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476" r:id="rId2"/>
    <p:sldId id="568" r:id="rId3"/>
    <p:sldId id="417" r:id="rId4"/>
    <p:sldId id="470" r:id="rId5"/>
    <p:sldId id="371" r:id="rId6"/>
    <p:sldId id="373" r:id="rId7"/>
    <p:sldId id="376" r:id="rId8"/>
    <p:sldId id="374" r:id="rId9"/>
    <p:sldId id="375" r:id="rId10"/>
    <p:sldId id="377" r:id="rId11"/>
    <p:sldId id="397" r:id="rId12"/>
    <p:sldId id="480" r:id="rId13"/>
    <p:sldId id="424" r:id="rId14"/>
    <p:sldId id="466" r:id="rId15"/>
    <p:sldId id="534" r:id="rId16"/>
    <p:sldId id="535" r:id="rId17"/>
    <p:sldId id="536" r:id="rId18"/>
    <p:sldId id="537" r:id="rId19"/>
    <p:sldId id="538" r:id="rId20"/>
    <p:sldId id="567" r:id="rId21"/>
    <p:sldId id="463" r:id="rId22"/>
    <p:sldId id="472" r:id="rId23"/>
    <p:sldId id="473" r:id="rId24"/>
    <p:sldId id="464" r:id="rId25"/>
    <p:sldId id="467" r:id="rId26"/>
    <p:sldId id="468" r:id="rId27"/>
    <p:sldId id="469" r:id="rId28"/>
    <p:sldId id="381" r:id="rId29"/>
    <p:sldId id="350" r:id="rId30"/>
    <p:sldId id="540" r:id="rId31"/>
    <p:sldId id="428" r:id="rId32"/>
    <p:sldId id="382" r:id="rId33"/>
    <p:sldId id="383" r:id="rId34"/>
    <p:sldId id="384" r:id="rId35"/>
    <p:sldId id="385" r:id="rId36"/>
    <p:sldId id="386" r:id="rId37"/>
    <p:sldId id="387" r:id="rId38"/>
    <p:sldId id="541" r:id="rId39"/>
    <p:sldId id="390" r:id="rId40"/>
    <p:sldId id="391" r:id="rId41"/>
    <p:sldId id="543" r:id="rId42"/>
    <p:sldId id="392" r:id="rId43"/>
    <p:sldId id="393" r:id="rId44"/>
    <p:sldId id="394" r:id="rId45"/>
    <p:sldId id="544" r:id="rId46"/>
    <p:sldId id="395" r:id="rId47"/>
    <p:sldId id="334" r:id="rId48"/>
    <p:sldId id="442" r:id="rId49"/>
    <p:sldId id="545" r:id="rId50"/>
    <p:sldId id="546" r:id="rId51"/>
    <p:sldId id="566" r:id="rId52"/>
    <p:sldId id="548" r:id="rId53"/>
    <p:sldId id="549" r:id="rId54"/>
    <p:sldId id="550" r:id="rId55"/>
    <p:sldId id="551" r:id="rId56"/>
    <p:sldId id="552" r:id="rId57"/>
    <p:sldId id="553" r:id="rId58"/>
    <p:sldId id="554" r:id="rId59"/>
    <p:sldId id="555" r:id="rId60"/>
    <p:sldId id="556" r:id="rId61"/>
    <p:sldId id="557" r:id="rId62"/>
    <p:sldId id="558" r:id="rId63"/>
    <p:sldId id="559" r:id="rId64"/>
    <p:sldId id="560" r:id="rId65"/>
    <p:sldId id="561" r:id="rId66"/>
    <p:sldId id="563" r:id="rId67"/>
    <p:sldId id="564" r:id="rId68"/>
    <p:sldId id="433" r:id="rId69"/>
    <p:sldId id="421" r:id="rId70"/>
    <p:sldId id="434" r:id="rId71"/>
    <p:sldId id="435" r:id="rId72"/>
    <p:sldId id="436" r:id="rId73"/>
    <p:sldId id="431" r:id="rId74"/>
    <p:sldId id="437" r:id="rId75"/>
    <p:sldId id="438" r:id="rId76"/>
    <p:sldId id="439" r:id="rId77"/>
    <p:sldId id="440" r:id="rId78"/>
    <p:sldId id="441" r:id="rId79"/>
    <p:sldId id="460" r:id="rId80"/>
    <p:sldId id="481"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C82"/>
    <a:srgbClr val="B6B6B6"/>
    <a:srgbClr val="FFFFFF"/>
    <a:srgbClr val="FDB81D"/>
    <a:srgbClr val="0E3C83"/>
    <a:srgbClr val="A8C8F6"/>
    <a:srgbClr val="000307"/>
    <a:srgbClr val="F5F5F5"/>
    <a:srgbClr val="462D78"/>
    <a:srgbClr val="E2E7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58" autoAdjust="0"/>
    <p:restoredTop sz="95431" autoAdjust="0"/>
  </p:normalViewPr>
  <p:slideViewPr>
    <p:cSldViewPr snapToGrid="0" showGuides="1">
      <p:cViewPr varScale="1">
        <p:scale>
          <a:sx n="92" d="100"/>
          <a:sy n="92" d="100"/>
        </p:scale>
        <p:origin x="1096"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95EC57-9665-467C-92DE-BC20B9CEB62B}" type="datetimeFigureOut">
              <a:rPr lang="en-US" smtClean="0"/>
              <a:t>2/2/21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DB0E2A-33E6-432C-A4A4-480BDC66E957}" type="slidenum">
              <a:rPr lang="en-US" smtClean="0"/>
              <a:t>‹#›</a:t>
            </a:fld>
            <a:endParaRPr lang="en-US"/>
          </a:p>
        </p:txBody>
      </p:sp>
    </p:spTree>
    <p:extLst>
      <p:ext uri="{BB962C8B-B14F-4D97-AF65-F5344CB8AC3E}">
        <p14:creationId xmlns:p14="http://schemas.microsoft.com/office/powerpoint/2010/main" val="4005444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1</a:t>
            </a:fld>
            <a:endParaRPr lang="en-US"/>
          </a:p>
        </p:txBody>
      </p:sp>
    </p:spTree>
    <p:extLst>
      <p:ext uri="{BB962C8B-B14F-4D97-AF65-F5344CB8AC3E}">
        <p14:creationId xmlns:p14="http://schemas.microsoft.com/office/powerpoint/2010/main" val="4222192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14</a:t>
            </a:fld>
            <a:endParaRPr lang="en-US"/>
          </a:p>
        </p:txBody>
      </p:sp>
    </p:spTree>
    <p:extLst>
      <p:ext uri="{BB962C8B-B14F-4D97-AF65-F5344CB8AC3E}">
        <p14:creationId xmlns:p14="http://schemas.microsoft.com/office/powerpoint/2010/main" val="800173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15</a:t>
            </a:fld>
            <a:endParaRPr lang="en-US"/>
          </a:p>
        </p:txBody>
      </p:sp>
    </p:spTree>
    <p:extLst>
      <p:ext uri="{BB962C8B-B14F-4D97-AF65-F5344CB8AC3E}">
        <p14:creationId xmlns:p14="http://schemas.microsoft.com/office/powerpoint/2010/main" val="3547420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16</a:t>
            </a:fld>
            <a:endParaRPr lang="en-US"/>
          </a:p>
        </p:txBody>
      </p:sp>
    </p:spTree>
    <p:extLst>
      <p:ext uri="{BB962C8B-B14F-4D97-AF65-F5344CB8AC3E}">
        <p14:creationId xmlns:p14="http://schemas.microsoft.com/office/powerpoint/2010/main" val="2208657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17</a:t>
            </a:fld>
            <a:endParaRPr lang="en-US"/>
          </a:p>
        </p:txBody>
      </p:sp>
    </p:spTree>
    <p:extLst>
      <p:ext uri="{BB962C8B-B14F-4D97-AF65-F5344CB8AC3E}">
        <p14:creationId xmlns:p14="http://schemas.microsoft.com/office/powerpoint/2010/main" val="1772673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18</a:t>
            </a:fld>
            <a:endParaRPr lang="en-US"/>
          </a:p>
        </p:txBody>
      </p:sp>
    </p:spTree>
    <p:extLst>
      <p:ext uri="{BB962C8B-B14F-4D97-AF65-F5344CB8AC3E}">
        <p14:creationId xmlns:p14="http://schemas.microsoft.com/office/powerpoint/2010/main" val="1118090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19</a:t>
            </a:fld>
            <a:endParaRPr lang="en-US"/>
          </a:p>
        </p:txBody>
      </p:sp>
    </p:spTree>
    <p:extLst>
      <p:ext uri="{BB962C8B-B14F-4D97-AF65-F5344CB8AC3E}">
        <p14:creationId xmlns:p14="http://schemas.microsoft.com/office/powerpoint/2010/main" val="625641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20</a:t>
            </a:fld>
            <a:endParaRPr lang="en-US"/>
          </a:p>
        </p:txBody>
      </p:sp>
    </p:spTree>
    <p:extLst>
      <p:ext uri="{BB962C8B-B14F-4D97-AF65-F5344CB8AC3E}">
        <p14:creationId xmlns:p14="http://schemas.microsoft.com/office/powerpoint/2010/main" val="3721064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21</a:t>
            </a:fld>
            <a:endParaRPr lang="en-US"/>
          </a:p>
        </p:txBody>
      </p:sp>
    </p:spTree>
    <p:extLst>
      <p:ext uri="{BB962C8B-B14F-4D97-AF65-F5344CB8AC3E}">
        <p14:creationId xmlns:p14="http://schemas.microsoft.com/office/powerpoint/2010/main" val="49129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22</a:t>
            </a:fld>
            <a:endParaRPr lang="en-US"/>
          </a:p>
        </p:txBody>
      </p:sp>
    </p:spTree>
    <p:extLst>
      <p:ext uri="{BB962C8B-B14F-4D97-AF65-F5344CB8AC3E}">
        <p14:creationId xmlns:p14="http://schemas.microsoft.com/office/powerpoint/2010/main" val="4187693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23</a:t>
            </a:fld>
            <a:endParaRPr lang="en-US"/>
          </a:p>
        </p:txBody>
      </p:sp>
    </p:spTree>
    <p:extLst>
      <p:ext uri="{BB962C8B-B14F-4D97-AF65-F5344CB8AC3E}">
        <p14:creationId xmlns:p14="http://schemas.microsoft.com/office/powerpoint/2010/main" val="1746875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2</a:t>
            </a:fld>
            <a:endParaRPr lang="en-US"/>
          </a:p>
        </p:txBody>
      </p:sp>
    </p:spTree>
    <p:extLst>
      <p:ext uri="{BB962C8B-B14F-4D97-AF65-F5344CB8AC3E}">
        <p14:creationId xmlns:p14="http://schemas.microsoft.com/office/powerpoint/2010/main" val="2208657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24</a:t>
            </a:fld>
            <a:endParaRPr lang="en-US"/>
          </a:p>
        </p:txBody>
      </p:sp>
    </p:spTree>
    <p:extLst>
      <p:ext uri="{BB962C8B-B14F-4D97-AF65-F5344CB8AC3E}">
        <p14:creationId xmlns:p14="http://schemas.microsoft.com/office/powerpoint/2010/main" val="1409596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25</a:t>
            </a:fld>
            <a:endParaRPr lang="en-US"/>
          </a:p>
        </p:txBody>
      </p:sp>
    </p:spTree>
    <p:extLst>
      <p:ext uri="{BB962C8B-B14F-4D97-AF65-F5344CB8AC3E}">
        <p14:creationId xmlns:p14="http://schemas.microsoft.com/office/powerpoint/2010/main" val="1669254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26</a:t>
            </a:fld>
            <a:endParaRPr lang="en-US"/>
          </a:p>
        </p:txBody>
      </p:sp>
    </p:spTree>
    <p:extLst>
      <p:ext uri="{BB962C8B-B14F-4D97-AF65-F5344CB8AC3E}">
        <p14:creationId xmlns:p14="http://schemas.microsoft.com/office/powerpoint/2010/main" val="37732736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27</a:t>
            </a:fld>
            <a:endParaRPr lang="en-US"/>
          </a:p>
        </p:txBody>
      </p:sp>
    </p:spTree>
    <p:extLst>
      <p:ext uri="{BB962C8B-B14F-4D97-AF65-F5344CB8AC3E}">
        <p14:creationId xmlns:p14="http://schemas.microsoft.com/office/powerpoint/2010/main" val="2022436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28</a:t>
            </a:fld>
            <a:endParaRPr lang="en-US"/>
          </a:p>
        </p:txBody>
      </p:sp>
    </p:spTree>
    <p:extLst>
      <p:ext uri="{BB962C8B-B14F-4D97-AF65-F5344CB8AC3E}">
        <p14:creationId xmlns:p14="http://schemas.microsoft.com/office/powerpoint/2010/main" val="34652865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29</a:t>
            </a:fld>
            <a:endParaRPr lang="en-US"/>
          </a:p>
        </p:txBody>
      </p:sp>
    </p:spTree>
    <p:extLst>
      <p:ext uri="{BB962C8B-B14F-4D97-AF65-F5344CB8AC3E}">
        <p14:creationId xmlns:p14="http://schemas.microsoft.com/office/powerpoint/2010/main" val="23109417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30</a:t>
            </a:fld>
            <a:endParaRPr lang="en-US"/>
          </a:p>
        </p:txBody>
      </p:sp>
    </p:spTree>
    <p:extLst>
      <p:ext uri="{BB962C8B-B14F-4D97-AF65-F5344CB8AC3E}">
        <p14:creationId xmlns:p14="http://schemas.microsoft.com/office/powerpoint/2010/main" val="28357112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31</a:t>
            </a:fld>
            <a:endParaRPr lang="en-US"/>
          </a:p>
        </p:txBody>
      </p:sp>
    </p:spTree>
    <p:extLst>
      <p:ext uri="{BB962C8B-B14F-4D97-AF65-F5344CB8AC3E}">
        <p14:creationId xmlns:p14="http://schemas.microsoft.com/office/powerpoint/2010/main" val="3261853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32</a:t>
            </a:fld>
            <a:endParaRPr lang="en-US"/>
          </a:p>
        </p:txBody>
      </p:sp>
    </p:spTree>
    <p:extLst>
      <p:ext uri="{BB962C8B-B14F-4D97-AF65-F5344CB8AC3E}">
        <p14:creationId xmlns:p14="http://schemas.microsoft.com/office/powerpoint/2010/main" val="33584201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33</a:t>
            </a:fld>
            <a:endParaRPr lang="en-US"/>
          </a:p>
        </p:txBody>
      </p:sp>
    </p:spTree>
    <p:extLst>
      <p:ext uri="{BB962C8B-B14F-4D97-AF65-F5344CB8AC3E}">
        <p14:creationId xmlns:p14="http://schemas.microsoft.com/office/powerpoint/2010/main" val="1583229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3</a:t>
            </a:fld>
            <a:endParaRPr lang="en-US"/>
          </a:p>
        </p:txBody>
      </p:sp>
    </p:spTree>
    <p:extLst>
      <p:ext uri="{BB962C8B-B14F-4D97-AF65-F5344CB8AC3E}">
        <p14:creationId xmlns:p14="http://schemas.microsoft.com/office/powerpoint/2010/main" val="19422940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34</a:t>
            </a:fld>
            <a:endParaRPr lang="en-US"/>
          </a:p>
        </p:txBody>
      </p:sp>
    </p:spTree>
    <p:extLst>
      <p:ext uri="{BB962C8B-B14F-4D97-AF65-F5344CB8AC3E}">
        <p14:creationId xmlns:p14="http://schemas.microsoft.com/office/powerpoint/2010/main" val="39877254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35</a:t>
            </a:fld>
            <a:endParaRPr lang="en-US"/>
          </a:p>
        </p:txBody>
      </p:sp>
    </p:spTree>
    <p:extLst>
      <p:ext uri="{BB962C8B-B14F-4D97-AF65-F5344CB8AC3E}">
        <p14:creationId xmlns:p14="http://schemas.microsoft.com/office/powerpoint/2010/main" val="24216499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36</a:t>
            </a:fld>
            <a:endParaRPr lang="en-US"/>
          </a:p>
        </p:txBody>
      </p:sp>
    </p:spTree>
    <p:extLst>
      <p:ext uri="{BB962C8B-B14F-4D97-AF65-F5344CB8AC3E}">
        <p14:creationId xmlns:p14="http://schemas.microsoft.com/office/powerpoint/2010/main" val="4377786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37</a:t>
            </a:fld>
            <a:endParaRPr lang="en-US"/>
          </a:p>
        </p:txBody>
      </p:sp>
    </p:spTree>
    <p:extLst>
      <p:ext uri="{BB962C8B-B14F-4D97-AF65-F5344CB8AC3E}">
        <p14:creationId xmlns:p14="http://schemas.microsoft.com/office/powerpoint/2010/main" val="13580822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38</a:t>
            </a:fld>
            <a:endParaRPr lang="en-US"/>
          </a:p>
        </p:txBody>
      </p:sp>
    </p:spTree>
    <p:extLst>
      <p:ext uri="{BB962C8B-B14F-4D97-AF65-F5344CB8AC3E}">
        <p14:creationId xmlns:p14="http://schemas.microsoft.com/office/powerpoint/2010/main" val="21581237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39</a:t>
            </a:fld>
            <a:endParaRPr lang="en-US"/>
          </a:p>
        </p:txBody>
      </p:sp>
    </p:spTree>
    <p:extLst>
      <p:ext uri="{BB962C8B-B14F-4D97-AF65-F5344CB8AC3E}">
        <p14:creationId xmlns:p14="http://schemas.microsoft.com/office/powerpoint/2010/main" val="1237591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40</a:t>
            </a:fld>
            <a:endParaRPr lang="en-US"/>
          </a:p>
        </p:txBody>
      </p:sp>
    </p:spTree>
    <p:extLst>
      <p:ext uri="{BB962C8B-B14F-4D97-AF65-F5344CB8AC3E}">
        <p14:creationId xmlns:p14="http://schemas.microsoft.com/office/powerpoint/2010/main" val="5392886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41</a:t>
            </a:fld>
            <a:endParaRPr lang="en-US"/>
          </a:p>
        </p:txBody>
      </p:sp>
    </p:spTree>
    <p:extLst>
      <p:ext uri="{BB962C8B-B14F-4D97-AF65-F5344CB8AC3E}">
        <p14:creationId xmlns:p14="http://schemas.microsoft.com/office/powerpoint/2010/main" val="6756103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42</a:t>
            </a:fld>
            <a:endParaRPr lang="en-US"/>
          </a:p>
        </p:txBody>
      </p:sp>
    </p:spTree>
    <p:extLst>
      <p:ext uri="{BB962C8B-B14F-4D97-AF65-F5344CB8AC3E}">
        <p14:creationId xmlns:p14="http://schemas.microsoft.com/office/powerpoint/2010/main" val="2807724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43</a:t>
            </a:fld>
            <a:endParaRPr lang="en-US"/>
          </a:p>
        </p:txBody>
      </p:sp>
    </p:spTree>
    <p:extLst>
      <p:ext uri="{BB962C8B-B14F-4D97-AF65-F5344CB8AC3E}">
        <p14:creationId xmlns:p14="http://schemas.microsoft.com/office/powerpoint/2010/main" val="4046446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4</a:t>
            </a:fld>
            <a:endParaRPr lang="en-US"/>
          </a:p>
        </p:txBody>
      </p:sp>
    </p:spTree>
    <p:extLst>
      <p:ext uri="{BB962C8B-B14F-4D97-AF65-F5344CB8AC3E}">
        <p14:creationId xmlns:p14="http://schemas.microsoft.com/office/powerpoint/2010/main" val="8019317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44</a:t>
            </a:fld>
            <a:endParaRPr lang="en-US"/>
          </a:p>
        </p:txBody>
      </p:sp>
    </p:spTree>
    <p:extLst>
      <p:ext uri="{BB962C8B-B14F-4D97-AF65-F5344CB8AC3E}">
        <p14:creationId xmlns:p14="http://schemas.microsoft.com/office/powerpoint/2010/main" val="5073255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45</a:t>
            </a:fld>
            <a:endParaRPr lang="en-US"/>
          </a:p>
        </p:txBody>
      </p:sp>
    </p:spTree>
    <p:extLst>
      <p:ext uri="{BB962C8B-B14F-4D97-AF65-F5344CB8AC3E}">
        <p14:creationId xmlns:p14="http://schemas.microsoft.com/office/powerpoint/2010/main" val="37090267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46</a:t>
            </a:fld>
            <a:endParaRPr lang="en-US"/>
          </a:p>
        </p:txBody>
      </p:sp>
    </p:spTree>
    <p:extLst>
      <p:ext uri="{BB962C8B-B14F-4D97-AF65-F5344CB8AC3E}">
        <p14:creationId xmlns:p14="http://schemas.microsoft.com/office/powerpoint/2010/main" val="26802041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47</a:t>
            </a:fld>
            <a:endParaRPr lang="en-US"/>
          </a:p>
        </p:txBody>
      </p:sp>
    </p:spTree>
    <p:extLst>
      <p:ext uri="{BB962C8B-B14F-4D97-AF65-F5344CB8AC3E}">
        <p14:creationId xmlns:p14="http://schemas.microsoft.com/office/powerpoint/2010/main" val="1969342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48</a:t>
            </a:fld>
            <a:endParaRPr lang="en-US"/>
          </a:p>
        </p:txBody>
      </p:sp>
    </p:spTree>
    <p:extLst>
      <p:ext uri="{BB962C8B-B14F-4D97-AF65-F5344CB8AC3E}">
        <p14:creationId xmlns:p14="http://schemas.microsoft.com/office/powerpoint/2010/main" val="32926244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49</a:t>
            </a:fld>
            <a:endParaRPr lang="en-US"/>
          </a:p>
        </p:txBody>
      </p:sp>
    </p:spTree>
    <p:extLst>
      <p:ext uri="{BB962C8B-B14F-4D97-AF65-F5344CB8AC3E}">
        <p14:creationId xmlns:p14="http://schemas.microsoft.com/office/powerpoint/2010/main" val="1816686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50</a:t>
            </a:fld>
            <a:endParaRPr lang="en-US"/>
          </a:p>
        </p:txBody>
      </p:sp>
    </p:spTree>
    <p:extLst>
      <p:ext uri="{BB962C8B-B14F-4D97-AF65-F5344CB8AC3E}">
        <p14:creationId xmlns:p14="http://schemas.microsoft.com/office/powerpoint/2010/main" val="40566808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51</a:t>
            </a:fld>
            <a:endParaRPr lang="en-US"/>
          </a:p>
        </p:txBody>
      </p:sp>
    </p:spTree>
    <p:extLst>
      <p:ext uri="{BB962C8B-B14F-4D97-AF65-F5344CB8AC3E}">
        <p14:creationId xmlns:p14="http://schemas.microsoft.com/office/powerpoint/2010/main" val="2901719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52</a:t>
            </a:fld>
            <a:endParaRPr lang="en-US"/>
          </a:p>
        </p:txBody>
      </p:sp>
    </p:spTree>
    <p:extLst>
      <p:ext uri="{BB962C8B-B14F-4D97-AF65-F5344CB8AC3E}">
        <p14:creationId xmlns:p14="http://schemas.microsoft.com/office/powerpoint/2010/main" val="25610585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53</a:t>
            </a:fld>
            <a:endParaRPr lang="en-US"/>
          </a:p>
        </p:txBody>
      </p:sp>
    </p:spTree>
    <p:extLst>
      <p:ext uri="{BB962C8B-B14F-4D97-AF65-F5344CB8AC3E}">
        <p14:creationId xmlns:p14="http://schemas.microsoft.com/office/powerpoint/2010/main" val="3553460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5</a:t>
            </a:fld>
            <a:endParaRPr lang="en-US"/>
          </a:p>
        </p:txBody>
      </p:sp>
    </p:spTree>
    <p:extLst>
      <p:ext uri="{BB962C8B-B14F-4D97-AF65-F5344CB8AC3E}">
        <p14:creationId xmlns:p14="http://schemas.microsoft.com/office/powerpoint/2010/main" val="41511547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54</a:t>
            </a:fld>
            <a:endParaRPr lang="en-US"/>
          </a:p>
        </p:txBody>
      </p:sp>
    </p:spTree>
    <p:extLst>
      <p:ext uri="{BB962C8B-B14F-4D97-AF65-F5344CB8AC3E}">
        <p14:creationId xmlns:p14="http://schemas.microsoft.com/office/powerpoint/2010/main" val="21103571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55</a:t>
            </a:fld>
            <a:endParaRPr lang="en-US"/>
          </a:p>
        </p:txBody>
      </p:sp>
    </p:spTree>
    <p:extLst>
      <p:ext uri="{BB962C8B-B14F-4D97-AF65-F5344CB8AC3E}">
        <p14:creationId xmlns:p14="http://schemas.microsoft.com/office/powerpoint/2010/main" val="25145293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56</a:t>
            </a:fld>
            <a:endParaRPr lang="en-US"/>
          </a:p>
        </p:txBody>
      </p:sp>
    </p:spTree>
    <p:extLst>
      <p:ext uri="{BB962C8B-B14F-4D97-AF65-F5344CB8AC3E}">
        <p14:creationId xmlns:p14="http://schemas.microsoft.com/office/powerpoint/2010/main" val="29343592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57</a:t>
            </a:fld>
            <a:endParaRPr lang="en-US"/>
          </a:p>
        </p:txBody>
      </p:sp>
    </p:spTree>
    <p:extLst>
      <p:ext uri="{BB962C8B-B14F-4D97-AF65-F5344CB8AC3E}">
        <p14:creationId xmlns:p14="http://schemas.microsoft.com/office/powerpoint/2010/main" val="21435368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58</a:t>
            </a:fld>
            <a:endParaRPr lang="en-US"/>
          </a:p>
        </p:txBody>
      </p:sp>
    </p:spTree>
    <p:extLst>
      <p:ext uri="{BB962C8B-B14F-4D97-AF65-F5344CB8AC3E}">
        <p14:creationId xmlns:p14="http://schemas.microsoft.com/office/powerpoint/2010/main" val="36030082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59</a:t>
            </a:fld>
            <a:endParaRPr lang="en-US"/>
          </a:p>
        </p:txBody>
      </p:sp>
    </p:spTree>
    <p:extLst>
      <p:ext uri="{BB962C8B-B14F-4D97-AF65-F5344CB8AC3E}">
        <p14:creationId xmlns:p14="http://schemas.microsoft.com/office/powerpoint/2010/main" val="3116288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60</a:t>
            </a:fld>
            <a:endParaRPr lang="en-US"/>
          </a:p>
        </p:txBody>
      </p:sp>
    </p:spTree>
    <p:extLst>
      <p:ext uri="{BB962C8B-B14F-4D97-AF65-F5344CB8AC3E}">
        <p14:creationId xmlns:p14="http://schemas.microsoft.com/office/powerpoint/2010/main" val="16041984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61</a:t>
            </a:fld>
            <a:endParaRPr lang="en-US"/>
          </a:p>
        </p:txBody>
      </p:sp>
    </p:spTree>
    <p:extLst>
      <p:ext uri="{BB962C8B-B14F-4D97-AF65-F5344CB8AC3E}">
        <p14:creationId xmlns:p14="http://schemas.microsoft.com/office/powerpoint/2010/main" val="37897191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62</a:t>
            </a:fld>
            <a:endParaRPr lang="en-US"/>
          </a:p>
        </p:txBody>
      </p:sp>
    </p:spTree>
    <p:extLst>
      <p:ext uri="{BB962C8B-B14F-4D97-AF65-F5344CB8AC3E}">
        <p14:creationId xmlns:p14="http://schemas.microsoft.com/office/powerpoint/2010/main" val="17121950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63</a:t>
            </a:fld>
            <a:endParaRPr lang="en-US"/>
          </a:p>
        </p:txBody>
      </p:sp>
    </p:spTree>
    <p:extLst>
      <p:ext uri="{BB962C8B-B14F-4D97-AF65-F5344CB8AC3E}">
        <p14:creationId xmlns:p14="http://schemas.microsoft.com/office/powerpoint/2010/main" val="1363171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6</a:t>
            </a:fld>
            <a:endParaRPr lang="en-US"/>
          </a:p>
        </p:txBody>
      </p:sp>
    </p:spTree>
    <p:extLst>
      <p:ext uri="{BB962C8B-B14F-4D97-AF65-F5344CB8AC3E}">
        <p14:creationId xmlns:p14="http://schemas.microsoft.com/office/powerpoint/2010/main" val="39299476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64</a:t>
            </a:fld>
            <a:endParaRPr lang="en-US"/>
          </a:p>
        </p:txBody>
      </p:sp>
    </p:spTree>
    <p:extLst>
      <p:ext uri="{BB962C8B-B14F-4D97-AF65-F5344CB8AC3E}">
        <p14:creationId xmlns:p14="http://schemas.microsoft.com/office/powerpoint/2010/main" val="8071324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65</a:t>
            </a:fld>
            <a:endParaRPr lang="en-US"/>
          </a:p>
        </p:txBody>
      </p:sp>
    </p:spTree>
    <p:extLst>
      <p:ext uri="{BB962C8B-B14F-4D97-AF65-F5344CB8AC3E}">
        <p14:creationId xmlns:p14="http://schemas.microsoft.com/office/powerpoint/2010/main" val="12990170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66</a:t>
            </a:fld>
            <a:endParaRPr lang="en-US"/>
          </a:p>
        </p:txBody>
      </p:sp>
    </p:spTree>
    <p:extLst>
      <p:ext uri="{BB962C8B-B14F-4D97-AF65-F5344CB8AC3E}">
        <p14:creationId xmlns:p14="http://schemas.microsoft.com/office/powerpoint/2010/main" val="177959571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67</a:t>
            </a:fld>
            <a:endParaRPr lang="en-US"/>
          </a:p>
        </p:txBody>
      </p:sp>
    </p:spTree>
    <p:extLst>
      <p:ext uri="{BB962C8B-B14F-4D97-AF65-F5344CB8AC3E}">
        <p14:creationId xmlns:p14="http://schemas.microsoft.com/office/powerpoint/2010/main" val="34952650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68</a:t>
            </a:fld>
            <a:endParaRPr lang="en-US"/>
          </a:p>
        </p:txBody>
      </p:sp>
    </p:spTree>
    <p:extLst>
      <p:ext uri="{BB962C8B-B14F-4D97-AF65-F5344CB8AC3E}">
        <p14:creationId xmlns:p14="http://schemas.microsoft.com/office/powerpoint/2010/main" val="306228737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69</a:t>
            </a:fld>
            <a:endParaRPr lang="en-US"/>
          </a:p>
        </p:txBody>
      </p:sp>
    </p:spTree>
    <p:extLst>
      <p:ext uri="{BB962C8B-B14F-4D97-AF65-F5344CB8AC3E}">
        <p14:creationId xmlns:p14="http://schemas.microsoft.com/office/powerpoint/2010/main" val="408809203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70</a:t>
            </a:fld>
            <a:endParaRPr lang="en-US"/>
          </a:p>
        </p:txBody>
      </p:sp>
    </p:spTree>
    <p:extLst>
      <p:ext uri="{BB962C8B-B14F-4D97-AF65-F5344CB8AC3E}">
        <p14:creationId xmlns:p14="http://schemas.microsoft.com/office/powerpoint/2010/main" val="147089221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71</a:t>
            </a:fld>
            <a:endParaRPr lang="en-US"/>
          </a:p>
        </p:txBody>
      </p:sp>
    </p:spTree>
    <p:extLst>
      <p:ext uri="{BB962C8B-B14F-4D97-AF65-F5344CB8AC3E}">
        <p14:creationId xmlns:p14="http://schemas.microsoft.com/office/powerpoint/2010/main" val="181324486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72</a:t>
            </a:fld>
            <a:endParaRPr lang="en-US"/>
          </a:p>
        </p:txBody>
      </p:sp>
    </p:spTree>
    <p:extLst>
      <p:ext uri="{BB962C8B-B14F-4D97-AF65-F5344CB8AC3E}">
        <p14:creationId xmlns:p14="http://schemas.microsoft.com/office/powerpoint/2010/main" val="22227876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73</a:t>
            </a:fld>
            <a:endParaRPr lang="en-US"/>
          </a:p>
        </p:txBody>
      </p:sp>
    </p:spTree>
    <p:extLst>
      <p:ext uri="{BB962C8B-B14F-4D97-AF65-F5344CB8AC3E}">
        <p14:creationId xmlns:p14="http://schemas.microsoft.com/office/powerpoint/2010/main" val="1569323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7</a:t>
            </a:fld>
            <a:endParaRPr lang="en-US"/>
          </a:p>
        </p:txBody>
      </p:sp>
    </p:spTree>
    <p:extLst>
      <p:ext uri="{BB962C8B-B14F-4D97-AF65-F5344CB8AC3E}">
        <p14:creationId xmlns:p14="http://schemas.microsoft.com/office/powerpoint/2010/main" val="19489698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74</a:t>
            </a:fld>
            <a:endParaRPr lang="en-US"/>
          </a:p>
        </p:txBody>
      </p:sp>
    </p:spTree>
    <p:extLst>
      <p:ext uri="{BB962C8B-B14F-4D97-AF65-F5344CB8AC3E}">
        <p14:creationId xmlns:p14="http://schemas.microsoft.com/office/powerpoint/2010/main" val="165891921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75</a:t>
            </a:fld>
            <a:endParaRPr lang="en-US"/>
          </a:p>
        </p:txBody>
      </p:sp>
    </p:spTree>
    <p:extLst>
      <p:ext uri="{BB962C8B-B14F-4D97-AF65-F5344CB8AC3E}">
        <p14:creationId xmlns:p14="http://schemas.microsoft.com/office/powerpoint/2010/main" val="375344589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76</a:t>
            </a:fld>
            <a:endParaRPr lang="en-US"/>
          </a:p>
        </p:txBody>
      </p:sp>
    </p:spTree>
    <p:extLst>
      <p:ext uri="{BB962C8B-B14F-4D97-AF65-F5344CB8AC3E}">
        <p14:creationId xmlns:p14="http://schemas.microsoft.com/office/powerpoint/2010/main" val="248889457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77</a:t>
            </a:fld>
            <a:endParaRPr lang="en-US"/>
          </a:p>
        </p:txBody>
      </p:sp>
    </p:spTree>
    <p:extLst>
      <p:ext uri="{BB962C8B-B14F-4D97-AF65-F5344CB8AC3E}">
        <p14:creationId xmlns:p14="http://schemas.microsoft.com/office/powerpoint/2010/main" val="53873565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78</a:t>
            </a:fld>
            <a:endParaRPr lang="en-US"/>
          </a:p>
        </p:txBody>
      </p:sp>
    </p:spTree>
    <p:extLst>
      <p:ext uri="{BB962C8B-B14F-4D97-AF65-F5344CB8AC3E}">
        <p14:creationId xmlns:p14="http://schemas.microsoft.com/office/powerpoint/2010/main" val="241361347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79</a:t>
            </a:fld>
            <a:endParaRPr lang="en-US"/>
          </a:p>
        </p:txBody>
      </p:sp>
    </p:spTree>
    <p:extLst>
      <p:ext uri="{BB962C8B-B14F-4D97-AF65-F5344CB8AC3E}">
        <p14:creationId xmlns:p14="http://schemas.microsoft.com/office/powerpoint/2010/main" val="291783438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80</a:t>
            </a:fld>
            <a:endParaRPr lang="en-US"/>
          </a:p>
        </p:txBody>
      </p:sp>
    </p:spTree>
    <p:extLst>
      <p:ext uri="{BB962C8B-B14F-4D97-AF65-F5344CB8AC3E}">
        <p14:creationId xmlns:p14="http://schemas.microsoft.com/office/powerpoint/2010/main" val="3404405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12</a:t>
            </a:fld>
            <a:endParaRPr lang="en-US"/>
          </a:p>
        </p:txBody>
      </p:sp>
    </p:spTree>
    <p:extLst>
      <p:ext uri="{BB962C8B-B14F-4D97-AF65-F5344CB8AC3E}">
        <p14:creationId xmlns:p14="http://schemas.microsoft.com/office/powerpoint/2010/main" val="1942294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B0E2A-33E6-432C-A4A4-480BDC66E957}" type="slidenum">
              <a:rPr lang="en-US" smtClean="0"/>
              <a:t>13</a:t>
            </a:fld>
            <a:endParaRPr lang="en-US"/>
          </a:p>
        </p:txBody>
      </p:sp>
    </p:spTree>
    <p:extLst>
      <p:ext uri="{BB962C8B-B14F-4D97-AF65-F5344CB8AC3E}">
        <p14:creationId xmlns:p14="http://schemas.microsoft.com/office/powerpoint/2010/main" val="3283746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77CD2-3518-405E-B124-8F5BCFADD2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C19F80-8441-41B4-9F76-9B2983AA5C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EBE073-06A3-4DF3-A8AE-EB481436E62C}"/>
              </a:ext>
            </a:extLst>
          </p:cNvPr>
          <p:cNvSpPr>
            <a:spLocks noGrp="1"/>
          </p:cNvSpPr>
          <p:nvPr>
            <p:ph type="dt" sz="half" idx="10"/>
          </p:nvPr>
        </p:nvSpPr>
        <p:spPr/>
        <p:txBody>
          <a:bodyPr/>
          <a:lstStyle/>
          <a:p>
            <a:fld id="{76D515AE-0D73-4E2F-A9C5-F89483B9B579}" type="datetime1">
              <a:rPr lang="en-US" smtClean="0"/>
              <a:t>2/2/21</a:t>
            </a:fld>
            <a:endParaRPr lang="en-US"/>
          </a:p>
        </p:txBody>
      </p:sp>
      <p:sp>
        <p:nvSpPr>
          <p:cNvPr id="5" name="Footer Placeholder 4">
            <a:extLst>
              <a:ext uri="{FF2B5EF4-FFF2-40B4-BE49-F238E27FC236}">
                <a16:creationId xmlns:a16="http://schemas.microsoft.com/office/drawing/2014/main" id="{6311B4DC-13CE-4481-9641-CBE7312806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A8ACF7-E68B-4F49-8C63-4FA69D071570}"/>
              </a:ext>
            </a:extLst>
          </p:cNvPr>
          <p:cNvSpPr>
            <a:spLocks noGrp="1"/>
          </p:cNvSpPr>
          <p:nvPr>
            <p:ph type="sldNum" sz="quarter" idx="12"/>
          </p:nvPr>
        </p:nvSpPr>
        <p:spPr/>
        <p:txBody>
          <a:bodyPr/>
          <a:lstStyle/>
          <a:p>
            <a:fld id="{8AAEA597-3525-4545-A2CF-C14FA043E16B}" type="slidenum">
              <a:rPr lang="en-US" smtClean="0"/>
              <a:t>‹#›</a:t>
            </a:fld>
            <a:endParaRPr lang="en-US"/>
          </a:p>
        </p:txBody>
      </p:sp>
    </p:spTree>
    <p:extLst>
      <p:ext uri="{BB962C8B-B14F-4D97-AF65-F5344CB8AC3E}">
        <p14:creationId xmlns:p14="http://schemas.microsoft.com/office/powerpoint/2010/main" val="2772872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0EC81-C483-4AB4-BCC8-78EC99236D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EA8A86-0AA0-41B6-8CD8-CD37191288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23BD57-0913-4813-BC21-700A512E2B30}"/>
              </a:ext>
            </a:extLst>
          </p:cNvPr>
          <p:cNvSpPr>
            <a:spLocks noGrp="1"/>
          </p:cNvSpPr>
          <p:nvPr>
            <p:ph type="dt" sz="half" idx="10"/>
          </p:nvPr>
        </p:nvSpPr>
        <p:spPr/>
        <p:txBody>
          <a:bodyPr/>
          <a:lstStyle/>
          <a:p>
            <a:fld id="{8ACE7DA8-E493-44C3-B2E7-4138656F4D31}" type="datetime1">
              <a:rPr lang="en-US" smtClean="0"/>
              <a:t>2/2/21</a:t>
            </a:fld>
            <a:endParaRPr lang="en-US"/>
          </a:p>
        </p:txBody>
      </p:sp>
      <p:sp>
        <p:nvSpPr>
          <p:cNvPr id="5" name="Footer Placeholder 4">
            <a:extLst>
              <a:ext uri="{FF2B5EF4-FFF2-40B4-BE49-F238E27FC236}">
                <a16:creationId xmlns:a16="http://schemas.microsoft.com/office/drawing/2014/main" id="{B7451038-335A-406E-B0D8-A7CCBABFC7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74EA5C-541F-42C4-9382-A0669D1E80D2}"/>
              </a:ext>
            </a:extLst>
          </p:cNvPr>
          <p:cNvSpPr>
            <a:spLocks noGrp="1"/>
          </p:cNvSpPr>
          <p:nvPr>
            <p:ph type="sldNum" sz="quarter" idx="12"/>
          </p:nvPr>
        </p:nvSpPr>
        <p:spPr/>
        <p:txBody>
          <a:bodyPr/>
          <a:lstStyle/>
          <a:p>
            <a:fld id="{8AAEA597-3525-4545-A2CF-C14FA043E16B}" type="slidenum">
              <a:rPr lang="en-US" smtClean="0"/>
              <a:t>‹#›</a:t>
            </a:fld>
            <a:endParaRPr lang="en-US"/>
          </a:p>
        </p:txBody>
      </p:sp>
    </p:spTree>
    <p:extLst>
      <p:ext uri="{BB962C8B-B14F-4D97-AF65-F5344CB8AC3E}">
        <p14:creationId xmlns:p14="http://schemas.microsoft.com/office/powerpoint/2010/main" val="2992644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FEE0DE-AC78-42FA-B373-839556D35D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38F8D4-5616-433B-8076-0B1F8C02AA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CC60E9-4841-433A-BDA5-1699EF5C75CE}"/>
              </a:ext>
            </a:extLst>
          </p:cNvPr>
          <p:cNvSpPr>
            <a:spLocks noGrp="1"/>
          </p:cNvSpPr>
          <p:nvPr>
            <p:ph type="dt" sz="half" idx="10"/>
          </p:nvPr>
        </p:nvSpPr>
        <p:spPr/>
        <p:txBody>
          <a:bodyPr/>
          <a:lstStyle/>
          <a:p>
            <a:fld id="{D038C91F-A39B-4CD9-BAC2-813B5BD12B71}" type="datetime1">
              <a:rPr lang="en-US" smtClean="0"/>
              <a:t>2/2/21</a:t>
            </a:fld>
            <a:endParaRPr lang="en-US"/>
          </a:p>
        </p:txBody>
      </p:sp>
      <p:sp>
        <p:nvSpPr>
          <p:cNvPr id="5" name="Footer Placeholder 4">
            <a:extLst>
              <a:ext uri="{FF2B5EF4-FFF2-40B4-BE49-F238E27FC236}">
                <a16:creationId xmlns:a16="http://schemas.microsoft.com/office/drawing/2014/main" id="{D62ABCB5-D5AF-4085-A8A7-4064803DA6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22C04D-C0CA-44D0-B2CF-9E89D7D6DAEA}"/>
              </a:ext>
            </a:extLst>
          </p:cNvPr>
          <p:cNvSpPr>
            <a:spLocks noGrp="1"/>
          </p:cNvSpPr>
          <p:nvPr>
            <p:ph type="sldNum" sz="quarter" idx="12"/>
          </p:nvPr>
        </p:nvSpPr>
        <p:spPr/>
        <p:txBody>
          <a:bodyPr/>
          <a:lstStyle/>
          <a:p>
            <a:fld id="{8AAEA597-3525-4545-A2CF-C14FA043E16B}" type="slidenum">
              <a:rPr lang="en-US" smtClean="0"/>
              <a:t>‹#›</a:t>
            </a:fld>
            <a:endParaRPr lang="en-US"/>
          </a:p>
        </p:txBody>
      </p:sp>
    </p:spTree>
    <p:extLst>
      <p:ext uri="{BB962C8B-B14F-4D97-AF65-F5344CB8AC3E}">
        <p14:creationId xmlns:p14="http://schemas.microsoft.com/office/powerpoint/2010/main" val="1994610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EDBC6-E5B1-4014-BF7D-082EB2E2F3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07B1AD-A9B3-4CB5-AFDC-A6D540E45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0D3E78-A8EC-45ED-9C44-483EDA59B3A3}"/>
              </a:ext>
            </a:extLst>
          </p:cNvPr>
          <p:cNvSpPr>
            <a:spLocks noGrp="1"/>
          </p:cNvSpPr>
          <p:nvPr>
            <p:ph type="dt" sz="half" idx="10"/>
          </p:nvPr>
        </p:nvSpPr>
        <p:spPr/>
        <p:txBody>
          <a:bodyPr/>
          <a:lstStyle/>
          <a:p>
            <a:fld id="{49721947-7E4C-47CD-BD9E-8AB3A3859083}" type="datetime1">
              <a:rPr lang="en-US" smtClean="0"/>
              <a:t>2/2/21</a:t>
            </a:fld>
            <a:endParaRPr lang="en-US"/>
          </a:p>
        </p:txBody>
      </p:sp>
      <p:sp>
        <p:nvSpPr>
          <p:cNvPr id="5" name="Footer Placeholder 4">
            <a:extLst>
              <a:ext uri="{FF2B5EF4-FFF2-40B4-BE49-F238E27FC236}">
                <a16:creationId xmlns:a16="http://schemas.microsoft.com/office/drawing/2014/main" id="{38716641-B912-40D4-B2F8-01A7A476C8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2646A-CA21-4452-9CD6-5CAC143C4C38}"/>
              </a:ext>
            </a:extLst>
          </p:cNvPr>
          <p:cNvSpPr>
            <a:spLocks noGrp="1"/>
          </p:cNvSpPr>
          <p:nvPr>
            <p:ph type="sldNum" sz="quarter" idx="12"/>
          </p:nvPr>
        </p:nvSpPr>
        <p:spPr/>
        <p:txBody>
          <a:bodyPr/>
          <a:lstStyle/>
          <a:p>
            <a:fld id="{8AAEA597-3525-4545-A2CF-C14FA043E16B}" type="slidenum">
              <a:rPr lang="en-US" smtClean="0"/>
              <a:t>‹#›</a:t>
            </a:fld>
            <a:endParaRPr lang="en-US"/>
          </a:p>
        </p:txBody>
      </p:sp>
    </p:spTree>
    <p:extLst>
      <p:ext uri="{BB962C8B-B14F-4D97-AF65-F5344CB8AC3E}">
        <p14:creationId xmlns:p14="http://schemas.microsoft.com/office/powerpoint/2010/main" val="792080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069B7-77DA-472D-A4F1-F80FADC85A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5A14FE-0467-49E9-BA9B-957D680EEB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47C863-9FE6-4600-BE0C-D0EC04E7C1F8}"/>
              </a:ext>
            </a:extLst>
          </p:cNvPr>
          <p:cNvSpPr>
            <a:spLocks noGrp="1"/>
          </p:cNvSpPr>
          <p:nvPr>
            <p:ph type="dt" sz="half" idx="10"/>
          </p:nvPr>
        </p:nvSpPr>
        <p:spPr/>
        <p:txBody>
          <a:bodyPr/>
          <a:lstStyle/>
          <a:p>
            <a:fld id="{33B240A6-3EE3-4B5D-9CA8-406E880727D6}" type="datetime1">
              <a:rPr lang="en-US" smtClean="0"/>
              <a:t>2/2/21</a:t>
            </a:fld>
            <a:endParaRPr lang="en-US"/>
          </a:p>
        </p:txBody>
      </p:sp>
      <p:sp>
        <p:nvSpPr>
          <p:cNvPr id="5" name="Footer Placeholder 4">
            <a:extLst>
              <a:ext uri="{FF2B5EF4-FFF2-40B4-BE49-F238E27FC236}">
                <a16:creationId xmlns:a16="http://schemas.microsoft.com/office/drawing/2014/main" id="{19D28A94-5E7F-44F7-9643-8E71CFC7DF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78F10B-9207-4063-A520-56AFEE0E2137}"/>
              </a:ext>
            </a:extLst>
          </p:cNvPr>
          <p:cNvSpPr>
            <a:spLocks noGrp="1"/>
          </p:cNvSpPr>
          <p:nvPr>
            <p:ph type="sldNum" sz="quarter" idx="12"/>
          </p:nvPr>
        </p:nvSpPr>
        <p:spPr/>
        <p:txBody>
          <a:bodyPr/>
          <a:lstStyle/>
          <a:p>
            <a:fld id="{8AAEA597-3525-4545-A2CF-C14FA043E16B}" type="slidenum">
              <a:rPr lang="en-US" smtClean="0"/>
              <a:t>‹#›</a:t>
            </a:fld>
            <a:endParaRPr lang="en-US"/>
          </a:p>
        </p:txBody>
      </p:sp>
    </p:spTree>
    <p:extLst>
      <p:ext uri="{BB962C8B-B14F-4D97-AF65-F5344CB8AC3E}">
        <p14:creationId xmlns:p14="http://schemas.microsoft.com/office/powerpoint/2010/main" val="992161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1EA51-3AA2-4F66-92A5-A142661DAC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B6AA72-C154-4BFA-A594-CF1F491177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D829CC-B5C8-46BC-BC19-B2E66F8B1C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914BBE-102A-467E-914A-38BCA6ADBD48}"/>
              </a:ext>
            </a:extLst>
          </p:cNvPr>
          <p:cNvSpPr>
            <a:spLocks noGrp="1"/>
          </p:cNvSpPr>
          <p:nvPr>
            <p:ph type="dt" sz="half" idx="10"/>
          </p:nvPr>
        </p:nvSpPr>
        <p:spPr/>
        <p:txBody>
          <a:bodyPr/>
          <a:lstStyle/>
          <a:p>
            <a:fld id="{EA436393-E94B-48F7-ACD1-647354E1C6D1}" type="datetime1">
              <a:rPr lang="en-US" smtClean="0"/>
              <a:t>2/2/21</a:t>
            </a:fld>
            <a:endParaRPr lang="en-US"/>
          </a:p>
        </p:txBody>
      </p:sp>
      <p:sp>
        <p:nvSpPr>
          <p:cNvPr id="6" name="Footer Placeholder 5">
            <a:extLst>
              <a:ext uri="{FF2B5EF4-FFF2-40B4-BE49-F238E27FC236}">
                <a16:creationId xmlns:a16="http://schemas.microsoft.com/office/drawing/2014/main" id="{87CE02DA-516D-4559-89FC-C278D765B3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82D6D7-5E3E-437D-B542-EBBB312EBB85}"/>
              </a:ext>
            </a:extLst>
          </p:cNvPr>
          <p:cNvSpPr>
            <a:spLocks noGrp="1"/>
          </p:cNvSpPr>
          <p:nvPr>
            <p:ph type="sldNum" sz="quarter" idx="12"/>
          </p:nvPr>
        </p:nvSpPr>
        <p:spPr/>
        <p:txBody>
          <a:bodyPr/>
          <a:lstStyle/>
          <a:p>
            <a:fld id="{8AAEA597-3525-4545-A2CF-C14FA043E16B}" type="slidenum">
              <a:rPr lang="en-US" smtClean="0"/>
              <a:t>‹#›</a:t>
            </a:fld>
            <a:endParaRPr lang="en-US"/>
          </a:p>
        </p:txBody>
      </p:sp>
    </p:spTree>
    <p:extLst>
      <p:ext uri="{BB962C8B-B14F-4D97-AF65-F5344CB8AC3E}">
        <p14:creationId xmlns:p14="http://schemas.microsoft.com/office/powerpoint/2010/main" val="3236437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2978B-D94B-479A-8141-06A1993D6B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5F84BC-5453-43B9-99CC-052F84ECB7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68E946-CFE0-4AE1-852F-3E801B5B9C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0E7BC3-2CF2-4125-B523-B2365DFAA0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7E65BD-ED6A-4875-9ED5-08AC8564DA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ED3FAD-17D8-4D0F-89E8-2E5C235C200E}"/>
              </a:ext>
            </a:extLst>
          </p:cNvPr>
          <p:cNvSpPr>
            <a:spLocks noGrp="1"/>
          </p:cNvSpPr>
          <p:nvPr>
            <p:ph type="dt" sz="half" idx="10"/>
          </p:nvPr>
        </p:nvSpPr>
        <p:spPr/>
        <p:txBody>
          <a:bodyPr/>
          <a:lstStyle/>
          <a:p>
            <a:fld id="{2B8C8560-5DF3-4F43-ACA4-5371DE7B42BB}" type="datetime1">
              <a:rPr lang="en-US" smtClean="0"/>
              <a:t>2/2/21</a:t>
            </a:fld>
            <a:endParaRPr lang="en-US"/>
          </a:p>
        </p:txBody>
      </p:sp>
      <p:sp>
        <p:nvSpPr>
          <p:cNvPr id="8" name="Footer Placeholder 7">
            <a:extLst>
              <a:ext uri="{FF2B5EF4-FFF2-40B4-BE49-F238E27FC236}">
                <a16:creationId xmlns:a16="http://schemas.microsoft.com/office/drawing/2014/main" id="{50FC7C91-E997-474C-9EFA-5BFA5ED92A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5ACDC5-B0B7-4029-86A7-8E593C1B5CD3}"/>
              </a:ext>
            </a:extLst>
          </p:cNvPr>
          <p:cNvSpPr>
            <a:spLocks noGrp="1"/>
          </p:cNvSpPr>
          <p:nvPr>
            <p:ph type="sldNum" sz="quarter" idx="12"/>
          </p:nvPr>
        </p:nvSpPr>
        <p:spPr/>
        <p:txBody>
          <a:bodyPr/>
          <a:lstStyle/>
          <a:p>
            <a:fld id="{8AAEA597-3525-4545-A2CF-C14FA043E16B}" type="slidenum">
              <a:rPr lang="en-US" smtClean="0"/>
              <a:t>‹#›</a:t>
            </a:fld>
            <a:endParaRPr lang="en-US"/>
          </a:p>
        </p:txBody>
      </p:sp>
    </p:spTree>
    <p:extLst>
      <p:ext uri="{BB962C8B-B14F-4D97-AF65-F5344CB8AC3E}">
        <p14:creationId xmlns:p14="http://schemas.microsoft.com/office/powerpoint/2010/main" val="1315744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FBF5E-539C-4A94-A208-1C900E4FB8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FEABCA-26BF-405E-8B82-7DA415970A22}"/>
              </a:ext>
            </a:extLst>
          </p:cNvPr>
          <p:cNvSpPr>
            <a:spLocks noGrp="1"/>
          </p:cNvSpPr>
          <p:nvPr>
            <p:ph type="dt" sz="half" idx="10"/>
          </p:nvPr>
        </p:nvSpPr>
        <p:spPr/>
        <p:txBody>
          <a:bodyPr/>
          <a:lstStyle/>
          <a:p>
            <a:fld id="{57800702-A35A-43A7-B02B-544908FC0F02}" type="datetime1">
              <a:rPr lang="en-US" smtClean="0"/>
              <a:t>2/2/21</a:t>
            </a:fld>
            <a:endParaRPr lang="en-US"/>
          </a:p>
        </p:txBody>
      </p:sp>
      <p:sp>
        <p:nvSpPr>
          <p:cNvPr id="4" name="Footer Placeholder 3">
            <a:extLst>
              <a:ext uri="{FF2B5EF4-FFF2-40B4-BE49-F238E27FC236}">
                <a16:creationId xmlns:a16="http://schemas.microsoft.com/office/drawing/2014/main" id="{7C382008-C0E7-4E1E-B132-828A542871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C933C2-FCE0-4F80-A3A8-33C2F4E1AA10}"/>
              </a:ext>
            </a:extLst>
          </p:cNvPr>
          <p:cNvSpPr>
            <a:spLocks noGrp="1"/>
          </p:cNvSpPr>
          <p:nvPr>
            <p:ph type="sldNum" sz="quarter" idx="12"/>
          </p:nvPr>
        </p:nvSpPr>
        <p:spPr/>
        <p:txBody>
          <a:bodyPr/>
          <a:lstStyle/>
          <a:p>
            <a:fld id="{8AAEA597-3525-4545-A2CF-C14FA043E16B}" type="slidenum">
              <a:rPr lang="en-US" smtClean="0"/>
              <a:t>‹#›</a:t>
            </a:fld>
            <a:endParaRPr lang="en-US"/>
          </a:p>
        </p:txBody>
      </p:sp>
    </p:spTree>
    <p:extLst>
      <p:ext uri="{BB962C8B-B14F-4D97-AF65-F5344CB8AC3E}">
        <p14:creationId xmlns:p14="http://schemas.microsoft.com/office/powerpoint/2010/main" val="3523043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7369ED-8C4C-4031-A873-632C98204C7C}"/>
              </a:ext>
            </a:extLst>
          </p:cNvPr>
          <p:cNvSpPr>
            <a:spLocks noGrp="1"/>
          </p:cNvSpPr>
          <p:nvPr>
            <p:ph type="dt" sz="half" idx="10"/>
          </p:nvPr>
        </p:nvSpPr>
        <p:spPr/>
        <p:txBody>
          <a:bodyPr/>
          <a:lstStyle/>
          <a:p>
            <a:fld id="{896C062E-6F96-479B-9868-5FECF5680369}" type="datetime1">
              <a:rPr lang="en-US" smtClean="0"/>
              <a:t>2/2/21</a:t>
            </a:fld>
            <a:endParaRPr lang="en-US"/>
          </a:p>
        </p:txBody>
      </p:sp>
      <p:sp>
        <p:nvSpPr>
          <p:cNvPr id="3" name="Footer Placeholder 2">
            <a:extLst>
              <a:ext uri="{FF2B5EF4-FFF2-40B4-BE49-F238E27FC236}">
                <a16:creationId xmlns:a16="http://schemas.microsoft.com/office/drawing/2014/main" id="{4BBF9650-EFEE-4759-8CB9-051E7A7C8A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1D305B-D7CE-4721-93A0-AA3BF95CC143}"/>
              </a:ext>
            </a:extLst>
          </p:cNvPr>
          <p:cNvSpPr>
            <a:spLocks noGrp="1"/>
          </p:cNvSpPr>
          <p:nvPr>
            <p:ph type="sldNum" sz="quarter" idx="12"/>
          </p:nvPr>
        </p:nvSpPr>
        <p:spPr/>
        <p:txBody>
          <a:bodyPr/>
          <a:lstStyle/>
          <a:p>
            <a:fld id="{8AAEA597-3525-4545-A2CF-C14FA043E16B}" type="slidenum">
              <a:rPr lang="en-US" smtClean="0"/>
              <a:t>‹#›</a:t>
            </a:fld>
            <a:endParaRPr lang="en-US"/>
          </a:p>
        </p:txBody>
      </p:sp>
    </p:spTree>
    <p:extLst>
      <p:ext uri="{BB962C8B-B14F-4D97-AF65-F5344CB8AC3E}">
        <p14:creationId xmlns:p14="http://schemas.microsoft.com/office/powerpoint/2010/main" val="3899320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77002-604E-4AF6-831C-0C670DB78D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682354-67A4-4921-B864-43E7722BBA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83F08F-ADB0-491F-A0CB-303F50B5B8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2EF514-CB47-48A0-993C-AF3F7B521721}"/>
              </a:ext>
            </a:extLst>
          </p:cNvPr>
          <p:cNvSpPr>
            <a:spLocks noGrp="1"/>
          </p:cNvSpPr>
          <p:nvPr>
            <p:ph type="dt" sz="half" idx="10"/>
          </p:nvPr>
        </p:nvSpPr>
        <p:spPr/>
        <p:txBody>
          <a:bodyPr/>
          <a:lstStyle/>
          <a:p>
            <a:fld id="{F1520C8D-0C5A-4092-BE68-E40FD98E5358}" type="datetime1">
              <a:rPr lang="en-US" smtClean="0"/>
              <a:t>2/2/21</a:t>
            </a:fld>
            <a:endParaRPr lang="en-US"/>
          </a:p>
        </p:txBody>
      </p:sp>
      <p:sp>
        <p:nvSpPr>
          <p:cNvPr id="6" name="Footer Placeholder 5">
            <a:extLst>
              <a:ext uri="{FF2B5EF4-FFF2-40B4-BE49-F238E27FC236}">
                <a16:creationId xmlns:a16="http://schemas.microsoft.com/office/drawing/2014/main" id="{41D5AB8C-0952-40D5-B2F2-992565B3F6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45C8F1-89D7-4E01-ACCE-0287D2ABBA7F}"/>
              </a:ext>
            </a:extLst>
          </p:cNvPr>
          <p:cNvSpPr>
            <a:spLocks noGrp="1"/>
          </p:cNvSpPr>
          <p:nvPr>
            <p:ph type="sldNum" sz="quarter" idx="12"/>
          </p:nvPr>
        </p:nvSpPr>
        <p:spPr/>
        <p:txBody>
          <a:bodyPr/>
          <a:lstStyle/>
          <a:p>
            <a:fld id="{8AAEA597-3525-4545-A2CF-C14FA043E16B}" type="slidenum">
              <a:rPr lang="en-US" smtClean="0"/>
              <a:t>‹#›</a:t>
            </a:fld>
            <a:endParaRPr lang="en-US"/>
          </a:p>
        </p:txBody>
      </p:sp>
    </p:spTree>
    <p:extLst>
      <p:ext uri="{BB962C8B-B14F-4D97-AF65-F5344CB8AC3E}">
        <p14:creationId xmlns:p14="http://schemas.microsoft.com/office/powerpoint/2010/main" val="1471597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79557-54E0-48B0-A305-A2BD7ADEFE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BE0DEA-4443-4ABB-9F73-981DE8C67A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0E5EAF-4199-4E67-A0B7-0FE95BA9CA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A70076-198D-4780-A57B-11279B6E7F8B}"/>
              </a:ext>
            </a:extLst>
          </p:cNvPr>
          <p:cNvSpPr>
            <a:spLocks noGrp="1"/>
          </p:cNvSpPr>
          <p:nvPr>
            <p:ph type="dt" sz="half" idx="10"/>
          </p:nvPr>
        </p:nvSpPr>
        <p:spPr/>
        <p:txBody>
          <a:bodyPr/>
          <a:lstStyle/>
          <a:p>
            <a:fld id="{BE8F3FBD-17A2-4922-8266-8565DB1AFE28}" type="datetime1">
              <a:rPr lang="en-US" smtClean="0"/>
              <a:t>2/2/21</a:t>
            </a:fld>
            <a:endParaRPr lang="en-US"/>
          </a:p>
        </p:txBody>
      </p:sp>
      <p:sp>
        <p:nvSpPr>
          <p:cNvPr id="6" name="Footer Placeholder 5">
            <a:extLst>
              <a:ext uri="{FF2B5EF4-FFF2-40B4-BE49-F238E27FC236}">
                <a16:creationId xmlns:a16="http://schemas.microsoft.com/office/drawing/2014/main" id="{EAF6573B-7E43-4D9C-84A6-935946D9C4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B855A6-6D37-41B0-BF19-0DDFAB1F70E1}"/>
              </a:ext>
            </a:extLst>
          </p:cNvPr>
          <p:cNvSpPr>
            <a:spLocks noGrp="1"/>
          </p:cNvSpPr>
          <p:nvPr>
            <p:ph type="sldNum" sz="quarter" idx="12"/>
          </p:nvPr>
        </p:nvSpPr>
        <p:spPr/>
        <p:txBody>
          <a:bodyPr/>
          <a:lstStyle/>
          <a:p>
            <a:fld id="{8AAEA597-3525-4545-A2CF-C14FA043E16B}" type="slidenum">
              <a:rPr lang="en-US" smtClean="0"/>
              <a:t>‹#›</a:t>
            </a:fld>
            <a:endParaRPr lang="en-US"/>
          </a:p>
        </p:txBody>
      </p:sp>
    </p:spTree>
    <p:extLst>
      <p:ext uri="{BB962C8B-B14F-4D97-AF65-F5344CB8AC3E}">
        <p14:creationId xmlns:p14="http://schemas.microsoft.com/office/powerpoint/2010/main" val="622464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7AE9A4-DB14-467A-91DC-CC2C8533F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5C3B45-59DD-474D-9FC4-28AE805614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D90E1E-47DC-4644-87F9-8427893E84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D9421B-0DF0-4654-907E-BC0387F21353}" type="datetime1">
              <a:rPr lang="en-US" smtClean="0"/>
              <a:t>2/2/21</a:t>
            </a:fld>
            <a:endParaRPr lang="en-US"/>
          </a:p>
        </p:txBody>
      </p:sp>
      <p:sp>
        <p:nvSpPr>
          <p:cNvPr id="5" name="Footer Placeholder 4">
            <a:extLst>
              <a:ext uri="{FF2B5EF4-FFF2-40B4-BE49-F238E27FC236}">
                <a16:creationId xmlns:a16="http://schemas.microsoft.com/office/drawing/2014/main" id="{C98F20CF-D1EE-491A-920F-6B8FC0E934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B81623-B28C-420D-8212-C734EEBA33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EA597-3525-4545-A2CF-C14FA043E16B}" type="slidenum">
              <a:rPr lang="en-US" smtClean="0"/>
              <a:t>‹#›</a:t>
            </a:fld>
            <a:endParaRPr lang="en-US"/>
          </a:p>
        </p:txBody>
      </p:sp>
    </p:spTree>
    <p:extLst>
      <p:ext uri="{BB962C8B-B14F-4D97-AF65-F5344CB8AC3E}">
        <p14:creationId xmlns:p14="http://schemas.microsoft.com/office/powerpoint/2010/main" val="3579036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www.careliefgrant.com/" TargetMode="Externa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https://careliefgrant.com/wp-content/uploads/2020/12/Fillable-Business-Certifications-Non-Profit-vFINAL-12.29.20-1.pdf" TargetMode="External"/><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hyperlink" Target="https://careliefgrant.com/wp-content/uploads/2020/12/Fillable-Business-Certifications-For-Profit-vFINAL-12.29.20-1.pdf" TargetMode="External"/><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hyperlink" Target="https://careliefgrant.com/wp-content/uploads/2020/12/Fillable-Business-Certifications-For-Profit-vFINAL-12.29.20-1.pdf" TargetMode="External"/><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hyperlink" Target="http://www.careliefgrant.co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hyperlink" Target="http://www.careliefgrant.co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4.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7.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hyperlink" Target="http://www.careliefgrant.com/" TargetMode="External"/><Relationship Id="rId7"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4.png"/><Relationship Id="rId4" Type="http://schemas.openxmlformats.org/officeDocument/2006/relationships/hyperlink" Target="http://www.partnername.mylendistry.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ovid19.ca.gov/safer-economy/"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hyperlink" Target="http://www.careliefgrant.com/"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4.png"/><Relationship Id="rId4" Type="http://schemas.openxmlformats.org/officeDocument/2006/relationships/image" Target="../media/image29.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3.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35.pn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37.pn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28.png"/></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png"/></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6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openxmlformats.org/officeDocument/2006/relationships/hyperlink" Target="http://www.lendistry.com/" TargetMode="External"/><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hyperlink" Target="https://covid19.ca.gov/safer-economy/" TargetMode="Externa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2.xml.rels><?xml version="1.0" encoding="UTF-8" standalone="yes"?>
<Relationships xmlns="http://schemas.openxmlformats.org/package/2006/relationships"><Relationship Id="rId3" Type="http://schemas.openxmlformats.org/officeDocument/2006/relationships/hyperlink" Target="https://covid19.ca.gov/safer-economy/;" TargetMode="Externa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hyperlink" Target="http://www.careliefgrant.com/" TargetMode="Externa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hyperlink" Target="https://www.sos.ca.gov/business-programs/business-entities/service-options" TargetMode="Externa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covid19.ca.gov/safer-economy/"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0FBF5C-5BBF-499C-ADE5-13D182EC2E8F}"/>
              </a:ext>
            </a:extLst>
          </p:cNvPr>
          <p:cNvSpPr/>
          <p:nvPr/>
        </p:nvSpPr>
        <p:spPr>
          <a:xfrm>
            <a:off x="0" y="3969160"/>
            <a:ext cx="12192000" cy="2888839"/>
          </a:xfrm>
          <a:prstGeom prst="rect">
            <a:avLst/>
          </a:prstGeom>
          <a:solidFill>
            <a:srgbClr val="0D3C82"/>
          </a:solidFill>
          <a:ln>
            <a:solidFill>
              <a:srgbClr val="0D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600" dirty="0"/>
          </a:p>
        </p:txBody>
      </p:sp>
      <p:pic>
        <p:nvPicPr>
          <p:cNvPr id="7" name="Picture 6">
            <a:extLst>
              <a:ext uri="{FF2B5EF4-FFF2-40B4-BE49-F238E27FC236}">
                <a16:creationId xmlns:a16="http://schemas.microsoft.com/office/drawing/2014/main" id="{67E5B565-082D-49F5-AA7D-7B5FF46C2082}"/>
              </a:ext>
            </a:extLst>
          </p:cNvPr>
          <p:cNvPicPr>
            <a:picLocks noChangeAspect="1"/>
          </p:cNvPicPr>
          <p:nvPr/>
        </p:nvPicPr>
        <p:blipFill rotWithShape="1">
          <a:blip r:embed="rId3"/>
          <a:srcRect b="15053"/>
          <a:stretch/>
        </p:blipFill>
        <p:spPr>
          <a:xfrm>
            <a:off x="-15240" y="889554"/>
            <a:ext cx="12207240" cy="3476315"/>
          </a:xfrm>
          <a:prstGeom prst="rect">
            <a:avLst/>
          </a:prstGeom>
        </p:spPr>
      </p:pic>
      <p:grpSp>
        <p:nvGrpSpPr>
          <p:cNvPr id="3" name="Group 2">
            <a:extLst>
              <a:ext uri="{FF2B5EF4-FFF2-40B4-BE49-F238E27FC236}">
                <a16:creationId xmlns:a16="http://schemas.microsoft.com/office/drawing/2014/main" id="{0CA8D0DE-46F9-4234-9B38-487A347EEDAE}"/>
              </a:ext>
            </a:extLst>
          </p:cNvPr>
          <p:cNvGrpSpPr/>
          <p:nvPr/>
        </p:nvGrpSpPr>
        <p:grpSpPr>
          <a:xfrm>
            <a:off x="-15240" y="4268592"/>
            <a:ext cx="12222479" cy="2902989"/>
            <a:chOff x="-15240" y="4484492"/>
            <a:chExt cx="12222479" cy="2902989"/>
          </a:xfrm>
        </p:grpSpPr>
        <p:sp>
          <p:nvSpPr>
            <p:cNvPr id="8" name="TextBox 7">
              <a:extLst>
                <a:ext uri="{FF2B5EF4-FFF2-40B4-BE49-F238E27FC236}">
                  <a16:creationId xmlns:a16="http://schemas.microsoft.com/office/drawing/2014/main" id="{436D491F-645C-455C-90E2-16D74E6FE0BF}"/>
                </a:ext>
              </a:extLst>
            </p:cNvPr>
            <p:cNvSpPr txBox="1"/>
            <p:nvPr/>
          </p:nvSpPr>
          <p:spPr>
            <a:xfrm>
              <a:off x="-15240" y="4484492"/>
              <a:ext cx="12192000" cy="1200329"/>
            </a:xfrm>
            <a:prstGeom prst="rect">
              <a:avLst/>
            </a:prstGeom>
            <a:noFill/>
          </p:spPr>
          <p:txBody>
            <a:bodyPr wrap="square">
              <a:spAutoFit/>
            </a:bodyPr>
            <a:lstStyle/>
            <a:p>
              <a:pPr algn="ctr" fontAlgn="base"/>
              <a:r>
                <a:rPr lang="en-US" sz="3600" b="1" i="0" dirty="0">
                  <a:solidFill>
                    <a:schemeClr val="bg1"/>
                  </a:solidFill>
                  <a:effectLst/>
                  <a:latin typeface="Balboa Medium" panose="020B0604040203020204" pitchFamily="34" charset="0"/>
                </a:rPr>
                <a:t>California </a:t>
              </a:r>
              <a:r>
                <a:rPr lang="en-US" sz="3600" b="1" dirty="0">
                  <a:solidFill>
                    <a:schemeClr val="bg1"/>
                  </a:solidFill>
                  <a:latin typeface="Balboa Medium" panose="020B0604040203020204" pitchFamily="34" charset="0"/>
                </a:rPr>
                <a:t>Relief </a:t>
              </a:r>
              <a:r>
                <a:rPr lang="en-US" sz="3600" b="1" i="0" dirty="0">
                  <a:solidFill>
                    <a:schemeClr val="bg1"/>
                  </a:solidFill>
                  <a:effectLst/>
                  <a:latin typeface="Balboa Medium" panose="020B0604040203020204" pitchFamily="34" charset="0"/>
                </a:rPr>
                <a:t>Grant Program</a:t>
              </a:r>
            </a:p>
            <a:p>
              <a:pPr algn="ctr" fontAlgn="base"/>
              <a:r>
                <a:rPr lang="en-US" sz="3600" b="1" i="0" dirty="0" err="1">
                  <a:solidFill>
                    <a:schemeClr val="bg1"/>
                  </a:solidFill>
                  <a:effectLst/>
                  <a:latin typeface="Balboa Medium" panose="020B0604040203020204" pitchFamily="34" charset="0"/>
                </a:rPr>
                <a:t>Programa</a:t>
              </a:r>
              <a:r>
                <a:rPr lang="en-US" sz="3600" b="1" i="0" dirty="0">
                  <a:solidFill>
                    <a:schemeClr val="bg1"/>
                  </a:solidFill>
                  <a:effectLst/>
                  <a:latin typeface="Balboa Medium" panose="020B0604040203020204" pitchFamily="34" charset="0"/>
                </a:rPr>
                <a:t> de </a:t>
              </a:r>
              <a:r>
                <a:rPr lang="en-US" sz="3600" b="1" i="0" dirty="0" err="1">
                  <a:solidFill>
                    <a:schemeClr val="bg1"/>
                  </a:solidFill>
                  <a:effectLst/>
                  <a:latin typeface="Balboa Medium" panose="020B0604040203020204" pitchFamily="34" charset="0"/>
                </a:rPr>
                <a:t>Subvención</a:t>
              </a:r>
              <a:r>
                <a:rPr lang="en-US" sz="3600" b="1" i="0" dirty="0">
                  <a:solidFill>
                    <a:schemeClr val="bg1"/>
                  </a:solidFill>
                  <a:effectLst/>
                  <a:latin typeface="Balboa Medium" panose="020B0604040203020204" pitchFamily="34" charset="0"/>
                </a:rPr>
                <a:t> de California</a:t>
              </a:r>
            </a:p>
          </p:txBody>
        </p:sp>
        <p:cxnSp>
          <p:nvCxnSpPr>
            <p:cNvPr id="9" name="Straight Connector 8">
              <a:extLst>
                <a:ext uri="{FF2B5EF4-FFF2-40B4-BE49-F238E27FC236}">
                  <a16:creationId xmlns:a16="http://schemas.microsoft.com/office/drawing/2014/main" id="{BF95150F-A6CF-4B5C-802C-C32D2AE50D43}"/>
                </a:ext>
              </a:extLst>
            </p:cNvPr>
            <p:cNvCxnSpPr>
              <a:cxnSpLocks/>
            </p:cNvCxnSpPr>
            <p:nvPr/>
          </p:nvCxnSpPr>
          <p:spPr>
            <a:xfrm>
              <a:off x="5716490" y="5782098"/>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82B3464-827D-400F-B02E-1268C88248D4}"/>
                </a:ext>
              </a:extLst>
            </p:cNvPr>
            <p:cNvSpPr txBox="1"/>
            <p:nvPr/>
          </p:nvSpPr>
          <p:spPr>
            <a:xfrm>
              <a:off x="30479" y="5879376"/>
              <a:ext cx="12176760" cy="1508105"/>
            </a:xfrm>
            <a:prstGeom prst="rect">
              <a:avLst/>
            </a:prstGeom>
            <a:noFill/>
          </p:spPr>
          <p:txBody>
            <a:bodyPr wrap="square">
              <a:spAutoFit/>
            </a:bodyPr>
            <a:lstStyle/>
            <a:p>
              <a:pPr algn="ctr" fontAlgn="base"/>
              <a:r>
                <a:rPr lang="en-US" sz="3200" i="0" dirty="0">
                  <a:solidFill>
                    <a:schemeClr val="bg1"/>
                  </a:solidFill>
                  <a:effectLst/>
                  <a:latin typeface="Balboa Light" panose="020B0304040203020204" pitchFamily="34" charset="0"/>
                </a:rPr>
                <a:t>GUÍA DEL PROGRAMA Y APLICACIÓN</a:t>
              </a:r>
              <a:br>
                <a:rPr lang="en-US" sz="3200" i="0" dirty="0">
                  <a:solidFill>
                    <a:schemeClr val="bg1"/>
                  </a:solidFill>
                  <a:effectLst/>
                  <a:latin typeface="Balboa Light" panose="020B0304040203020204" pitchFamily="34" charset="0"/>
                </a:rPr>
              </a:br>
              <a:r>
                <a:rPr lang="en-US" sz="3200" i="0" dirty="0">
                  <a:solidFill>
                    <a:schemeClr val="bg1"/>
                  </a:solidFill>
                  <a:effectLst/>
                  <a:latin typeface="Balboa Light" panose="020B0304040203020204" pitchFamily="34" charset="0"/>
                </a:rPr>
                <a:t>(PARA TODAS LAS EMPRESAS)</a:t>
              </a:r>
            </a:p>
            <a:p>
              <a:pPr algn="ctr" fontAlgn="base"/>
              <a:endParaRPr lang="en-US" sz="2800" b="1" i="0" dirty="0">
                <a:solidFill>
                  <a:srgbClr val="0A0000"/>
                </a:solidFill>
                <a:effectLst/>
                <a:latin typeface="Balboa Medium" panose="020B0604040203020204" pitchFamily="34" charset="0"/>
              </a:endParaRPr>
            </a:p>
          </p:txBody>
        </p:sp>
      </p:grpSp>
      <p:grpSp>
        <p:nvGrpSpPr>
          <p:cNvPr id="6" name="Group 5">
            <a:extLst>
              <a:ext uri="{FF2B5EF4-FFF2-40B4-BE49-F238E27FC236}">
                <a16:creationId xmlns:a16="http://schemas.microsoft.com/office/drawing/2014/main" id="{ABE1093B-6396-44EA-9E56-957EE527A297}"/>
              </a:ext>
            </a:extLst>
          </p:cNvPr>
          <p:cNvGrpSpPr/>
          <p:nvPr/>
        </p:nvGrpSpPr>
        <p:grpSpPr>
          <a:xfrm>
            <a:off x="4150339" y="209740"/>
            <a:ext cx="3891322" cy="712092"/>
            <a:chOff x="4224547" y="209740"/>
            <a:chExt cx="3891322" cy="712092"/>
          </a:xfrm>
        </p:grpSpPr>
        <p:sp>
          <p:nvSpPr>
            <p:cNvPr id="2" name="TextBox 1">
              <a:extLst>
                <a:ext uri="{FF2B5EF4-FFF2-40B4-BE49-F238E27FC236}">
                  <a16:creationId xmlns:a16="http://schemas.microsoft.com/office/drawing/2014/main" id="{B494EB5A-D0D7-4A4F-A083-1103DF9FAAEF}"/>
                </a:ext>
              </a:extLst>
            </p:cNvPr>
            <p:cNvSpPr txBox="1"/>
            <p:nvPr/>
          </p:nvSpPr>
          <p:spPr>
            <a:xfrm>
              <a:off x="5913331" y="309374"/>
              <a:ext cx="2202538" cy="523220"/>
            </a:xfrm>
            <a:prstGeom prst="rect">
              <a:avLst/>
            </a:prstGeom>
            <a:noFill/>
          </p:spPr>
          <p:txBody>
            <a:bodyPr wrap="square" rtlCol="0">
              <a:spAutoFit/>
            </a:bodyPr>
            <a:lstStyle/>
            <a:p>
              <a:r>
                <a:rPr lang="en-US" sz="1400" dirty="0"/>
                <a:t>This Program is funded </a:t>
              </a:r>
            </a:p>
            <a:p>
              <a:r>
                <a:rPr lang="en-US" sz="1400" dirty="0"/>
                <a:t>by the State of California</a:t>
              </a:r>
            </a:p>
          </p:txBody>
        </p:sp>
        <p:pic>
          <p:nvPicPr>
            <p:cNvPr id="11" name="Picture 10" descr="Logo&#10;&#10;Description automatically generated">
              <a:extLst>
                <a:ext uri="{FF2B5EF4-FFF2-40B4-BE49-F238E27FC236}">
                  <a16:creationId xmlns:a16="http://schemas.microsoft.com/office/drawing/2014/main" id="{EF2852D5-2722-4163-819D-C5DFF5841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4547" y="209740"/>
              <a:ext cx="1643291" cy="712092"/>
            </a:xfrm>
            <a:prstGeom prst="rect">
              <a:avLst/>
            </a:prstGeom>
          </p:spPr>
        </p:pic>
        <p:cxnSp>
          <p:nvCxnSpPr>
            <p:cNvPr id="5" name="Straight Connector 4">
              <a:extLst>
                <a:ext uri="{FF2B5EF4-FFF2-40B4-BE49-F238E27FC236}">
                  <a16:creationId xmlns:a16="http://schemas.microsoft.com/office/drawing/2014/main" id="{E68E7F4B-3288-42D8-B812-FB53081C6505}"/>
                </a:ext>
              </a:extLst>
            </p:cNvPr>
            <p:cNvCxnSpPr/>
            <p:nvPr/>
          </p:nvCxnSpPr>
          <p:spPr>
            <a:xfrm>
              <a:off x="5876936" y="291628"/>
              <a:ext cx="0" cy="562433"/>
            </a:xfrm>
            <a:prstGeom prst="line">
              <a:avLst/>
            </a:prstGeom>
            <a:ln w="28575">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C65FF4C4-27F3-4837-B3A4-C1493E99519F}"/>
              </a:ext>
            </a:extLst>
          </p:cNvPr>
          <p:cNvSpPr txBox="1"/>
          <p:nvPr/>
        </p:nvSpPr>
        <p:spPr>
          <a:xfrm>
            <a:off x="10762735" y="0"/>
            <a:ext cx="1444504" cy="338554"/>
          </a:xfrm>
          <a:prstGeom prst="rect">
            <a:avLst/>
          </a:prstGeom>
          <a:noFill/>
        </p:spPr>
        <p:txBody>
          <a:bodyPr wrap="square" rtlCol="0">
            <a:spAutoFit/>
          </a:bodyPr>
          <a:lstStyle/>
          <a:p>
            <a:pPr algn="ctr"/>
            <a:r>
              <a:rPr lang="en-US" sz="1600" dirty="0"/>
              <a:t>(Rev. 01-28-21)</a:t>
            </a:r>
          </a:p>
        </p:txBody>
      </p:sp>
      <p:sp>
        <p:nvSpPr>
          <p:cNvPr id="13" name="Slide Number Placeholder 12">
            <a:extLst>
              <a:ext uri="{FF2B5EF4-FFF2-40B4-BE49-F238E27FC236}">
                <a16:creationId xmlns:a16="http://schemas.microsoft.com/office/drawing/2014/main" id="{4EC209CD-F930-416E-9B52-625537681328}"/>
              </a:ext>
            </a:extLst>
          </p:cNvPr>
          <p:cNvSpPr>
            <a:spLocks noGrp="1"/>
          </p:cNvSpPr>
          <p:nvPr>
            <p:ph type="sldNum" sz="quarter" idx="12"/>
          </p:nvPr>
        </p:nvSpPr>
        <p:spPr/>
        <p:txBody>
          <a:bodyPr/>
          <a:lstStyle/>
          <a:p>
            <a:fld id="{8AAEA597-3525-4545-A2CF-C14FA043E16B}" type="slidenum">
              <a:rPr lang="en-US" smtClean="0"/>
              <a:t>1</a:t>
            </a:fld>
            <a:endParaRPr lang="en-US"/>
          </a:p>
        </p:txBody>
      </p:sp>
    </p:spTree>
    <p:extLst>
      <p:ext uri="{BB962C8B-B14F-4D97-AF65-F5344CB8AC3E}">
        <p14:creationId xmlns:p14="http://schemas.microsoft.com/office/powerpoint/2010/main" val="2960849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F9ABB2-20AC-4519-86E8-BB62B5DB951E}"/>
              </a:ext>
            </a:extLst>
          </p:cNvPr>
          <p:cNvSpPr txBox="1"/>
          <p:nvPr/>
        </p:nvSpPr>
        <p:spPr>
          <a:xfrm>
            <a:off x="0" y="109255"/>
            <a:ext cx="12192000" cy="584775"/>
          </a:xfrm>
          <a:prstGeom prst="rect">
            <a:avLst/>
          </a:prstGeom>
          <a:noFill/>
        </p:spPr>
        <p:txBody>
          <a:bodyPr wrap="square">
            <a:spAutoFit/>
          </a:bodyPr>
          <a:lstStyle/>
          <a:p>
            <a:pPr algn="ctr" fontAlgn="base"/>
            <a:r>
              <a:rPr lang="en-US" sz="3200" b="1" i="0" dirty="0">
                <a:solidFill>
                  <a:srgbClr val="0A0000"/>
                </a:solidFill>
                <a:effectLst/>
                <a:latin typeface="Balboa Medium" panose="020B0604040203020204" pitchFamily="34" charset="0"/>
              </a:rPr>
              <a:t>SESSIÓN 7: ESTRUCTURA DE FINANCIAMEINTO DE LA SUBVENCIÓN</a:t>
            </a:r>
            <a:endParaRPr lang="en-US" sz="4000" b="1" i="0" dirty="0">
              <a:solidFill>
                <a:srgbClr val="0A0000"/>
              </a:solidFill>
              <a:effectLst/>
              <a:latin typeface="Balboa Medium" panose="020B0604040203020204" pitchFamily="34" charset="0"/>
            </a:endParaRPr>
          </a:p>
        </p:txBody>
      </p:sp>
      <p:sp>
        <p:nvSpPr>
          <p:cNvPr id="11" name="Rectangle 10">
            <a:extLst>
              <a:ext uri="{FF2B5EF4-FFF2-40B4-BE49-F238E27FC236}">
                <a16:creationId xmlns:a16="http://schemas.microsoft.com/office/drawing/2014/main" id="{F8AF49DE-DE3E-4ED8-91B1-2231348904DF}"/>
              </a:ext>
            </a:extLst>
          </p:cNvPr>
          <p:cNvSpPr/>
          <p:nvPr/>
        </p:nvSpPr>
        <p:spPr>
          <a:xfrm>
            <a:off x="0" y="6289288"/>
            <a:ext cx="12192000" cy="568712"/>
          </a:xfrm>
          <a:prstGeom prst="rect">
            <a:avLst/>
          </a:prstGeom>
          <a:solidFill>
            <a:srgbClr val="0D3C82"/>
          </a:solidFill>
          <a:ln>
            <a:solidFill>
              <a:srgbClr val="0D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78DD61BF-B96A-4832-8DC2-5353784CE601}"/>
              </a:ext>
            </a:extLst>
          </p:cNvPr>
          <p:cNvCxnSpPr>
            <a:cxnSpLocks/>
          </p:cNvCxnSpPr>
          <p:nvPr/>
        </p:nvCxnSpPr>
        <p:spPr>
          <a:xfrm>
            <a:off x="5731731" y="769013"/>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6A593414-AA91-4333-AA7E-589FC7FF535A}"/>
              </a:ext>
            </a:extLst>
          </p:cNvPr>
          <p:cNvGrpSpPr/>
          <p:nvPr/>
        </p:nvGrpSpPr>
        <p:grpSpPr>
          <a:xfrm>
            <a:off x="4949367" y="6394491"/>
            <a:ext cx="2672930" cy="400110"/>
            <a:chOff x="4949367" y="6445291"/>
            <a:chExt cx="2672930" cy="400110"/>
          </a:xfrm>
        </p:grpSpPr>
        <p:pic>
          <p:nvPicPr>
            <p:cNvPr id="14" name="Picture 13">
              <a:extLst>
                <a:ext uri="{FF2B5EF4-FFF2-40B4-BE49-F238E27FC236}">
                  <a16:creationId xmlns:a16="http://schemas.microsoft.com/office/drawing/2014/main" id="{4B22607A-A380-4912-8B79-8C7349398B8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49367" y="6517023"/>
              <a:ext cx="1029599" cy="280233"/>
            </a:xfrm>
            <a:prstGeom prst="rect">
              <a:avLst/>
            </a:prstGeom>
          </p:spPr>
        </p:pic>
        <p:sp>
          <p:nvSpPr>
            <p:cNvPr id="16" name="TextBox 15">
              <a:extLst>
                <a:ext uri="{FF2B5EF4-FFF2-40B4-BE49-F238E27FC236}">
                  <a16:creationId xmlns:a16="http://schemas.microsoft.com/office/drawing/2014/main" id="{6F0186EC-714A-48B1-AF60-032C612D38F5}"/>
                </a:ext>
              </a:extLst>
            </p:cNvPr>
            <p:cNvSpPr txBox="1"/>
            <p:nvPr/>
          </p:nvSpPr>
          <p:spPr>
            <a:xfrm>
              <a:off x="6104013" y="6445291"/>
              <a:ext cx="1518284" cy="400110"/>
            </a:xfrm>
            <a:prstGeom prst="rect">
              <a:avLst/>
            </a:prstGeom>
            <a:noFill/>
          </p:spPr>
          <p:txBody>
            <a:bodyPr wrap="square">
              <a:spAutoFit/>
            </a:bodyPr>
            <a:lstStyle/>
            <a:p>
              <a:pPr algn="ctr"/>
              <a:r>
                <a:rPr lang="en-US" sz="1000" dirty="0">
                  <a:solidFill>
                    <a:schemeClr val="bg1"/>
                  </a:solidFill>
                </a:rPr>
                <a:t>This Program is funded by </a:t>
              </a:r>
            </a:p>
            <a:p>
              <a:pPr algn="ctr"/>
              <a:r>
                <a:rPr lang="en-US" sz="1000" dirty="0">
                  <a:solidFill>
                    <a:schemeClr val="bg1"/>
                  </a:solidFill>
                </a:rPr>
                <a:t>the State of California</a:t>
              </a:r>
            </a:p>
          </p:txBody>
        </p:sp>
        <p:cxnSp>
          <p:nvCxnSpPr>
            <p:cNvPr id="17" name="Straight Connector 16">
              <a:extLst>
                <a:ext uri="{FF2B5EF4-FFF2-40B4-BE49-F238E27FC236}">
                  <a16:creationId xmlns:a16="http://schemas.microsoft.com/office/drawing/2014/main" id="{27409C46-F6C0-4D3D-AE6E-3DE4A2929EAC}"/>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4" name="Slide Number Placeholder 3">
            <a:extLst>
              <a:ext uri="{FF2B5EF4-FFF2-40B4-BE49-F238E27FC236}">
                <a16:creationId xmlns:a16="http://schemas.microsoft.com/office/drawing/2014/main" id="{05BAD0F6-61F4-4565-A5E1-8702EAE01563}"/>
              </a:ext>
            </a:extLst>
          </p:cNvPr>
          <p:cNvSpPr>
            <a:spLocks noGrp="1"/>
          </p:cNvSpPr>
          <p:nvPr>
            <p:ph type="sldNum" sz="quarter" idx="12"/>
          </p:nvPr>
        </p:nvSpPr>
        <p:spPr/>
        <p:txBody>
          <a:bodyPr/>
          <a:lstStyle/>
          <a:p>
            <a:fld id="{8AAEA597-3525-4545-A2CF-C14FA043E16B}" type="slidenum">
              <a:rPr lang="en-US" smtClean="0"/>
              <a:t>10</a:t>
            </a:fld>
            <a:endParaRPr lang="en-US"/>
          </a:p>
        </p:txBody>
      </p:sp>
      <p:graphicFrame>
        <p:nvGraphicFramePr>
          <p:cNvPr id="13" name="Table 3">
            <a:extLst>
              <a:ext uri="{FF2B5EF4-FFF2-40B4-BE49-F238E27FC236}">
                <a16:creationId xmlns:a16="http://schemas.microsoft.com/office/drawing/2014/main" id="{4B449316-3324-7A47-8F97-D82AD6D18FA3}"/>
              </a:ext>
            </a:extLst>
          </p:cNvPr>
          <p:cNvGraphicFramePr>
            <a:graphicFrameLocks noGrp="1"/>
          </p:cNvGraphicFramePr>
          <p:nvPr>
            <p:extLst>
              <p:ext uri="{D42A27DB-BD31-4B8C-83A1-F6EECF244321}">
                <p14:modId xmlns:p14="http://schemas.microsoft.com/office/powerpoint/2010/main" val="3881374037"/>
              </p:ext>
            </p:extLst>
          </p:nvPr>
        </p:nvGraphicFramePr>
        <p:xfrm>
          <a:off x="160183" y="1120797"/>
          <a:ext cx="11871634" cy="5170578"/>
        </p:xfrm>
        <a:graphic>
          <a:graphicData uri="http://schemas.openxmlformats.org/drawingml/2006/table">
            <a:tbl>
              <a:tblPr firstRow="1" bandRow="1">
                <a:tableStyleId>{5C22544A-7EE6-4342-B048-85BDC9FD1C3A}</a:tableStyleId>
              </a:tblPr>
              <a:tblGrid>
                <a:gridCol w="5935817">
                  <a:extLst>
                    <a:ext uri="{9D8B030D-6E8A-4147-A177-3AD203B41FA5}">
                      <a16:colId xmlns:a16="http://schemas.microsoft.com/office/drawing/2014/main" val="915394182"/>
                    </a:ext>
                  </a:extLst>
                </a:gridCol>
                <a:gridCol w="5935817">
                  <a:extLst>
                    <a:ext uri="{9D8B030D-6E8A-4147-A177-3AD203B41FA5}">
                      <a16:colId xmlns:a16="http://schemas.microsoft.com/office/drawing/2014/main" val="1798034944"/>
                    </a:ext>
                  </a:extLst>
                </a:gridCol>
              </a:tblGrid>
              <a:tr h="1632814">
                <a:tc>
                  <a:txBody>
                    <a:bodyPr/>
                    <a:lstStyle/>
                    <a:p>
                      <a:pPr algn="ctr"/>
                      <a:r>
                        <a:rPr lang="en-US" sz="1800" b="0" dirty="0">
                          <a:latin typeface="Balboa Light" panose="020B0304040203020204" pitchFamily="34" charset="0"/>
                        </a:rPr>
                        <a:t>INGRESOS BRUTOS COMERCIALES ELEGIBLES</a:t>
                      </a:r>
                    </a:p>
                  </a:txBody>
                  <a:tcPr anchor="ctr">
                    <a:solidFill>
                      <a:srgbClr val="0D3C82"/>
                    </a:solidFill>
                  </a:tcPr>
                </a:tc>
                <a:tc>
                  <a:txBody>
                    <a:bodyPr/>
                    <a:lstStyle/>
                    <a:p>
                      <a:pPr algn="ctr"/>
                      <a:r>
                        <a:rPr lang="es-ES_tradnl" sz="1800" b="0" noProof="0" dirty="0">
                          <a:latin typeface="Balboa Bold" panose="020B0804040203020204" pitchFamily="34" charset="0"/>
                        </a:rPr>
                        <a:t>CONCESIÓN DE SUBVENCIÓN DISPONIBLE POR EMPRESA</a:t>
                      </a:r>
                      <a:endParaRPr lang="en-US" sz="1800" b="0" dirty="0">
                        <a:latin typeface="Balboa Light" panose="020B0304040203020204" pitchFamily="34" charset="0"/>
                      </a:endParaRPr>
                    </a:p>
                  </a:txBody>
                  <a:tcPr anchor="ctr">
                    <a:solidFill>
                      <a:srgbClr val="0D3C82"/>
                    </a:solidFill>
                  </a:tcPr>
                </a:tc>
                <a:extLst>
                  <a:ext uri="{0D108BD9-81ED-4DB2-BD59-A6C34878D82A}">
                    <a16:rowId xmlns:a16="http://schemas.microsoft.com/office/drawing/2014/main" val="4152211268"/>
                  </a:ext>
                </a:extLst>
              </a:tr>
              <a:tr h="925262">
                <a:tc>
                  <a:txBody>
                    <a:bodyPr/>
                    <a:lstStyle/>
                    <a:p>
                      <a:pPr algn="ctr"/>
                      <a:r>
                        <a:rPr lang="es-ES_tradnl" sz="1400" noProof="0" dirty="0"/>
                        <a:t>Ingresos anuales en bruto</a:t>
                      </a:r>
                    </a:p>
                    <a:p>
                      <a:pPr algn="ctr"/>
                      <a:r>
                        <a:rPr lang="es-ES_tradnl" sz="1400" noProof="0" dirty="0"/>
                        <a:t>$1,000 a  $100,000</a:t>
                      </a:r>
                    </a:p>
                  </a:txBody>
                  <a:tcPr/>
                </a:tc>
                <a:tc>
                  <a:txBody>
                    <a:bodyPr/>
                    <a:lstStyle/>
                    <a:p>
                      <a:pPr algn="ctr"/>
                      <a:r>
                        <a:rPr lang="es-ES_tradnl" sz="1400" b="1" noProof="0" dirty="0"/>
                        <a:t>$5,000 </a:t>
                      </a:r>
                      <a:r>
                        <a:rPr lang="es-ES_tradnl" sz="1400" noProof="0" dirty="0"/>
                        <a:t>subvención</a:t>
                      </a:r>
                    </a:p>
                  </a:txBody>
                  <a:tcPr anchor="ctr"/>
                </a:tc>
                <a:extLst>
                  <a:ext uri="{0D108BD9-81ED-4DB2-BD59-A6C34878D82A}">
                    <a16:rowId xmlns:a16="http://schemas.microsoft.com/office/drawing/2014/main" val="2140050326"/>
                  </a:ext>
                </a:extLst>
              </a:tr>
              <a:tr h="1306251">
                <a:tc>
                  <a:txBody>
                    <a:bodyPr/>
                    <a:lstStyle/>
                    <a:p>
                      <a:pPr algn="ctr"/>
                      <a:r>
                        <a:rPr lang="es-ES_tradnl" sz="1400" noProof="0" dirty="0"/>
                        <a:t>Ingresos anuales en bruto mas altos que</a:t>
                      </a:r>
                    </a:p>
                    <a:p>
                      <a:pPr algn="ctr"/>
                      <a:r>
                        <a:rPr lang="es-ES_tradnl" sz="1400" noProof="0" dirty="0"/>
                        <a:t>$100,000 hasta $1,000,000</a:t>
                      </a:r>
                    </a:p>
                  </a:txBody>
                  <a:tcPr/>
                </a:tc>
                <a:tc>
                  <a:txBody>
                    <a:bodyPr/>
                    <a:lstStyle/>
                    <a:p>
                      <a:pPr algn="ctr"/>
                      <a:r>
                        <a:rPr lang="es-ES_tradnl" sz="1400" b="1" noProof="0" dirty="0"/>
                        <a:t>$15,000 </a:t>
                      </a:r>
                      <a:r>
                        <a:rPr lang="es-ES_tradnl" sz="1400" noProof="0" dirty="0"/>
                        <a:t>subvención</a:t>
                      </a:r>
                    </a:p>
                  </a:txBody>
                  <a:tcPr anchor="ctr"/>
                </a:tc>
                <a:extLst>
                  <a:ext uri="{0D108BD9-81ED-4DB2-BD59-A6C34878D82A}">
                    <a16:rowId xmlns:a16="http://schemas.microsoft.com/office/drawing/2014/main" val="2518512769"/>
                  </a:ext>
                </a:extLst>
              </a:tr>
              <a:tr h="13062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400" noProof="0" dirty="0"/>
                        <a:t>Ingresos anuales en bruto mas altos que</a:t>
                      </a:r>
                    </a:p>
                    <a:p>
                      <a:pPr algn="ctr"/>
                      <a:r>
                        <a:rPr lang="es-ES_tradnl" sz="1400" noProof="0" dirty="0"/>
                        <a:t> $1,000,000 hasta $2,500,000</a:t>
                      </a:r>
                    </a:p>
                  </a:txBody>
                  <a:tcPr/>
                </a:tc>
                <a:tc>
                  <a:txBody>
                    <a:bodyPr/>
                    <a:lstStyle/>
                    <a:p>
                      <a:pPr algn="ctr"/>
                      <a:r>
                        <a:rPr lang="es-ES_tradnl" sz="1400" b="1" noProof="0" dirty="0"/>
                        <a:t>$25,000 </a:t>
                      </a:r>
                      <a:r>
                        <a:rPr lang="es-ES_tradnl" sz="1400" noProof="0" dirty="0"/>
                        <a:t>subvención</a:t>
                      </a:r>
                    </a:p>
                  </a:txBody>
                  <a:tcPr anchor="ctr"/>
                </a:tc>
                <a:extLst>
                  <a:ext uri="{0D108BD9-81ED-4DB2-BD59-A6C34878D82A}">
                    <a16:rowId xmlns:a16="http://schemas.microsoft.com/office/drawing/2014/main" val="3801830583"/>
                  </a:ext>
                </a:extLst>
              </a:tr>
            </a:tbl>
          </a:graphicData>
        </a:graphic>
      </p:graphicFrame>
    </p:spTree>
    <p:extLst>
      <p:ext uri="{BB962C8B-B14F-4D97-AF65-F5344CB8AC3E}">
        <p14:creationId xmlns:p14="http://schemas.microsoft.com/office/powerpoint/2010/main" val="3335969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F9ABB2-20AC-4519-86E8-BB62B5DB951E}"/>
              </a:ext>
            </a:extLst>
          </p:cNvPr>
          <p:cNvSpPr txBox="1"/>
          <p:nvPr/>
        </p:nvSpPr>
        <p:spPr>
          <a:xfrm>
            <a:off x="0" y="109255"/>
            <a:ext cx="12192000" cy="707886"/>
          </a:xfrm>
          <a:prstGeom prst="rect">
            <a:avLst/>
          </a:prstGeom>
          <a:noFill/>
        </p:spPr>
        <p:txBody>
          <a:bodyPr wrap="square">
            <a:spAutoFit/>
          </a:bodyPr>
          <a:lstStyle/>
          <a:p>
            <a:pPr algn="ctr" fontAlgn="base"/>
            <a:r>
              <a:rPr lang="en-US" sz="4000" b="1" i="0" dirty="0">
                <a:solidFill>
                  <a:srgbClr val="0A0000"/>
                </a:solidFill>
                <a:effectLst/>
                <a:latin typeface="Balboa Medium" panose="020B0604040203020204" pitchFamily="34" charset="0"/>
              </a:rPr>
              <a:t>SECCIÓN 8: DOCUMENTACIÓN REQUERIDA</a:t>
            </a:r>
          </a:p>
        </p:txBody>
      </p:sp>
      <p:sp>
        <p:nvSpPr>
          <p:cNvPr id="6" name="TextBox 5">
            <a:extLst>
              <a:ext uri="{FF2B5EF4-FFF2-40B4-BE49-F238E27FC236}">
                <a16:creationId xmlns:a16="http://schemas.microsoft.com/office/drawing/2014/main" id="{DF71E93C-1F9D-4AB2-A3E6-4D3CA0E8C6E1}"/>
              </a:ext>
            </a:extLst>
          </p:cNvPr>
          <p:cNvSpPr txBox="1"/>
          <p:nvPr/>
        </p:nvSpPr>
        <p:spPr>
          <a:xfrm>
            <a:off x="90784" y="1163067"/>
            <a:ext cx="5964864" cy="4739759"/>
          </a:xfrm>
          <a:prstGeom prst="rect">
            <a:avLst/>
          </a:prstGeom>
          <a:noFill/>
        </p:spPr>
        <p:txBody>
          <a:bodyPr wrap="square">
            <a:spAutoFit/>
          </a:bodyPr>
          <a:lstStyle/>
          <a:p>
            <a:r>
              <a:rPr lang="es-ES_tradnl" dirty="0">
                <a:latin typeface="Balboa Light" panose="020B0304040203020204" pitchFamily="34" charset="0"/>
              </a:rPr>
              <a:t>ETAPA 1</a:t>
            </a:r>
          </a:p>
          <a:p>
            <a:r>
              <a:rPr lang="es-ES_tradnl" dirty="0">
                <a:latin typeface="Balboa Light" panose="020B0304040203020204" pitchFamily="34" charset="0"/>
              </a:rPr>
              <a:t>Requerimiento de la aplicación</a:t>
            </a:r>
          </a:p>
          <a:p>
            <a:r>
              <a:rPr lang="es-ES_tradnl" sz="1400" dirty="0"/>
              <a:t>Las empresas necesitaran: </a:t>
            </a:r>
          </a:p>
          <a:p>
            <a:pPr marL="342900" indent="-342900">
              <a:buFont typeface="+mj-lt"/>
              <a:buAutoNum type="arabicPeriod"/>
            </a:pPr>
            <a:r>
              <a:rPr lang="es-ES_tradnl" sz="1400" dirty="0"/>
              <a:t>Completar una solicitud de subvención (disponible a través de un portal en línea por Lendistry);</a:t>
            </a:r>
          </a:p>
          <a:p>
            <a:pPr marL="342900" indent="-342900">
              <a:buFont typeface="+mj-lt"/>
              <a:buAutoNum type="arabicPeriod"/>
            </a:pPr>
            <a:r>
              <a:rPr lang="es-ES_tradnl" sz="1400" dirty="0"/>
              <a:t>Cargar documentos financieros y organizativos seleccionados; y</a:t>
            </a:r>
          </a:p>
          <a:p>
            <a:pPr marL="342900" indent="-342900">
              <a:buFont typeface="+mj-lt"/>
              <a:buAutoNum type="arabicPeriod"/>
            </a:pPr>
            <a:r>
              <a:rPr lang="es-ES_tradnl" sz="1400" dirty="0"/>
              <a:t>Auto certificar la exactitud de la información mediante la firma de una Certificación de aplicación.</a:t>
            </a:r>
          </a:p>
          <a:p>
            <a:endParaRPr lang="es-ES_tradnl" sz="1400" dirty="0"/>
          </a:p>
          <a:p>
            <a:r>
              <a:rPr lang="es-ES_tradnl" sz="1400" dirty="0"/>
              <a:t>Se requiere la siguiente información de todos los solicitantes en la Etapa 1:</a:t>
            </a:r>
          </a:p>
          <a:p>
            <a:pPr marL="342900" indent="-342900">
              <a:buFont typeface="+mj-lt"/>
              <a:buAutoNum type="arabicPeriod"/>
            </a:pPr>
            <a:r>
              <a:rPr lang="es-ES_tradnl" sz="1400" dirty="0"/>
              <a:t>Una copia del formulario de certificación firmado mencionado anteriormente.</a:t>
            </a:r>
          </a:p>
          <a:p>
            <a:pPr marL="342900" indent="-342900">
              <a:buFont typeface="+mj-lt"/>
              <a:buAutoNum type="arabicPeriod"/>
            </a:pPr>
            <a:r>
              <a:rPr lang="es-ES_tradnl" sz="1400" dirty="0"/>
              <a:t>Declaración de impuestos mas reciente presentados (2019 0 2018): proporcionada en un formulario electrónico para cargar en línea, como PDF/JPEG u otro formato de carga formato de carga aprobado.</a:t>
            </a:r>
          </a:p>
          <a:p>
            <a:pPr marL="342900" indent="-342900">
              <a:buFont typeface="+mj-lt"/>
              <a:buAutoNum type="arabicPeriod"/>
            </a:pPr>
            <a:r>
              <a:rPr lang="es-ES_tradnl" sz="1400" dirty="0"/>
              <a:t>Una forma aceptable de identificación con foto emitida por el gobierno, proporcionada en un formulario electrónico para cargar en línea, como PDF/JPEG u otro formato de carga aprobado.</a:t>
            </a:r>
          </a:p>
          <a:p>
            <a:pPr marL="342900" indent="-342900">
              <a:buFont typeface="+mj-lt"/>
              <a:buAutoNum type="arabicPeriod"/>
            </a:pPr>
            <a:r>
              <a:rPr lang="es-ES_tradnl" sz="1400" dirty="0"/>
              <a:t>Evidencia aceptable de ingresos anuales brutos mínimos de no menos de $1,000 por año. </a:t>
            </a:r>
          </a:p>
          <a:p>
            <a:r>
              <a:rPr lang="es-ES_tradnl" sz="1400" dirty="0"/>
              <a:t>	</a:t>
            </a:r>
          </a:p>
        </p:txBody>
      </p:sp>
      <p:sp>
        <p:nvSpPr>
          <p:cNvPr id="7" name="TextBox 6">
            <a:extLst>
              <a:ext uri="{FF2B5EF4-FFF2-40B4-BE49-F238E27FC236}">
                <a16:creationId xmlns:a16="http://schemas.microsoft.com/office/drawing/2014/main" id="{7A1B6CB9-412C-4936-BC2F-E2469D7F885E}"/>
              </a:ext>
            </a:extLst>
          </p:cNvPr>
          <p:cNvSpPr txBox="1"/>
          <p:nvPr/>
        </p:nvSpPr>
        <p:spPr>
          <a:xfrm>
            <a:off x="6227137" y="1101512"/>
            <a:ext cx="5964861" cy="4801314"/>
          </a:xfrm>
          <a:prstGeom prst="rect">
            <a:avLst/>
          </a:prstGeom>
          <a:noFill/>
        </p:spPr>
        <p:txBody>
          <a:bodyPr wrap="square">
            <a:spAutoFit/>
          </a:bodyPr>
          <a:lstStyle/>
          <a:p>
            <a:r>
              <a:rPr lang="es-ES_tradnl" dirty="0">
                <a:latin typeface="Balboa Light" panose="020B0304040203020204" pitchFamily="34" charset="0"/>
              </a:rPr>
              <a:t>ETAPA 2</a:t>
            </a:r>
            <a:br>
              <a:rPr lang="es-ES_tradnl" dirty="0">
                <a:latin typeface="Balboa Light" panose="020B0304040203020204" pitchFamily="34" charset="0"/>
              </a:rPr>
            </a:br>
            <a:r>
              <a:rPr lang="es-ES_tradnl" dirty="0">
                <a:latin typeface="Balboa Light" panose="020B0304040203020204" pitchFamily="34" charset="0"/>
              </a:rPr>
              <a:t>Requisitos adicionales para las empresas que se determina que son elegibles</a:t>
            </a:r>
            <a:br>
              <a:rPr lang="es-ES_tradnl" dirty="0">
                <a:latin typeface="Balboa Bold" panose="020B0804040203020204" pitchFamily="34" charset="0"/>
              </a:rPr>
            </a:br>
            <a:r>
              <a:rPr lang="es-ES_tradnl" sz="1400" dirty="0"/>
              <a:t>Una vez seleccionados para la financiación, los solicitantes deberán proporcionar documentación adicional como se establece a continuación y Volver a certificar la exactitud de la información proporcionada.  </a:t>
            </a:r>
          </a:p>
          <a:p>
            <a:endParaRPr lang="es-ES_tradnl" sz="1400" dirty="0"/>
          </a:p>
          <a:p>
            <a:r>
              <a:rPr lang="es-ES_tradnl" sz="1400" dirty="0"/>
              <a:t>Se requiere la siguiente información de todos los solicitantes en la Etapa 2:</a:t>
            </a:r>
          </a:p>
          <a:p>
            <a:pPr marL="342900" indent="-342900">
              <a:buFont typeface="+mj-lt"/>
              <a:buAutoNum type="arabicPeriod"/>
            </a:pPr>
            <a:r>
              <a:rPr lang="es-ES_tradnl" sz="1400" dirty="0"/>
              <a:t>Opción de presentación oficial ante la Secretaria de Estado de California (que debe estar activa), si corresponde o el municipio local para negocio, como uno de los siguientes, que debe proporcionarse en forma electrónico para cargar, como PDF/JPEG u otro documento aprobado formato de Carga:</a:t>
            </a:r>
          </a:p>
          <a:p>
            <a:pPr marL="800100" lvl="1" indent="-342900">
              <a:buFont typeface="Arial" panose="020B0604020202020204" pitchFamily="34" charset="0"/>
              <a:buChar char="•"/>
            </a:pPr>
            <a:r>
              <a:rPr lang="es-ES_tradnl" sz="1400" dirty="0"/>
              <a:t>Artículos de incorporación</a:t>
            </a:r>
          </a:p>
          <a:p>
            <a:pPr marL="800100" lvl="1" indent="-342900">
              <a:buFont typeface="Arial" panose="020B0604020202020204" pitchFamily="34" charset="0"/>
              <a:buChar char="•"/>
            </a:pPr>
            <a:r>
              <a:rPr lang="es-ES_tradnl" sz="1400" dirty="0"/>
              <a:t>Certificado de organización</a:t>
            </a:r>
          </a:p>
          <a:p>
            <a:pPr marL="800100" lvl="1" indent="-342900">
              <a:buFont typeface="Arial" panose="020B0604020202020204" pitchFamily="34" charset="0"/>
              <a:buChar char="•"/>
            </a:pPr>
            <a:r>
              <a:rPr lang="es-ES_tradnl" sz="1400" dirty="0"/>
              <a:t>Nombre ficticio de registro</a:t>
            </a:r>
          </a:p>
          <a:p>
            <a:pPr marL="800100" lvl="1" indent="-342900">
              <a:buFont typeface="Arial" panose="020B0604020202020204" pitchFamily="34" charset="0"/>
              <a:buChar char="•"/>
            </a:pPr>
            <a:r>
              <a:rPr lang="es-ES_tradnl" sz="1400" dirty="0"/>
              <a:t>Licencia comercial emitida por el gobierno (propietarios únicos sin nombre ficticio)</a:t>
            </a:r>
          </a:p>
          <a:p>
            <a:pPr marL="342900" indent="-342900">
              <a:buFont typeface="+mj-lt"/>
              <a:buAutoNum type="arabicPeriod"/>
            </a:pPr>
            <a:r>
              <a:rPr lang="es-ES_tradnl" sz="1400" dirty="0"/>
              <a:t>Para los solicitantes elegibles de entidades sin fines de lucro, una copia de la carta de extensión de impuestos del IRS mas reciente de la entidad.</a:t>
            </a:r>
          </a:p>
          <a:p>
            <a:pPr marL="342900" indent="-342900">
              <a:buFont typeface="+mj-lt"/>
              <a:buAutoNum type="arabicPeriod"/>
            </a:pPr>
            <a:r>
              <a:rPr lang="es-ES_tradnl" sz="1400" dirty="0"/>
              <a:t>Verificación de la cuenta bancaria mediante registro electrónico u otro proceso de revisión aprobado.</a:t>
            </a:r>
          </a:p>
        </p:txBody>
      </p:sp>
      <p:cxnSp>
        <p:nvCxnSpPr>
          <p:cNvPr id="9" name="Straight Connector 8">
            <a:extLst>
              <a:ext uri="{FF2B5EF4-FFF2-40B4-BE49-F238E27FC236}">
                <a16:creationId xmlns:a16="http://schemas.microsoft.com/office/drawing/2014/main" id="{CC887923-09E9-4921-BD40-761253E50E8D}"/>
              </a:ext>
            </a:extLst>
          </p:cNvPr>
          <p:cNvCxnSpPr/>
          <p:nvPr/>
        </p:nvCxnSpPr>
        <p:spPr>
          <a:xfrm>
            <a:off x="6096000" y="1077448"/>
            <a:ext cx="0" cy="5114057"/>
          </a:xfrm>
          <a:prstGeom prst="line">
            <a:avLst/>
          </a:prstGeom>
          <a:ln>
            <a:solidFill>
              <a:srgbClr val="0D3C8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AF49DE-DE3E-4ED8-91B1-2231348904DF}"/>
              </a:ext>
            </a:extLst>
          </p:cNvPr>
          <p:cNvSpPr/>
          <p:nvPr/>
        </p:nvSpPr>
        <p:spPr>
          <a:xfrm>
            <a:off x="0" y="6289288"/>
            <a:ext cx="12192000" cy="568712"/>
          </a:xfrm>
          <a:prstGeom prst="rect">
            <a:avLst/>
          </a:prstGeom>
          <a:solidFill>
            <a:srgbClr val="0D3C82"/>
          </a:solidFill>
          <a:ln>
            <a:solidFill>
              <a:srgbClr val="0D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6333ED33-42F1-411F-A797-8FCEE77956DB}"/>
              </a:ext>
            </a:extLst>
          </p:cNvPr>
          <p:cNvCxnSpPr>
            <a:cxnSpLocks/>
          </p:cNvCxnSpPr>
          <p:nvPr/>
        </p:nvCxnSpPr>
        <p:spPr>
          <a:xfrm>
            <a:off x="5731731" y="769013"/>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CA5507D2-25D4-4041-924C-FF0ADC7206F0}"/>
              </a:ext>
            </a:extLst>
          </p:cNvPr>
          <p:cNvGrpSpPr/>
          <p:nvPr/>
        </p:nvGrpSpPr>
        <p:grpSpPr>
          <a:xfrm>
            <a:off x="4949367" y="6394491"/>
            <a:ext cx="2672930" cy="400110"/>
            <a:chOff x="4949367" y="6445291"/>
            <a:chExt cx="2672930" cy="400110"/>
          </a:xfrm>
        </p:grpSpPr>
        <p:pic>
          <p:nvPicPr>
            <p:cNvPr id="14" name="Picture 13">
              <a:extLst>
                <a:ext uri="{FF2B5EF4-FFF2-40B4-BE49-F238E27FC236}">
                  <a16:creationId xmlns:a16="http://schemas.microsoft.com/office/drawing/2014/main" id="{A8EFF51C-B588-4A1F-BB62-8453D776B3A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49367" y="6517023"/>
              <a:ext cx="1029599" cy="280233"/>
            </a:xfrm>
            <a:prstGeom prst="rect">
              <a:avLst/>
            </a:prstGeom>
          </p:spPr>
        </p:pic>
        <p:sp>
          <p:nvSpPr>
            <p:cNvPr id="16" name="TextBox 15">
              <a:extLst>
                <a:ext uri="{FF2B5EF4-FFF2-40B4-BE49-F238E27FC236}">
                  <a16:creationId xmlns:a16="http://schemas.microsoft.com/office/drawing/2014/main" id="{CDE79653-BF23-47BD-BD2C-A8E0A08E461A}"/>
                </a:ext>
              </a:extLst>
            </p:cNvPr>
            <p:cNvSpPr txBox="1"/>
            <p:nvPr/>
          </p:nvSpPr>
          <p:spPr>
            <a:xfrm>
              <a:off x="6104013" y="6445291"/>
              <a:ext cx="1518284" cy="400110"/>
            </a:xfrm>
            <a:prstGeom prst="rect">
              <a:avLst/>
            </a:prstGeom>
            <a:noFill/>
          </p:spPr>
          <p:txBody>
            <a:bodyPr wrap="square">
              <a:spAutoFit/>
            </a:bodyPr>
            <a:lstStyle/>
            <a:p>
              <a:pPr algn="ctr"/>
              <a:r>
                <a:rPr lang="en-US" sz="1000" dirty="0">
                  <a:solidFill>
                    <a:schemeClr val="bg1"/>
                  </a:solidFill>
                </a:rPr>
                <a:t>This Program is funded by </a:t>
              </a:r>
            </a:p>
            <a:p>
              <a:pPr algn="ctr"/>
              <a:r>
                <a:rPr lang="en-US" sz="1000" dirty="0">
                  <a:solidFill>
                    <a:schemeClr val="bg1"/>
                  </a:solidFill>
                </a:rPr>
                <a:t>the State of California</a:t>
              </a:r>
            </a:p>
          </p:txBody>
        </p:sp>
        <p:cxnSp>
          <p:nvCxnSpPr>
            <p:cNvPr id="17" name="Straight Connector 16">
              <a:extLst>
                <a:ext uri="{FF2B5EF4-FFF2-40B4-BE49-F238E27FC236}">
                  <a16:creationId xmlns:a16="http://schemas.microsoft.com/office/drawing/2014/main" id="{7DB08EE6-2968-4158-AB8B-52312086FA3F}"/>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E20AAF6C-D6BD-428E-96FF-AD455733E399}"/>
              </a:ext>
            </a:extLst>
          </p:cNvPr>
          <p:cNvSpPr>
            <a:spLocks noGrp="1"/>
          </p:cNvSpPr>
          <p:nvPr>
            <p:ph type="sldNum" sz="quarter" idx="12"/>
          </p:nvPr>
        </p:nvSpPr>
        <p:spPr/>
        <p:txBody>
          <a:bodyPr/>
          <a:lstStyle/>
          <a:p>
            <a:fld id="{8AAEA597-3525-4545-A2CF-C14FA043E16B}" type="slidenum">
              <a:rPr lang="en-US" smtClean="0"/>
              <a:t>11</a:t>
            </a:fld>
            <a:endParaRPr lang="en-US"/>
          </a:p>
        </p:txBody>
      </p:sp>
    </p:spTree>
    <p:extLst>
      <p:ext uri="{BB962C8B-B14F-4D97-AF65-F5344CB8AC3E}">
        <p14:creationId xmlns:p14="http://schemas.microsoft.com/office/powerpoint/2010/main" val="968237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2959F2-43DC-449C-90EB-271C2A015AA6}"/>
              </a:ext>
            </a:extLst>
          </p:cNvPr>
          <p:cNvSpPr/>
          <p:nvPr/>
        </p:nvSpPr>
        <p:spPr>
          <a:xfrm>
            <a:off x="0" y="0"/>
            <a:ext cx="12192000" cy="6866340"/>
          </a:xfrm>
          <a:prstGeom prst="rect">
            <a:avLst/>
          </a:prstGeom>
          <a:solidFill>
            <a:srgbClr val="E2E7EF"/>
          </a:solidFill>
          <a:ln>
            <a:solidFill>
              <a:srgbClr val="E2E7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5BF08EE-497C-415C-8CB5-1022DF26FE50}"/>
              </a:ext>
            </a:extLst>
          </p:cNvPr>
          <p:cNvSpPr/>
          <p:nvPr/>
        </p:nvSpPr>
        <p:spPr>
          <a:xfrm>
            <a:off x="501555" y="573299"/>
            <a:ext cx="11188888" cy="5711402"/>
          </a:xfrm>
          <a:prstGeom prst="rect">
            <a:avLst/>
          </a:prstGeom>
          <a:solidFill>
            <a:schemeClr val="bg1"/>
          </a:solidFill>
          <a:ln>
            <a:solidFill>
              <a:schemeClr val="bg1"/>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6F9544C-43EC-4681-8A37-5E9366AD3248}"/>
              </a:ext>
            </a:extLst>
          </p:cNvPr>
          <p:cNvGrpSpPr/>
          <p:nvPr/>
        </p:nvGrpSpPr>
        <p:grpSpPr>
          <a:xfrm>
            <a:off x="501556" y="573300"/>
            <a:ext cx="11188888" cy="5711402"/>
            <a:chOff x="1003111" y="573299"/>
            <a:chExt cx="11188888" cy="5711402"/>
          </a:xfrm>
        </p:grpSpPr>
        <p:pic>
          <p:nvPicPr>
            <p:cNvPr id="3" name="Picture 2" descr="A picture containing text, ceiling&#10;&#10;Description automatically generated">
              <a:extLst>
                <a:ext uri="{FF2B5EF4-FFF2-40B4-BE49-F238E27FC236}">
                  <a16:creationId xmlns:a16="http://schemas.microsoft.com/office/drawing/2014/main" id="{7260A0EE-44DD-426E-BC3A-0F53BD30072C}"/>
                </a:ext>
              </a:extLst>
            </p:cNvPr>
            <p:cNvPicPr>
              <a:picLocks noChangeAspect="1"/>
            </p:cNvPicPr>
            <p:nvPr/>
          </p:nvPicPr>
          <p:blipFill rotWithShape="1">
            <a:blip r:embed="rId3">
              <a:extLst>
                <a:ext uri="{28A0092B-C50C-407E-A947-70E740481C1C}">
                  <a14:useLocalDpi xmlns:a14="http://schemas.microsoft.com/office/drawing/2010/main" val="0"/>
                </a:ext>
              </a:extLst>
            </a:blip>
            <a:srcRect l="19920" r="22570"/>
            <a:stretch/>
          </p:blipFill>
          <p:spPr>
            <a:xfrm>
              <a:off x="1003111" y="573299"/>
              <a:ext cx="4926841" cy="5711402"/>
            </a:xfrm>
            <a:prstGeom prst="rect">
              <a:avLst/>
            </a:prstGeom>
          </p:spPr>
        </p:pic>
        <p:grpSp>
          <p:nvGrpSpPr>
            <p:cNvPr id="7" name="Group 6">
              <a:extLst>
                <a:ext uri="{FF2B5EF4-FFF2-40B4-BE49-F238E27FC236}">
                  <a16:creationId xmlns:a16="http://schemas.microsoft.com/office/drawing/2014/main" id="{8E7D91FD-D2E9-419F-A4F0-21E39581161F}"/>
                </a:ext>
              </a:extLst>
            </p:cNvPr>
            <p:cNvGrpSpPr/>
            <p:nvPr/>
          </p:nvGrpSpPr>
          <p:grpSpPr>
            <a:xfrm>
              <a:off x="6051454" y="629808"/>
              <a:ext cx="6140545" cy="523220"/>
              <a:chOff x="6051454" y="629808"/>
              <a:chExt cx="6140545" cy="523220"/>
            </a:xfrm>
          </p:grpSpPr>
          <p:sp>
            <p:nvSpPr>
              <p:cNvPr id="20" name="TextBox 19">
                <a:extLst>
                  <a:ext uri="{FF2B5EF4-FFF2-40B4-BE49-F238E27FC236}">
                    <a16:creationId xmlns:a16="http://schemas.microsoft.com/office/drawing/2014/main" id="{F087D73C-D31C-47D5-89E3-EF311A9B4974}"/>
                  </a:ext>
                </a:extLst>
              </p:cNvPr>
              <p:cNvSpPr txBox="1"/>
              <p:nvPr/>
            </p:nvSpPr>
            <p:spPr>
              <a:xfrm>
                <a:off x="6051454" y="629808"/>
                <a:ext cx="6140545" cy="523220"/>
              </a:xfrm>
              <a:prstGeom prst="rect">
                <a:avLst/>
              </a:prstGeom>
              <a:noFill/>
            </p:spPr>
            <p:txBody>
              <a:bodyPr wrap="square">
                <a:spAutoFit/>
              </a:bodyPr>
              <a:lstStyle/>
              <a:p>
                <a:pPr fontAlgn="base"/>
                <a:r>
                  <a:rPr lang="en-US" sz="2800" b="1" dirty="0">
                    <a:solidFill>
                      <a:srgbClr val="0A0000"/>
                    </a:solidFill>
                    <a:latin typeface="Balboa Medium" panose="020B0604040203020204" pitchFamily="34" charset="0"/>
                  </a:rPr>
                  <a:t>QUE DEBE DE HACER ANTES DE APLICAR</a:t>
                </a:r>
                <a:endParaRPr lang="en-US" sz="2800" b="1" i="0" dirty="0">
                  <a:solidFill>
                    <a:srgbClr val="0A0000"/>
                  </a:solidFill>
                  <a:effectLst/>
                  <a:latin typeface="Balboa Medium" panose="020B0604040203020204" pitchFamily="34" charset="0"/>
                </a:endParaRPr>
              </a:p>
            </p:txBody>
          </p:sp>
          <p:cxnSp>
            <p:nvCxnSpPr>
              <p:cNvPr id="6" name="Straight Connector 5">
                <a:extLst>
                  <a:ext uri="{FF2B5EF4-FFF2-40B4-BE49-F238E27FC236}">
                    <a16:creationId xmlns:a16="http://schemas.microsoft.com/office/drawing/2014/main" id="{4856571E-5822-4240-93A4-44E9BA4B914A}"/>
                  </a:ext>
                </a:extLst>
              </p:cNvPr>
              <p:cNvCxnSpPr/>
              <p:nvPr/>
            </p:nvCxnSpPr>
            <p:spPr>
              <a:xfrm>
                <a:off x="6145125" y="1096665"/>
                <a:ext cx="941695"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grpSp>
      </p:grpSp>
      <p:grpSp>
        <p:nvGrpSpPr>
          <p:cNvPr id="2" name="Group 1">
            <a:extLst>
              <a:ext uri="{FF2B5EF4-FFF2-40B4-BE49-F238E27FC236}">
                <a16:creationId xmlns:a16="http://schemas.microsoft.com/office/drawing/2014/main" id="{6A23DC96-0DB3-43FB-804B-91661BBD6DD5}"/>
              </a:ext>
            </a:extLst>
          </p:cNvPr>
          <p:cNvGrpSpPr/>
          <p:nvPr/>
        </p:nvGrpSpPr>
        <p:grpSpPr>
          <a:xfrm>
            <a:off x="5050967" y="6434060"/>
            <a:ext cx="2571330" cy="446159"/>
            <a:chOff x="5050967" y="6434060"/>
            <a:chExt cx="2571330" cy="446159"/>
          </a:xfrm>
        </p:grpSpPr>
        <p:pic>
          <p:nvPicPr>
            <p:cNvPr id="10" name="Picture 9" descr="Logo&#10;&#10;Description automatically generated">
              <a:extLst>
                <a:ext uri="{FF2B5EF4-FFF2-40B4-BE49-F238E27FC236}">
                  <a16:creationId xmlns:a16="http://schemas.microsoft.com/office/drawing/2014/main" id="{F49C087D-E06F-4D7F-9D7D-4DD7DB8E5F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0967" y="6434060"/>
              <a:ext cx="1029599" cy="446159"/>
            </a:xfrm>
            <a:prstGeom prst="rect">
              <a:avLst/>
            </a:prstGeom>
          </p:spPr>
        </p:pic>
        <p:sp>
          <p:nvSpPr>
            <p:cNvPr id="11" name="TextBox 10">
              <a:extLst>
                <a:ext uri="{FF2B5EF4-FFF2-40B4-BE49-F238E27FC236}">
                  <a16:creationId xmlns:a16="http://schemas.microsoft.com/office/drawing/2014/main" id="{52A50380-145E-448E-AC26-AA24E3077B05}"/>
                </a:ext>
              </a:extLst>
            </p:cNvPr>
            <p:cNvSpPr txBox="1"/>
            <p:nvPr/>
          </p:nvSpPr>
          <p:spPr>
            <a:xfrm>
              <a:off x="6104013" y="6445291"/>
              <a:ext cx="1518284" cy="400110"/>
            </a:xfrm>
            <a:prstGeom prst="rect">
              <a:avLst/>
            </a:prstGeom>
            <a:noFill/>
          </p:spPr>
          <p:txBody>
            <a:bodyPr wrap="square">
              <a:spAutoFit/>
            </a:bodyPr>
            <a:lstStyle/>
            <a:p>
              <a:pPr algn="ctr"/>
              <a:r>
                <a:rPr lang="en-US" sz="1000" dirty="0"/>
                <a:t>This Program is funded by </a:t>
              </a:r>
            </a:p>
            <a:p>
              <a:pPr algn="ctr"/>
              <a:r>
                <a:rPr lang="en-US" sz="1000" dirty="0"/>
                <a:t>the State of California</a:t>
              </a:r>
            </a:p>
          </p:txBody>
        </p:sp>
        <p:cxnSp>
          <p:nvCxnSpPr>
            <p:cNvPr id="12" name="Straight Connector 11">
              <a:extLst>
                <a:ext uri="{FF2B5EF4-FFF2-40B4-BE49-F238E27FC236}">
                  <a16:creationId xmlns:a16="http://schemas.microsoft.com/office/drawing/2014/main" id="{E289F0B6-A566-4BB7-9A1B-B3AAC83A4150}"/>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FF2D7404-2A7E-48D5-A536-7491E70AE4E8}"/>
              </a:ext>
            </a:extLst>
          </p:cNvPr>
          <p:cNvSpPr txBox="1"/>
          <p:nvPr/>
        </p:nvSpPr>
        <p:spPr>
          <a:xfrm>
            <a:off x="5622887" y="1142956"/>
            <a:ext cx="5964864" cy="4493538"/>
          </a:xfrm>
          <a:prstGeom prst="rect">
            <a:avLst/>
          </a:prstGeom>
          <a:noFill/>
        </p:spPr>
        <p:txBody>
          <a:bodyPr wrap="square">
            <a:spAutoFit/>
          </a:bodyPr>
          <a:lstStyle/>
          <a:p>
            <a:r>
              <a:rPr lang="es-ES_tradnl" sz="1400" dirty="0">
                <a:latin typeface="Balboa UltraLight" panose="00000300000000000000" pitchFamily="50" charset="0"/>
              </a:rPr>
              <a:t>1. VER VIDEO SOBRE ELPROCESO DE SOLICITUD.</a:t>
            </a:r>
            <a:br>
              <a:rPr lang="es-ES_tradnl" dirty="0">
                <a:latin typeface="Balboa UltraLight" panose="00000300000000000000" pitchFamily="50" charset="0"/>
              </a:rPr>
            </a:br>
            <a:r>
              <a:rPr lang="es-ES_tradnl" sz="1200" dirty="0"/>
              <a:t>Para ayúdalo con el proceso de solicitud, hemos preparado videos cortos que lo guiaran en cada paso. Para ver estos videos, haga clic aquí.  Actualizaremos continuamente esta pagina con mas videos en varios idiomas.</a:t>
            </a:r>
            <a:br>
              <a:rPr lang="es-ES_tradnl" dirty="0">
                <a:latin typeface="Balboa UltraLight" panose="00000300000000000000" pitchFamily="50" charset="0"/>
              </a:rPr>
            </a:br>
            <a:endParaRPr lang="es-ES_tradnl" dirty="0">
              <a:latin typeface="Balboa UltraLight" panose="00000300000000000000" pitchFamily="50" charset="0"/>
            </a:endParaRPr>
          </a:p>
          <a:p>
            <a:r>
              <a:rPr lang="es-ES_tradnl" sz="1400" dirty="0">
                <a:latin typeface="Balboa UltraLight" panose="00000300000000000000" pitchFamily="50" charset="0"/>
              </a:rPr>
              <a:t>2. REVISE EL PROGRAMA Y LA GUÍA DE APLICACIÓN.</a:t>
            </a:r>
          </a:p>
          <a:p>
            <a:r>
              <a:rPr lang="es-ES_tradnl" sz="1200" dirty="0"/>
              <a:t>La Guía de programas y aplicaciones detalla todo el proceso de solicitud, paso a paso, y Brinda consejos sobre como mejorar su experiencia de solicitud.  También incluye capturas de pantalla de la aplicación y del portal para ayudarlo a familiarizarse con el proceso. Para ver la Guía de programas y aplicaciones, haga clic aquí.</a:t>
            </a:r>
          </a:p>
          <a:p>
            <a:endParaRPr lang="es-ES_tradnl" sz="1200" dirty="0">
              <a:latin typeface="Balboa UltraLight" panose="00000300000000000000" pitchFamily="50" charset="0"/>
            </a:endParaRPr>
          </a:p>
          <a:p>
            <a:r>
              <a:rPr lang="es-ES_tradnl" sz="1400" dirty="0">
                <a:latin typeface="Balboa UltraLight" panose="00000300000000000000" pitchFamily="50" charset="0"/>
              </a:rPr>
              <a:t>3. PREPARAR LOS DOCUMENTOS REQUERIDOS.</a:t>
            </a:r>
          </a:p>
          <a:p>
            <a:r>
              <a:rPr lang="es-ES_tradnl" sz="1200" dirty="0"/>
              <a:t>Revise la Sección 8: Documentos requeridos en “Descripción general del programa” en la  guía de solicitud para obtener una lista de los documentos requeridos para la subvención.  La guía También proporciona consejos y recursos para ayúdale a escanear correctamente sus documentos para cargarlos. Consulte el Consejo # 3: Escanee sus documentos correctamente en “Sugerencias para la aplicación”.</a:t>
            </a:r>
          </a:p>
          <a:p>
            <a:endParaRPr lang="es-ES_tradnl" sz="2000" dirty="0">
              <a:latin typeface="Balboa UltraLight" panose="00000300000000000000" pitchFamily="50" charset="0"/>
            </a:endParaRPr>
          </a:p>
          <a:p>
            <a:r>
              <a:rPr lang="es-ES_tradnl" sz="1400" dirty="0">
                <a:latin typeface="Balboa UltraLight" panose="00000300000000000000" pitchFamily="50" charset="0"/>
              </a:rPr>
              <a:t>4. BUSCAR Y SOLICITAR A TRAVES DE UN SOCIO..</a:t>
            </a:r>
          </a:p>
          <a:p>
            <a:r>
              <a:rPr lang="es-ES_tradnl" sz="1200" dirty="0"/>
              <a:t>Para solicitar una subvención, deberá hacerlo a través de un socio. Puede encontrar un socio por idioma o por condado en </a:t>
            </a:r>
            <a:r>
              <a:rPr lang="es-ES_tradnl" sz="1200" dirty="0">
                <a:hlinkClick r:id="rId5"/>
              </a:rPr>
              <a:t>www.CAReliefGrant.com</a:t>
            </a:r>
            <a:r>
              <a:rPr lang="es-ES_tradnl" sz="1200" dirty="0"/>
              <a:t>. Solicite una vez y solo a través de un socio.</a:t>
            </a:r>
            <a:endParaRPr lang="es-ES_tradnl" sz="1400" dirty="0"/>
          </a:p>
        </p:txBody>
      </p:sp>
    </p:spTree>
    <p:extLst>
      <p:ext uri="{BB962C8B-B14F-4D97-AF65-F5344CB8AC3E}">
        <p14:creationId xmlns:p14="http://schemas.microsoft.com/office/powerpoint/2010/main" val="2476972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2959F2-43DC-449C-90EB-271C2A015AA6}"/>
              </a:ext>
            </a:extLst>
          </p:cNvPr>
          <p:cNvSpPr/>
          <p:nvPr/>
        </p:nvSpPr>
        <p:spPr>
          <a:xfrm>
            <a:off x="0" y="0"/>
            <a:ext cx="12192000" cy="6866340"/>
          </a:xfrm>
          <a:prstGeom prst="rect">
            <a:avLst/>
          </a:prstGeom>
          <a:solidFill>
            <a:srgbClr val="F5F5F5"/>
          </a:solidFill>
          <a:ln>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5BF08EE-497C-415C-8CB5-1022DF26FE50}"/>
              </a:ext>
            </a:extLst>
          </p:cNvPr>
          <p:cNvSpPr/>
          <p:nvPr/>
        </p:nvSpPr>
        <p:spPr>
          <a:xfrm>
            <a:off x="501556" y="573299"/>
            <a:ext cx="11188888" cy="5711402"/>
          </a:xfrm>
          <a:prstGeom prst="rect">
            <a:avLst/>
          </a:prstGeom>
          <a:solidFill>
            <a:schemeClr val="bg1"/>
          </a:solidFill>
          <a:ln>
            <a:solidFill>
              <a:schemeClr val="bg1"/>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6F9544C-43EC-4681-8A37-5E9366AD3248}"/>
              </a:ext>
            </a:extLst>
          </p:cNvPr>
          <p:cNvGrpSpPr/>
          <p:nvPr/>
        </p:nvGrpSpPr>
        <p:grpSpPr>
          <a:xfrm>
            <a:off x="501556" y="573300"/>
            <a:ext cx="11188889" cy="5711402"/>
            <a:chOff x="1003111" y="573299"/>
            <a:chExt cx="11188889" cy="5711402"/>
          </a:xfrm>
        </p:grpSpPr>
        <p:pic>
          <p:nvPicPr>
            <p:cNvPr id="3" name="Picture 2" descr="A picture containing text, ceiling&#10;&#10;Description automatically generated">
              <a:extLst>
                <a:ext uri="{FF2B5EF4-FFF2-40B4-BE49-F238E27FC236}">
                  <a16:creationId xmlns:a16="http://schemas.microsoft.com/office/drawing/2014/main" id="{7260A0EE-44DD-426E-BC3A-0F53BD30072C}"/>
                </a:ext>
              </a:extLst>
            </p:cNvPr>
            <p:cNvPicPr>
              <a:picLocks noChangeAspect="1"/>
            </p:cNvPicPr>
            <p:nvPr/>
          </p:nvPicPr>
          <p:blipFill rotWithShape="1">
            <a:blip r:embed="rId3">
              <a:extLst>
                <a:ext uri="{28A0092B-C50C-407E-A947-70E740481C1C}">
                  <a14:useLocalDpi xmlns:a14="http://schemas.microsoft.com/office/drawing/2010/main" val="0"/>
                </a:ext>
              </a:extLst>
            </a:blip>
            <a:srcRect l="19920" r="22570"/>
            <a:stretch/>
          </p:blipFill>
          <p:spPr>
            <a:xfrm>
              <a:off x="1003111" y="573299"/>
              <a:ext cx="4926841" cy="5711402"/>
            </a:xfrm>
            <a:prstGeom prst="rect">
              <a:avLst/>
            </a:prstGeom>
          </p:spPr>
        </p:pic>
        <p:grpSp>
          <p:nvGrpSpPr>
            <p:cNvPr id="7" name="Group 6">
              <a:extLst>
                <a:ext uri="{FF2B5EF4-FFF2-40B4-BE49-F238E27FC236}">
                  <a16:creationId xmlns:a16="http://schemas.microsoft.com/office/drawing/2014/main" id="{8E7D91FD-D2E9-419F-A4F0-21E39581161F}"/>
                </a:ext>
              </a:extLst>
            </p:cNvPr>
            <p:cNvGrpSpPr/>
            <p:nvPr/>
          </p:nvGrpSpPr>
          <p:grpSpPr>
            <a:xfrm>
              <a:off x="5923128" y="2967335"/>
              <a:ext cx="6268872" cy="923330"/>
              <a:chOff x="5923128" y="2967335"/>
              <a:chExt cx="6268872" cy="923330"/>
            </a:xfrm>
          </p:grpSpPr>
          <p:sp>
            <p:nvSpPr>
              <p:cNvPr id="20" name="TextBox 19">
                <a:extLst>
                  <a:ext uri="{FF2B5EF4-FFF2-40B4-BE49-F238E27FC236}">
                    <a16:creationId xmlns:a16="http://schemas.microsoft.com/office/drawing/2014/main" id="{F087D73C-D31C-47D5-89E3-EF311A9B4974}"/>
                  </a:ext>
                </a:extLst>
              </p:cNvPr>
              <p:cNvSpPr txBox="1"/>
              <p:nvPr/>
            </p:nvSpPr>
            <p:spPr>
              <a:xfrm>
                <a:off x="5923128" y="2967335"/>
                <a:ext cx="6268872" cy="769441"/>
              </a:xfrm>
              <a:prstGeom prst="rect">
                <a:avLst/>
              </a:prstGeom>
              <a:noFill/>
            </p:spPr>
            <p:txBody>
              <a:bodyPr wrap="square">
                <a:spAutoFit/>
              </a:bodyPr>
              <a:lstStyle/>
              <a:p>
                <a:pPr algn="ctr" fontAlgn="base"/>
                <a:r>
                  <a:rPr lang="es-ES_tradnl" sz="4400" b="1" dirty="0">
                    <a:solidFill>
                      <a:srgbClr val="0A0000"/>
                    </a:solidFill>
                    <a:latin typeface="Balboa Medium" panose="020B0604040203020204" pitchFamily="34" charset="0"/>
                  </a:rPr>
                  <a:t>CONSEJOS PARA APLICAR</a:t>
                </a:r>
                <a:endParaRPr lang="es-ES_tradnl" sz="5400" b="1" i="0" dirty="0">
                  <a:solidFill>
                    <a:srgbClr val="0A0000"/>
                  </a:solidFill>
                  <a:effectLst/>
                  <a:latin typeface="Balboa Medium" panose="020B0604040203020204" pitchFamily="34" charset="0"/>
                </a:endParaRPr>
              </a:p>
            </p:txBody>
          </p:sp>
          <p:cxnSp>
            <p:nvCxnSpPr>
              <p:cNvPr id="6" name="Straight Connector 5">
                <a:extLst>
                  <a:ext uri="{FF2B5EF4-FFF2-40B4-BE49-F238E27FC236}">
                    <a16:creationId xmlns:a16="http://schemas.microsoft.com/office/drawing/2014/main" id="{4856571E-5822-4240-93A4-44E9BA4B914A}"/>
                  </a:ext>
                </a:extLst>
              </p:cNvPr>
              <p:cNvCxnSpPr/>
              <p:nvPr/>
            </p:nvCxnSpPr>
            <p:spPr>
              <a:xfrm>
                <a:off x="6562524" y="3890665"/>
                <a:ext cx="941695"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grpSp>
      </p:grpSp>
      <p:pic>
        <p:nvPicPr>
          <p:cNvPr id="10" name="Picture 9" descr="Logo&#10;&#10;Description automatically generated">
            <a:extLst>
              <a:ext uri="{FF2B5EF4-FFF2-40B4-BE49-F238E27FC236}">
                <a16:creationId xmlns:a16="http://schemas.microsoft.com/office/drawing/2014/main" id="{B373C2D9-21D2-450D-A9D9-D74860530B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0967" y="6434060"/>
            <a:ext cx="1029599" cy="446159"/>
          </a:xfrm>
          <a:prstGeom prst="rect">
            <a:avLst/>
          </a:prstGeom>
        </p:spPr>
      </p:pic>
      <p:sp>
        <p:nvSpPr>
          <p:cNvPr id="11" name="TextBox 10">
            <a:extLst>
              <a:ext uri="{FF2B5EF4-FFF2-40B4-BE49-F238E27FC236}">
                <a16:creationId xmlns:a16="http://schemas.microsoft.com/office/drawing/2014/main" id="{0A403B6A-E455-4975-A592-8ED57D863CE3}"/>
              </a:ext>
            </a:extLst>
          </p:cNvPr>
          <p:cNvSpPr txBox="1"/>
          <p:nvPr/>
        </p:nvSpPr>
        <p:spPr>
          <a:xfrm>
            <a:off x="6104013" y="6445291"/>
            <a:ext cx="1518284" cy="400110"/>
          </a:xfrm>
          <a:prstGeom prst="rect">
            <a:avLst/>
          </a:prstGeom>
          <a:noFill/>
        </p:spPr>
        <p:txBody>
          <a:bodyPr wrap="square">
            <a:spAutoFit/>
          </a:bodyPr>
          <a:lstStyle/>
          <a:p>
            <a:pPr algn="ctr"/>
            <a:r>
              <a:rPr lang="en-US" sz="1000" dirty="0"/>
              <a:t>This Program is funded by </a:t>
            </a:r>
          </a:p>
          <a:p>
            <a:pPr algn="ctr"/>
            <a:r>
              <a:rPr lang="en-US" sz="1000" dirty="0"/>
              <a:t>the State of California</a:t>
            </a:r>
          </a:p>
        </p:txBody>
      </p:sp>
      <p:cxnSp>
        <p:nvCxnSpPr>
          <p:cNvPr id="12" name="Straight Connector 11">
            <a:extLst>
              <a:ext uri="{FF2B5EF4-FFF2-40B4-BE49-F238E27FC236}">
                <a16:creationId xmlns:a16="http://schemas.microsoft.com/office/drawing/2014/main" id="{5F088B52-1E27-4F74-937E-072F24B71F55}"/>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F5129C45-171F-475C-A285-EEBBC479FECD}"/>
              </a:ext>
            </a:extLst>
          </p:cNvPr>
          <p:cNvSpPr>
            <a:spLocks noGrp="1"/>
          </p:cNvSpPr>
          <p:nvPr>
            <p:ph type="sldNum" sz="quarter" idx="12"/>
          </p:nvPr>
        </p:nvSpPr>
        <p:spPr/>
        <p:txBody>
          <a:bodyPr/>
          <a:lstStyle/>
          <a:p>
            <a:fld id="{8AAEA597-3525-4545-A2CF-C14FA043E16B}" type="slidenum">
              <a:rPr lang="en-US" smtClean="0"/>
              <a:t>13</a:t>
            </a:fld>
            <a:endParaRPr lang="en-US"/>
          </a:p>
        </p:txBody>
      </p:sp>
    </p:spTree>
    <p:extLst>
      <p:ext uri="{BB962C8B-B14F-4D97-AF65-F5344CB8AC3E}">
        <p14:creationId xmlns:p14="http://schemas.microsoft.com/office/powerpoint/2010/main" val="2746235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2959F2-43DC-449C-90EB-271C2A015AA6}"/>
              </a:ext>
            </a:extLst>
          </p:cNvPr>
          <p:cNvSpPr/>
          <p:nvPr/>
        </p:nvSpPr>
        <p:spPr>
          <a:xfrm>
            <a:off x="0" y="0"/>
            <a:ext cx="12192000" cy="6858000"/>
          </a:xfrm>
          <a:prstGeom prst="rect">
            <a:avLst/>
          </a:prstGeom>
          <a:solidFill>
            <a:srgbClr val="E2E7EF"/>
          </a:solidFill>
          <a:ln>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38CD153-CBA5-490D-9A79-CA44B046F63D}"/>
              </a:ext>
            </a:extLst>
          </p:cNvPr>
          <p:cNvSpPr/>
          <p:nvPr/>
        </p:nvSpPr>
        <p:spPr>
          <a:xfrm>
            <a:off x="6606" y="-1"/>
            <a:ext cx="4000016" cy="6858000"/>
          </a:xfrm>
          <a:prstGeom prst="rect">
            <a:avLst/>
          </a:prstGeom>
          <a:solidFill>
            <a:srgbClr val="0E3C83"/>
          </a:solidFill>
          <a:ln>
            <a:solidFill>
              <a:srgbClr val="0E3C83"/>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28868111-BAD5-4981-AF74-A4B4FD976605}"/>
              </a:ext>
            </a:extLst>
          </p:cNvPr>
          <p:cNvGrpSpPr/>
          <p:nvPr/>
        </p:nvGrpSpPr>
        <p:grpSpPr>
          <a:xfrm>
            <a:off x="9623164" y="6360307"/>
            <a:ext cx="2571330" cy="446159"/>
            <a:chOff x="5050967" y="6434060"/>
            <a:chExt cx="2571330" cy="446159"/>
          </a:xfrm>
        </p:grpSpPr>
        <p:pic>
          <p:nvPicPr>
            <p:cNvPr id="40" name="Picture 39" descr="Logo&#10;&#10;Description automatically generated">
              <a:extLst>
                <a:ext uri="{FF2B5EF4-FFF2-40B4-BE49-F238E27FC236}">
                  <a16:creationId xmlns:a16="http://schemas.microsoft.com/office/drawing/2014/main" id="{9F3D3FCD-76DE-4169-9B66-459EA5155A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0967" y="6434060"/>
              <a:ext cx="1029599" cy="446159"/>
            </a:xfrm>
            <a:prstGeom prst="rect">
              <a:avLst/>
            </a:prstGeom>
          </p:spPr>
        </p:pic>
        <p:sp>
          <p:nvSpPr>
            <p:cNvPr id="41" name="TextBox 40">
              <a:extLst>
                <a:ext uri="{FF2B5EF4-FFF2-40B4-BE49-F238E27FC236}">
                  <a16:creationId xmlns:a16="http://schemas.microsoft.com/office/drawing/2014/main" id="{A63D6676-A4BC-455D-AFEB-51464E918223}"/>
                </a:ext>
              </a:extLst>
            </p:cNvPr>
            <p:cNvSpPr txBox="1"/>
            <p:nvPr/>
          </p:nvSpPr>
          <p:spPr>
            <a:xfrm>
              <a:off x="6104013" y="6445291"/>
              <a:ext cx="1518284" cy="400110"/>
            </a:xfrm>
            <a:prstGeom prst="rect">
              <a:avLst/>
            </a:prstGeom>
            <a:noFill/>
          </p:spPr>
          <p:txBody>
            <a:bodyPr wrap="square">
              <a:spAutoFit/>
            </a:bodyPr>
            <a:lstStyle/>
            <a:p>
              <a:pPr algn="ctr"/>
              <a:r>
                <a:rPr lang="en-US" sz="1000" dirty="0"/>
                <a:t>This Program is funded by </a:t>
              </a:r>
            </a:p>
            <a:p>
              <a:pPr algn="ctr"/>
              <a:r>
                <a:rPr lang="en-US" sz="1000" dirty="0"/>
                <a:t>the State of California</a:t>
              </a:r>
            </a:p>
          </p:txBody>
        </p:sp>
        <p:cxnSp>
          <p:nvCxnSpPr>
            <p:cNvPr id="38" name="Straight Connector 37">
              <a:extLst>
                <a:ext uri="{FF2B5EF4-FFF2-40B4-BE49-F238E27FC236}">
                  <a16:creationId xmlns:a16="http://schemas.microsoft.com/office/drawing/2014/main" id="{7730A0F6-9E3A-4E56-8F60-976219915BCF}"/>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2219862A-B329-4E39-8257-635726B760CD}"/>
              </a:ext>
            </a:extLst>
          </p:cNvPr>
          <p:cNvGrpSpPr/>
          <p:nvPr/>
        </p:nvGrpSpPr>
        <p:grpSpPr>
          <a:xfrm>
            <a:off x="4111" y="136228"/>
            <a:ext cx="4002509" cy="584676"/>
            <a:chOff x="5548" y="168312"/>
            <a:chExt cx="4539099" cy="584676"/>
          </a:xfrm>
        </p:grpSpPr>
        <p:sp>
          <p:nvSpPr>
            <p:cNvPr id="12" name="TextBox 11">
              <a:extLst>
                <a:ext uri="{FF2B5EF4-FFF2-40B4-BE49-F238E27FC236}">
                  <a16:creationId xmlns:a16="http://schemas.microsoft.com/office/drawing/2014/main" id="{C397480C-817F-4852-8E2A-57DEA7A6EEC4}"/>
                </a:ext>
              </a:extLst>
            </p:cNvPr>
            <p:cNvSpPr txBox="1"/>
            <p:nvPr/>
          </p:nvSpPr>
          <p:spPr>
            <a:xfrm>
              <a:off x="5548" y="168312"/>
              <a:ext cx="4539099" cy="523220"/>
            </a:xfrm>
            <a:prstGeom prst="rect">
              <a:avLst/>
            </a:prstGeom>
            <a:noFill/>
          </p:spPr>
          <p:txBody>
            <a:bodyPr wrap="square">
              <a:spAutoFit/>
            </a:bodyPr>
            <a:lstStyle/>
            <a:p>
              <a:pPr algn="ctr" fontAlgn="base"/>
              <a:r>
                <a:rPr lang="en-US" sz="2800" dirty="0">
                  <a:solidFill>
                    <a:schemeClr val="bg1"/>
                  </a:solidFill>
                  <a:latin typeface="Balboa Medium" panose="020B0604040203020204" pitchFamily="34" charset="0"/>
                </a:rPr>
                <a:t>CONSEJOS PARA APLICAR</a:t>
              </a:r>
              <a:endParaRPr lang="en-US" sz="2800" i="0" dirty="0">
                <a:solidFill>
                  <a:schemeClr val="bg1"/>
                </a:solidFill>
                <a:effectLst/>
                <a:latin typeface="Balboa Medium" panose="020B0604040203020204" pitchFamily="34" charset="0"/>
              </a:endParaRPr>
            </a:p>
          </p:txBody>
        </p:sp>
        <p:cxnSp>
          <p:nvCxnSpPr>
            <p:cNvPr id="14" name="Straight Connector 13">
              <a:extLst>
                <a:ext uri="{FF2B5EF4-FFF2-40B4-BE49-F238E27FC236}">
                  <a16:creationId xmlns:a16="http://schemas.microsoft.com/office/drawing/2014/main" id="{AFC5517B-E33E-4EA2-8A1F-D6B21AD32C4D}"/>
                </a:ext>
              </a:extLst>
            </p:cNvPr>
            <p:cNvCxnSpPr>
              <a:cxnSpLocks/>
            </p:cNvCxnSpPr>
            <p:nvPr/>
          </p:nvCxnSpPr>
          <p:spPr>
            <a:xfrm>
              <a:off x="1842119" y="752988"/>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E0439EBA-0405-4B05-B991-3F0D9BC79C68}"/>
              </a:ext>
            </a:extLst>
          </p:cNvPr>
          <p:cNvSpPr/>
          <p:nvPr/>
        </p:nvSpPr>
        <p:spPr>
          <a:xfrm>
            <a:off x="213144" y="918788"/>
            <a:ext cx="3579554" cy="2168969"/>
          </a:xfrm>
          <a:prstGeom prst="rect">
            <a:avLst/>
          </a:prstGeom>
          <a:solidFill>
            <a:srgbClr val="F5F5F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67E7260-D82E-423C-AFF5-BADC0AB89531}"/>
              </a:ext>
            </a:extLst>
          </p:cNvPr>
          <p:cNvSpPr txBox="1"/>
          <p:nvPr/>
        </p:nvSpPr>
        <p:spPr>
          <a:xfrm>
            <a:off x="213144" y="946786"/>
            <a:ext cx="3579554" cy="2039020"/>
          </a:xfrm>
          <a:prstGeom prst="rect">
            <a:avLst/>
          </a:prstGeom>
          <a:noFill/>
        </p:spPr>
        <p:txBody>
          <a:bodyPr wrap="square">
            <a:spAutoFit/>
          </a:bodyPr>
          <a:lstStyle/>
          <a:p>
            <a:pPr marL="18925" marR="7969">
              <a:spcBef>
                <a:spcPts val="149"/>
              </a:spcBef>
              <a:tabLst>
                <a:tab pos="469150" algn="l"/>
                <a:tab pos="470146" algn="l"/>
              </a:tabLst>
            </a:pPr>
            <a:r>
              <a:rPr lang="es-ES_tradnl" sz="2000" spc="-8" dirty="0">
                <a:latin typeface="Balboa Light" panose="020B0304040203020204" pitchFamily="34" charset="0"/>
                <a:cs typeface="Lato"/>
              </a:rPr>
              <a:t>CONSEJO #1 </a:t>
            </a:r>
            <a:br>
              <a:rPr lang="es-ES_tradnl" sz="1600" spc="-8" dirty="0">
                <a:cs typeface="Lato"/>
              </a:rPr>
            </a:br>
            <a:r>
              <a:rPr lang="es-ES_tradnl" spc="-8" dirty="0">
                <a:cs typeface="Lato"/>
              </a:rPr>
              <a:t>Utilice Google Chrome.</a:t>
            </a:r>
          </a:p>
          <a:p>
            <a:pPr marL="18925" marR="7969">
              <a:spcBef>
                <a:spcPts val="149"/>
              </a:spcBef>
              <a:tabLst>
                <a:tab pos="469150" algn="l"/>
                <a:tab pos="470146" algn="l"/>
              </a:tabLst>
            </a:pPr>
            <a:endParaRPr lang="es-ES_tradnl" sz="1600" spc="-8" dirty="0">
              <a:cs typeface="Lato"/>
            </a:endParaRPr>
          </a:p>
          <a:p>
            <a:pPr marL="18925" marR="7969">
              <a:spcBef>
                <a:spcPts val="149"/>
              </a:spcBef>
              <a:tabLst>
                <a:tab pos="469150" algn="l"/>
                <a:tab pos="470146" algn="l"/>
              </a:tabLst>
            </a:pPr>
            <a:r>
              <a:rPr lang="es-ES_tradnl" sz="2000" spc="-8" dirty="0">
                <a:latin typeface="Balboa Light" panose="020B0304040203020204" pitchFamily="34" charset="0"/>
                <a:cs typeface="Lato"/>
              </a:rPr>
              <a:t>CONSEJO #2</a:t>
            </a:r>
            <a:br>
              <a:rPr lang="es-ES_tradnl" sz="1600" spc="-8" dirty="0">
                <a:cs typeface="Lato"/>
              </a:rPr>
            </a:br>
            <a:r>
              <a:rPr lang="es-ES_tradnl" spc="-8" dirty="0">
                <a:cs typeface="Lato"/>
              </a:rPr>
              <a:t>Utilice un correo electrónico válido</a:t>
            </a:r>
            <a:r>
              <a:rPr lang="en-US" b="1" spc="-8" dirty="0">
                <a:cs typeface="Lato"/>
              </a:rPr>
              <a:t>.</a:t>
            </a:r>
          </a:p>
          <a:p>
            <a:pPr marL="18925" marR="7969">
              <a:spcBef>
                <a:spcPts val="149"/>
              </a:spcBef>
              <a:tabLst>
                <a:tab pos="469150" algn="l"/>
                <a:tab pos="470146" algn="l"/>
              </a:tabLst>
            </a:pPr>
            <a:endParaRPr lang="en-US" sz="1600" spc="-8" dirty="0">
              <a:cs typeface="Lato"/>
            </a:endParaRPr>
          </a:p>
          <a:p>
            <a:endParaRPr lang="en-US" sz="1600" dirty="0"/>
          </a:p>
        </p:txBody>
      </p:sp>
      <p:sp>
        <p:nvSpPr>
          <p:cNvPr id="19" name="Rectangle 18">
            <a:extLst>
              <a:ext uri="{FF2B5EF4-FFF2-40B4-BE49-F238E27FC236}">
                <a16:creationId xmlns:a16="http://schemas.microsoft.com/office/drawing/2014/main" id="{12AEA609-812D-4171-9D91-AB63475D5B6E}"/>
              </a:ext>
            </a:extLst>
          </p:cNvPr>
          <p:cNvSpPr/>
          <p:nvPr/>
        </p:nvSpPr>
        <p:spPr>
          <a:xfrm>
            <a:off x="4697731" y="774442"/>
            <a:ext cx="3608322" cy="1883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B829127-9D17-435B-A71B-998C81FFFA83}"/>
              </a:ext>
            </a:extLst>
          </p:cNvPr>
          <p:cNvSpPr txBox="1"/>
          <p:nvPr/>
        </p:nvSpPr>
        <p:spPr>
          <a:xfrm>
            <a:off x="4184267" y="560427"/>
            <a:ext cx="6472598" cy="1384995"/>
          </a:xfrm>
          <a:prstGeom prst="rect">
            <a:avLst/>
          </a:prstGeom>
          <a:noFill/>
        </p:spPr>
        <p:txBody>
          <a:bodyPr wrap="square" rtlCol="0">
            <a:spAutoFit/>
          </a:bodyPr>
          <a:lstStyle/>
          <a:p>
            <a:r>
              <a:rPr lang="es-ES_tradnl" sz="1400" dirty="0"/>
              <a:t>Durante todo el proceso de solicitud, utilice </a:t>
            </a:r>
            <a:r>
              <a:rPr lang="es-ES_tradnl" sz="1400" b="1" u="sng" dirty="0"/>
              <a:t>solo Google Chrome</a:t>
            </a:r>
            <a:r>
              <a:rPr lang="es-ES_tradnl" sz="1400" dirty="0"/>
              <a:t>.</a:t>
            </a:r>
          </a:p>
          <a:p>
            <a:endParaRPr lang="es-ES_tradnl" sz="1400" dirty="0"/>
          </a:p>
          <a:p>
            <a:r>
              <a:rPr lang="es-ES_tradnl" sz="1400" dirty="0"/>
              <a:t>El uso de otros navegadores web, como Internet Explorer, Firefox, Safari y Bing, puede interrumpir el proceso de solicitud.</a:t>
            </a:r>
          </a:p>
          <a:p>
            <a:endParaRPr lang="es-ES_tradnl" sz="1400" dirty="0"/>
          </a:p>
          <a:p>
            <a:r>
              <a:rPr lang="es-ES_tradnl" sz="1400" b="1" u="sng" dirty="0"/>
              <a:t>Presione aquí para descargar Google Chrome</a:t>
            </a:r>
          </a:p>
        </p:txBody>
      </p:sp>
      <p:sp>
        <p:nvSpPr>
          <p:cNvPr id="29" name="TextBox 28">
            <a:extLst>
              <a:ext uri="{FF2B5EF4-FFF2-40B4-BE49-F238E27FC236}">
                <a16:creationId xmlns:a16="http://schemas.microsoft.com/office/drawing/2014/main" id="{01ACA94C-C974-48E2-B10E-98DC9E2BC1D7}"/>
              </a:ext>
            </a:extLst>
          </p:cNvPr>
          <p:cNvSpPr txBox="1"/>
          <p:nvPr/>
        </p:nvSpPr>
        <p:spPr>
          <a:xfrm>
            <a:off x="3892702" y="160187"/>
            <a:ext cx="5255427" cy="386131"/>
          </a:xfrm>
          <a:prstGeom prst="rect">
            <a:avLst/>
          </a:prstGeom>
          <a:solidFill>
            <a:srgbClr val="FDB81D"/>
          </a:solidFill>
          <a:ln>
            <a:solidFill>
              <a:srgbClr val="FDB81D"/>
            </a:solidFill>
          </a:ln>
        </p:spPr>
        <p:txBody>
          <a:bodyPr wrap="square">
            <a:spAutoFit/>
          </a:bodyPr>
          <a:lstStyle/>
          <a:p>
            <a:r>
              <a:rPr lang="es-ES_tradnl" sz="1909" dirty="0">
                <a:latin typeface="Balboa Light" panose="020B0304040203020204" pitchFamily="34" charset="0"/>
              </a:rPr>
              <a:t>CONSEJO #1 – UTILICE GOOGLE CHROME. </a:t>
            </a:r>
          </a:p>
        </p:txBody>
      </p:sp>
      <p:sp>
        <p:nvSpPr>
          <p:cNvPr id="31" name="TextBox 30">
            <a:extLst>
              <a:ext uri="{FF2B5EF4-FFF2-40B4-BE49-F238E27FC236}">
                <a16:creationId xmlns:a16="http://schemas.microsoft.com/office/drawing/2014/main" id="{78FA044A-5EEF-471F-BFDC-4C8CEBD60B53}"/>
              </a:ext>
            </a:extLst>
          </p:cNvPr>
          <p:cNvSpPr txBox="1"/>
          <p:nvPr/>
        </p:nvSpPr>
        <p:spPr>
          <a:xfrm>
            <a:off x="4184267" y="2850949"/>
            <a:ext cx="6472598" cy="2893100"/>
          </a:xfrm>
          <a:prstGeom prst="rect">
            <a:avLst/>
          </a:prstGeom>
          <a:noFill/>
        </p:spPr>
        <p:txBody>
          <a:bodyPr wrap="square" rtlCol="0">
            <a:spAutoFit/>
          </a:bodyPr>
          <a:lstStyle/>
          <a:p>
            <a:r>
              <a:rPr lang="es-ES_tradnl" sz="1400" dirty="0"/>
              <a:t>Asegúrese de estar utilizando una dirección de correo electrónico válido cuando presente la solicitud.  Recibirá actualizaciones e instrucciones adicionales en la dirección de correo electrónico que proporcione.</a:t>
            </a:r>
          </a:p>
          <a:p>
            <a:endParaRPr lang="es-ES_tradnl" sz="1400" dirty="0"/>
          </a:p>
          <a:p>
            <a:r>
              <a:rPr lang="es-ES_tradnl" sz="1400" b="1" dirty="0"/>
              <a:t>NOTA IMPORTANTE: </a:t>
            </a:r>
            <a:r>
              <a:rPr lang="es-ES_tradnl" sz="1400" dirty="0"/>
              <a:t>- Las siguientes direcciones de correo electrónico </a:t>
            </a:r>
            <a:r>
              <a:rPr lang="es-ES_tradnl" sz="1400" b="1" u="sng" dirty="0"/>
              <a:t>no</a:t>
            </a:r>
            <a:r>
              <a:rPr lang="es-ES_tradnl" sz="1400" dirty="0"/>
              <a:t> serán aceptada ni reconocidas en nuestro sistema:</a:t>
            </a:r>
          </a:p>
          <a:p>
            <a:endParaRPr lang="es-ES_tradnl" sz="1400" dirty="0"/>
          </a:p>
          <a:p>
            <a:pPr marL="342898" indent="-342898">
              <a:buFontTx/>
              <a:buAutoNum type="arabicPeriod"/>
            </a:pPr>
            <a:r>
              <a:rPr lang="es-ES_tradnl" sz="1400" dirty="0"/>
              <a:t>Correos electrónicos que comienzan con </a:t>
            </a:r>
            <a:r>
              <a:rPr lang="es-ES_tradnl" sz="1400" b="1" dirty="0" err="1"/>
              <a:t>info</a:t>
            </a:r>
            <a:r>
              <a:rPr lang="es-ES_tradnl" sz="1400" b="1" dirty="0"/>
              <a:t>@</a:t>
            </a:r>
            <a:br>
              <a:rPr lang="es-ES_tradnl" sz="1400" dirty="0"/>
            </a:br>
            <a:r>
              <a:rPr lang="es-ES_tradnl" sz="1400" dirty="0" err="1"/>
              <a:t>Example</a:t>
            </a:r>
            <a:r>
              <a:rPr lang="es-ES_tradnl" sz="1400" dirty="0"/>
              <a:t>: </a:t>
            </a:r>
            <a:r>
              <a:rPr lang="es-ES_tradnl" sz="1400" dirty="0" err="1"/>
              <a:t>info@mycompany.com</a:t>
            </a:r>
            <a:br>
              <a:rPr lang="es-ES_tradnl" sz="1400" dirty="0"/>
            </a:br>
            <a:endParaRPr lang="es-ES_tradnl" sz="1400" dirty="0"/>
          </a:p>
          <a:p>
            <a:pPr marL="342898" indent="-342898">
              <a:buAutoNum type="arabicPeriod"/>
            </a:pPr>
            <a:r>
              <a:rPr lang="es-ES_tradnl" sz="1400" dirty="0"/>
              <a:t>Correos electrónicos que terminan con </a:t>
            </a:r>
            <a:r>
              <a:rPr lang="es-ES_tradnl" sz="1400" b="1" dirty="0"/>
              <a:t>@</a:t>
            </a:r>
            <a:r>
              <a:rPr lang="es-ES_tradnl" sz="1400" b="1" dirty="0" err="1"/>
              <a:t>contact.com</a:t>
            </a:r>
            <a:r>
              <a:rPr lang="es-ES_tradnl" sz="1400" b="1" dirty="0"/>
              <a:t> </a:t>
            </a:r>
            <a:r>
              <a:rPr lang="es-ES_tradnl" sz="1400" dirty="0" err="1"/>
              <a:t>or</a:t>
            </a:r>
            <a:r>
              <a:rPr lang="es-ES_tradnl" sz="1400" dirty="0"/>
              <a:t> </a:t>
            </a:r>
            <a:r>
              <a:rPr lang="es-ES_tradnl" sz="1400" b="1" dirty="0"/>
              <a:t>@</a:t>
            </a:r>
            <a:r>
              <a:rPr lang="es-ES_tradnl" sz="1400" b="1" dirty="0" err="1"/>
              <a:t>noreply.com</a:t>
            </a:r>
            <a:br>
              <a:rPr lang="es-ES_tradnl" sz="1400" dirty="0"/>
            </a:br>
            <a:r>
              <a:rPr lang="es-ES_tradnl" sz="1400" dirty="0" err="1"/>
              <a:t>Example</a:t>
            </a:r>
            <a:r>
              <a:rPr lang="es-ES_tradnl" sz="1400" dirty="0"/>
              <a:t>: </a:t>
            </a:r>
            <a:r>
              <a:rPr lang="es-ES_tradnl" sz="1400" dirty="0" err="1"/>
              <a:t>example@contact.com</a:t>
            </a:r>
            <a:br>
              <a:rPr lang="es-ES_tradnl" sz="1400" dirty="0"/>
            </a:br>
            <a:r>
              <a:rPr lang="es-ES_tradnl" sz="1400" dirty="0" err="1"/>
              <a:t>Example</a:t>
            </a:r>
            <a:r>
              <a:rPr lang="es-ES_tradnl" sz="1400" dirty="0"/>
              <a:t>: </a:t>
            </a:r>
            <a:r>
              <a:rPr lang="es-ES_tradnl" sz="1400" dirty="0" err="1"/>
              <a:t>example@noreply.com</a:t>
            </a:r>
            <a:endParaRPr lang="es-ES_tradnl" sz="1400" dirty="0"/>
          </a:p>
        </p:txBody>
      </p:sp>
      <p:sp>
        <p:nvSpPr>
          <p:cNvPr id="32" name="TextBox 31">
            <a:extLst>
              <a:ext uri="{FF2B5EF4-FFF2-40B4-BE49-F238E27FC236}">
                <a16:creationId xmlns:a16="http://schemas.microsoft.com/office/drawing/2014/main" id="{3F002903-EAE3-491A-8FF0-E87F8831C9EB}"/>
              </a:ext>
            </a:extLst>
          </p:cNvPr>
          <p:cNvSpPr txBox="1"/>
          <p:nvPr/>
        </p:nvSpPr>
        <p:spPr>
          <a:xfrm>
            <a:off x="3892702" y="2450709"/>
            <a:ext cx="7312440" cy="369332"/>
          </a:xfrm>
          <a:prstGeom prst="rect">
            <a:avLst/>
          </a:prstGeom>
          <a:solidFill>
            <a:srgbClr val="FDB81D"/>
          </a:solidFill>
          <a:ln>
            <a:solidFill>
              <a:srgbClr val="FDB81D"/>
            </a:solidFill>
          </a:ln>
        </p:spPr>
        <p:txBody>
          <a:bodyPr wrap="square">
            <a:spAutoFit/>
          </a:bodyPr>
          <a:lstStyle/>
          <a:p>
            <a:r>
              <a:rPr lang="en-US" dirty="0">
                <a:latin typeface="Balboa Light" panose="020B0304040203020204" pitchFamily="34" charset="0"/>
              </a:rPr>
              <a:t>CONSEJO #2 – UTILICE UNA DIRECCIÓN DE CORREO ELECTRÓNICO VÁLIDO.</a:t>
            </a:r>
          </a:p>
        </p:txBody>
      </p:sp>
    </p:spTree>
    <p:extLst>
      <p:ext uri="{BB962C8B-B14F-4D97-AF65-F5344CB8AC3E}">
        <p14:creationId xmlns:p14="http://schemas.microsoft.com/office/powerpoint/2010/main" val="2864079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2959F2-43DC-449C-90EB-271C2A015AA6}"/>
              </a:ext>
            </a:extLst>
          </p:cNvPr>
          <p:cNvSpPr/>
          <p:nvPr/>
        </p:nvSpPr>
        <p:spPr>
          <a:xfrm>
            <a:off x="0" y="0"/>
            <a:ext cx="12192000" cy="6858000"/>
          </a:xfrm>
          <a:prstGeom prst="rect">
            <a:avLst/>
          </a:prstGeom>
          <a:solidFill>
            <a:srgbClr val="E2E7EF"/>
          </a:solidFill>
          <a:ln>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38CD153-CBA5-490D-9A79-CA44B046F63D}"/>
              </a:ext>
            </a:extLst>
          </p:cNvPr>
          <p:cNvSpPr/>
          <p:nvPr/>
        </p:nvSpPr>
        <p:spPr>
          <a:xfrm>
            <a:off x="6606" y="-1"/>
            <a:ext cx="4000016" cy="6880217"/>
          </a:xfrm>
          <a:prstGeom prst="rect">
            <a:avLst/>
          </a:prstGeom>
          <a:solidFill>
            <a:srgbClr val="0E3C83"/>
          </a:solidFill>
          <a:ln>
            <a:solidFill>
              <a:srgbClr val="0E3C83"/>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28868111-BAD5-4981-AF74-A4B4FD976605}"/>
              </a:ext>
            </a:extLst>
          </p:cNvPr>
          <p:cNvGrpSpPr/>
          <p:nvPr/>
        </p:nvGrpSpPr>
        <p:grpSpPr>
          <a:xfrm>
            <a:off x="9623164" y="6360307"/>
            <a:ext cx="2571330" cy="446159"/>
            <a:chOff x="5050967" y="6434060"/>
            <a:chExt cx="2571330" cy="446159"/>
          </a:xfrm>
        </p:grpSpPr>
        <p:pic>
          <p:nvPicPr>
            <p:cNvPr id="40" name="Picture 39" descr="Logo&#10;&#10;Description automatically generated">
              <a:extLst>
                <a:ext uri="{FF2B5EF4-FFF2-40B4-BE49-F238E27FC236}">
                  <a16:creationId xmlns:a16="http://schemas.microsoft.com/office/drawing/2014/main" id="{9F3D3FCD-76DE-4169-9B66-459EA5155A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0967" y="6434060"/>
              <a:ext cx="1029599" cy="446159"/>
            </a:xfrm>
            <a:prstGeom prst="rect">
              <a:avLst/>
            </a:prstGeom>
          </p:spPr>
        </p:pic>
        <p:sp>
          <p:nvSpPr>
            <p:cNvPr id="41" name="TextBox 40">
              <a:extLst>
                <a:ext uri="{FF2B5EF4-FFF2-40B4-BE49-F238E27FC236}">
                  <a16:creationId xmlns:a16="http://schemas.microsoft.com/office/drawing/2014/main" id="{A63D6676-A4BC-455D-AFEB-51464E918223}"/>
                </a:ext>
              </a:extLst>
            </p:cNvPr>
            <p:cNvSpPr txBox="1"/>
            <p:nvPr/>
          </p:nvSpPr>
          <p:spPr>
            <a:xfrm>
              <a:off x="6104013" y="6445291"/>
              <a:ext cx="1518284" cy="400110"/>
            </a:xfrm>
            <a:prstGeom prst="rect">
              <a:avLst/>
            </a:prstGeom>
            <a:noFill/>
          </p:spPr>
          <p:txBody>
            <a:bodyPr wrap="square">
              <a:spAutoFit/>
            </a:bodyPr>
            <a:lstStyle/>
            <a:p>
              <a:pPr algn="ctr"/>
              <a:r>
                <a:rPr lang="en-US" sz="1000" dirty="0"/>
                <a:t>This Program is funded by </a:t>
              </a:r>
            </a:p>
            <a:p>
              <a:pPr algn="ctr"/>
              <a:r>
                <a:rPr lang="en-US" sz="1000" dirty="0"/>
                <a:t>the State of California</a:t>
              </a:r>
            </a:p>
          </p:txBody>
        </p:sp>
        <p:cxnSp>
          <p:nvCxnSpPr>
            <p:cNvPr id="38" name="Straight Connector 37">
              <a:extLst>
                <a:ext uri="{FF2B5EF4-FFF2-40B4-BE49-F238E27FC236}">
                  <a16:creationId xmlns:a16="http://schemas.microsoft.com/office/drawing/2014/main" id="{7730A0F6-9E3A-4E56-8F60-976219915BCF}"/>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2219862A-B329-4E39-8257-635726B760CD}"/>
              </a:ext>
            </a:extLst>
          </p:cNvPr>
          <p:cNvGrpSpPr/>
          <p:nvPr/>
        </p:nvGrpSpPr>
        <p:grpSpPr>
          <a:xfrm>
            <a:off x="4111" y="136228"/>
            <a:ext cx="4002509" cy="584676"/>
            <a:chOff x="5548" y="168312"/>
            <a:chExt cx="4539099" cy="584676"/>
          </a:xfrm>
        </p:grpSpPr>
        <p:sp>
          <p:nvSpPr>
            <p:cNvPr id="12" name="TextBox 11">
              <a:extLst>
                <a:ext uri="{FF2B5EF4-FFF2-40B4-BE49-F238E27FC236}">
                  <a16:creationId xmlns:a16="http://schemas.microsoft.com/office/drawing/2014/main" id="{C397480C-817F-4852-8E2A-57DEA7A6EEC4}"/>
                </a:ext>
              </a:extLst>
            </p:cNvPr>
            <p:cNvSpPr txBox="1"/>
            <p:nvPr/>
          </p:nvSpPr>
          <p:spPr>
            <a:xfrm>
              <a:off x="5548" y="168312"/>
              <a:ext cx="4539099" cy="523220"/>
            </a:xfrm>
            <a:prstGeom prst="rect">
              <a:avLst/>
            </a:prstGeom>
            <a:noFill/>
          </p:spPr>
          <p:txBody>
            <a:bodyPr wrap="square">
              <a:spAutoFit/>
            </a:bodyPr>
            <a:lstStyle/>
            <a:p>
              <a:pPr algn="ctr" fontAlgn="base"/>
              <a:r>
                <a:rPr lang="en-US" sz="2800" i="0" dirty="0">
                  <a:solidFill>
                    <a:schemeClr val="bg1"/>
                  </a:solidFill>
                  <a:effectLst/>
                  <a:latin typeface="Balboa Medium" panose="020B0604040203020204" pitchFamily="34" charset="0"/>
                </a:rPr>
                <a:t>CONSEJOS PARA APLICAR</a:t>
              </a:r>
            </a:p>
          </p:txBody>
        </p:sp>
        <p:cxnSp>
          <p:nvCxnSpPr>
            <p:cNvPr id="14" name="Straight Connector 13">
              <a:extLst>
                <a:ext uri="{FF2B5EF4-FFF2-40B4-BE49-F238E27FC236}">
                  <a16:creationId xmlns:a16="http://schemas.microsoft.com/office/drawing/2014/main" id="{AFC5517B-E33E-4EA2-8A1F-D6B21AD32C4D}"/>
                </a:ext>
              </a:extLst>
            </p:cNvPr>
            <p:cNvCxnSpPr>
              <a:cxnSpLocks/>
            </p:cNvCxnSpPr>
            <p:nvPr/>
          </p:nvCxnSpPr>
          <p:spPr>
            <a:xfrm>
              <a:off x="1842119" y="752988"/>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E0439EBA-0405-4B05-B991-3F0D9BC79C68}"/>
              </a:ext>
            </a:extLst>
          </p:cNvPr>
          <p:cNvSpPr/>
          <p:nvPr/>
        </p:nvSpPr>
        <p:spPr>
          <a:xfrm>
            <a:off x="213144" y="918788"/>
            <a:ext cx="3579554" cy="5659812"/>
          </a:xfrm>
          <a:prstGeom prst="rect">
            <a:avLst/>
          </a:prstGeom>
          <a:solidFill>
            <a:srgbClr val="F5F5F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67E7260-D82E-423C-AFF5-BADC0AB89531}"/>
              </a:ext>
            </a:extLst>
          </p:cNvPr>
          <p:cNvSpPr txBox="1"/>
          <p:nvPr/>
        </p:nvSpPr>
        <p:spPr>
          <a:xfrm>
            <a:off x="213144" y="1105650"/>
            <a:ext cx="3579554" cy="1718419"/>
          </a:xfrm>
          <a:prstGeom prst="rect">
            <a:avLst/>
          </a:prstGeom>
          <a:noFill/>
        </p:spPr>
        <p:txBody>
          <a:bodyPr wrap="square">
            <a:spAutoFit/>
          </a:bodyPr>
          <a:lstStyle/>
          <a:p>
            <a:pPr marL="18925" marR="7969">
              <a:spcBef>
                <a:spcPts val="149"/>
              </a:spcBef>
              <a:tabLst>
                <a:tab pos="469150" algn="l"/>
                <a:tab pos="470146" algn="l"/>
              </a:tabLst>
            </a:pPr>
            <a:r>
              <a:rPr lang="en-US" sz="2000" spc="-8" dirty="0">
                <a:latin typeface="Balboa Light" panose="020B0304040203020204" pitchFamily="34" charset="0"/>
                <a:cs typeface="Lato"/>
              </a:rPr>
              <a:t>CONSEJO #3 </a:t>
            </a:r>
            <a:br>
              <a:rPr lang="en-US" sz="1600" spc="-8" dirty="0">
                <a:cs typeface="Lato"/>
              </a:rPr>
            </a:br>
            <a:r>
              <a:rPr lang="es-ES_tradnl" spc="-8" dirty="0">
                <a:cs typeface="Lato"/>
              </a:rPr>
              <a:t>Envíe los documentos en forma adecuada</a:t>
            </a:r>
          </a:p>
          <a:p>
            <a:pPr marL="18925" marR="7969">
              <a:spcBef>
                <a:spcPts val="149"/>
              </a:spcBef>
              <a:tabLst>
                <a:tab pos="469150" algn="l"/>
                <a:tab pos="470146" algn="l"/>
              </a:tabLst>
            </a:pPr>
            <a:endParaRPr lang="en-US" sz="1600" spc="-8" dirty="0">
              <a:cs typeface="Lato"/>
            </a:endParaRPr>
          </a:p>
          <a:p>
            <a:pPr marL="18925" marR="7969">
              <a:spcBef>
                <a:spcPts val="149"/>
              </a:spcBef>
              <a:tabLst>
                <a:tab pos="469150" algn="l"/>
                <a:tab pos="470146" algn="l"/>
              </a:tabLst>
            </a:pPr>
            <a:endParaRPr lang="en-US" sz="1600" spc="-8" dirty="0">
              <a:cs typeface="Lato"/>
            </a:endParaRPr>
          </a:p>
          <a:p>
            <a:endParaRPr lang="en-US" sz="1600" dirty="0"/>
          </a:p>
        </p:txBody>
      </p:sp>
      <p:sp>
        <p:nvSpPr>
          <p:cNvPr id="19" name="Rectangle 18">
            <a:extLst>
              <a:ext uri="{FF2B5EF4-FFF2-40B4-BE49-F238E27FC236}">
                <a16:creationId xmlns:a16="http://schemas.microsoft.com/office/drawing/2014/main" id="{12AEA609-812D-4171-9D91-AB63475D5B6E}"/>
              </a:ext>
            </a:extLst>
          </p:cNvPr>
          <p:cNvSpPr/>
          <p:nvPr/>
        </p:nvSpPr>
        <p:spPr>
          <a:xfrm>
            <a:off x="4697731" y="774442"/>
            <a:ext cx="3608322" cy="1883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B829127-9D17-435B-A71B-998C81FFFA83}"/>
              </a:ext>
            </a:extLst>
          </p:cNvPr>
          <p:cNvSpPr txBox="1"/>
          <p:nvPr/>
        </p:nvSpPr>
        <p:spPr>
          <a:xfrm>
            <a:off x="4184267" y="560427"/>
            <a:ext cx="6472598" cy="1384995"/>
          </a:xfrm>
          <a:prstGeom prst="rect">
            <a:avLst/>
          </a:prstGeom>
          <a:noFill/>
        </p:spPr>
        <p:txBody>
          <a:bodyPr wrap="square" rtlCol="0">
            <a:spAutoFit/>
          </a:bodyPr>
          <a:lstStyle/>
          <a:p>
            <a:r>
              <a:rPr lang="es-ES_tradnl" sz="1400" dirty="0"/>
              <a:t>Toda la documentación debe proporcionarse en un formulario electrónico para su carga en línea, como PDF/JPEG u otro formato de carga aprobado.  El formulario electrónico debe ser claro, alineado en línea recta y no contener antecedentes perturbadores.</a:t>
            </a:r>
          </a:p>
          <a:p>
            <a:r>
              <a:rPr lang="es-ES_tradnl" sz="1400" dirty="0"/>
              <a:t>Si no tiene un escáner, le recomendamos que utilice las siguientes aplicaciones móviles gratuitas:</a:t>
            </a:r>
            <a:r>
              <a:rPr lang="en-US" sz="1400" dirty="0"/>
              <a:t> </a:t>
            </a:r>
          </a:p>
        </p:txBody>
      </p:sp>
      <p:sp>
        <p:nvSpPr>
          <p:cNvPr id="29" name="TextBox 28">
            <a:extLst>
              <a:ext uri="{FF2B5EF4-FFF2-40B4-BE49-F238E27FC236}">
                <a16:creationId xmlns:a16="http://schemas.microsoft.com/office/drawing/2014/main" id="{01ACA94C-C974-48E2-B10E-98DC9E2BC1D7}"/>
              </a:ext>
            </a:extLst>
          </p:cNvPr>
          <p:cNvSpPr txBox="1"/>
          <p:nvPr/>
        </p:nvSpPr>
        <p:spPr>
          <a:xfrm>
            <a:off x="3892702" y="160187"/>
            <a:ext cx="7814616" cy="386131"/>
          </a:xfrm>
          <a:prstGeom prst="rect">
            <a:avLst/>
          </a:prstGeom>
          <a:solidFill>
            <a:srgbClr val="FDB81D"/>
          </a:solidFill>
          <a:ln>
            <a:solidFill>
              <a:srgbClr val="FDB81D"/>
            </a:solidFill>
          </a:ln>
        </p:spPr>
        <p:txBody>
          <a:bodyPr wrap="square">
            <a:spAutoFit/>
          </a:bodyPr>
          <a:lstStyle/>
          <a:p>
            <a:r>
              <a:rPr lang="en-US" sz="1909" dirty="0">
                <a:latin typeface="Balboa Light" panose="020B0304040203020204" pitchFamily="34" charset="0"/>
              </a:rPr>
              <a:t>CONSEJO #3 – ENVIAR DOCUMENTOS EN FORMA ADECUADA. </a:t>
            </a:r>
          </a:p>
        </p:txBody>
      </p:sp>
      <p:graphicFrame>
        <p:nvGraphicFramePr>
          <p:cNvPr id="18" name="Table 11">
            <a:extLst>
              <a:ext uri="{FF2B5EF4-FFF2-40B4-BE49-F238E27FC236}">
                <a16:creationId xmlns:a16="http://schemas.microsoft.com/office/drawing/2014/main" id="{F5AE9776-AEA2-4772-BB81-3013E4761DFB}"/>
              </a:ext>
            </a:extLst>
          </p:cNvPr>
          <p:cNvGraphicFramePr>
            <a:graphicFrameLocks noGrp="1"/>
          </p:cNvGraphicFramePr>
          <p:nvPr>
            <p:extLst>
              <p:ext uri="{D42A27DB-BD31-4B8C-83A1-F6EECF244321}">
                <p14:modId xmlns:p14="http://schemas.microsoft.com/office/powerpoint/2010/main" val="1583617194"/>
              </p:ext>
            </p:extLst>
          </p:nvPr>
        </p:nvGraphicFramePr>
        <p:xfrm>
          <a:off x="4213160" y="1832512"/>
          <a:ext cx="5584478" cy="915786"/>
        </p:xfrm>
        <a:graphic>
          <a:graphicData uri="http://schemas.openxmlformats.org/drawingml/2006/table">
            <a:tbl>
              <a:tblPr firstRow="1" bandRow="1">
                <a:tableStyleId>{5940675A-B579-460E-94D1-54222C63F5DA}</a:tableStyleId>
              </a:tblPr>
              <a:tblGrid>
                <a:gridCol w="2792239">
                  <a:extLst>
                    <a:ext uri="{9D8B030D-6E8A-4147-A177-3AD203B41FA5}">
                      <a16:colId xmlns:a16="http://schemas.microsoft.com/office/drawing/2014/main" val="4208429558"/>
                    </a:ext>
                  </a:extLst>
                </a:gridCol>
                <a:gridCol w="2792239">
                  <a:extLst>
                    <a:ext uri="{9D8B030D-6E8A-4147-A177-3AD203B41FA5}">
                      <a16:colId xmlns:a16="http://schemas.microsoft.com/office/drawing/2014/main" val="3156538882"/>
                    </a:ext>
                  </a:extLst>
                </a:gridCol>
              </a:tblGrid>
              <a:tr h="893618">
                <a:tc>
                  <a:txBody>
                    <a:bodyPr/>
                    <a:lstStyle/>
                    <a:p>
                      <a:r>
                        <a:rPr lang="en-US" sz="1400" b="1" dirty="0">
                          <a:latin typeface="Lato" panose="020F0502020204030203" pitchFamily="34" charset="0"/>
                        </a:rPr>
                        <a:t>Genius </a:t>
                      </a:r>
                      <a:r>
                        <a:rPr lang="en-US" sz="1400" b="1" dirty="0" err="1">
                          <a:latin typeface="Lato" panose="020F0502020204030203" pitchFamily="34" charset="0"/>
                        </a:rPr>
                        <a:t>Escáner</a:t>
                      </a:r>
                      <a:endParaRPr lang="en-US" sz="1400" b="1" dirty="0">
                        <a:latin typeface="Lato" panose="020F0502020204030203" pitchFamily="34" charset="0"/>
                      </a:endParaRPr>
                    </a:p>
                    <a:p>
                      <a:r>
                        <a:rPr lang="en-US" sz="1400" dirty="0">
                          <a:latin typeface="Lato" panose="020F0502020204030203" pitchFamily="34" charset="0"/>
                        </a:rPr>
                        <a:t>Apple | </a:t>
                      </a:r>
                      <a:r>
                        <a:rPr lang="es-ES_tradnl" sz="1400" u="sng" noProof="0" dirty="0">
                          <a:latin typeface="Lato" panose="020F0502020204030203" pitchFamily="34" charset="0"/>
                        </a:rPr>
                        <a:t>presione para descargar</a:t>
                      </a:r>
                    </a:p>
                    <a:p>
                      <a:r>
                        <a:rPr lang="en-US" sz="1400" dirty="0">
                          <a:latin typeface="Lato" panose="020F0502020204030203" pitchFamily="34" charset="0"/>
                        </a:rPr>
                        <a:t>Android | </a:t>
                      </a:r>
                      <a:r>
                        <a:rPr lang="es-ES_tradnl" sz="1400" u="sng" noProof="0" dirty="0">
                          <a:latin typeface="Lato" panose="020F0502020204030203" pitchFamily="34" charset="0"/>
                        </a:rPr>
                        <a:t>presione para descargar</a:t>
                      </a:r>
                      <a:endParaRPr lang="en-US" sz="1400" dirty="0">
                        <a:latin typeface="Lato" panose="020F0502020204030203" pitchFamily="34" charset="0"/>
                      </a:endParaRPr>
                    </a:p>
                    <a:p>
                      <a:endParaRPr lang="en-US" sz="1400" dirty="0"/>
                    </a:p>
                  </a:txBody>
                  <a:tcPr marL="62345" marR="62345" marT="31173" marB="31173">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b="1" dirty="0">
                          <a:latin typeface="Lato" panose="020F0502020204030203" pitchFamily="34" charset="0"/>
                        </a:rPr>
                        <a:t>Adobe </a:t>
                      </a:r>
                      <a:r>
                        <a:rPr lang="en-US" sz="1400" b="1" dirty="0" err="1">
                          <a:latin typeface="Lato" panose="020F0502020204030203" pitchFamily="34" charset="0"/>
                        </a:rPr>
                        <a:t>Escaner</a:t>
                      </a:r>
                      <a:r>
                        <a:rPr lang="en-US" sz="1400" b="1" dirty="0">
                          <a:latin typeface="Lato" panose="020F0502020204030203" pitchFamily="34" charset="0"/>
                        </a:rPr>
                        <a:t> </a:t>
                      </a:r>
                    </a:p>
                    <a:p>
                      <a:r>
                        <a:rPr lang="en-US" sz="1400" dirty="0">
                          <a:latin typeface="Lato" panose="020F0502020204030203" pitchFamily="34" charset="0"/>
                        </a:rPr>
                        <a:t>Apple | </a:t>
                      </a:r>
                      <a:r>
                        <a:rPr lang="es-ES_tradnl" sz="1400" u="sng" noProof="0" dirty="0">
                          <a:latin typeface="Lato" panose="020F0502020204030203" pitchFamily="34" charset="0"/>
                        </a:rPr>
                        <a:t>presione para descargar</a:t>
                      </a:r>
                    </a:p>
                    <a:p>
                      <a:r>
                        <a:rPr lang="en-US" sz="1400" dirty="0">
                          <a:latin typeface="Lato" panose="020F0502020204030203" pitchFamily="34" charset="0"/>
                        </a:rPr>
                        <a:t>Android | </a:t>
                      </a:r>
                      <a:r>
                        <a:rPr lang="es-ES_tradnl" sz="1400" u="sng" noProof="0" dirty="0">
                          <a:latin typeface="Lato" panose="020F0502020204030203" pitchFamily="34" charset="0"/>
                        </a:rPr>
                        <a:t>presione para descargar</a:t>
                      </a:r>
                      <a:endParaRPr lang="en-US" sz="1400" dirty="0">
                        <a:latin typeface="Lato" panose="020F0502020204030203" pitchFamily="34" charset="0"/>
                      </a:endParaRPr>
                    </a:p>
                    <a:p>
                      <a:endParaRPr lang="en-US" sz="1400" dirty="0"/>
                    </a:p>
                  </a:txBody>
                  <a:tcPr marL="62345" marR="62345" marT="31173" marB="31173">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21872551"/>
                  </a:ext>
                </a:extLst>
              </a:tr>
            </a:tbl>
          </a:graphicData>
        </a:graphic>
      </p:graphicFrame>
      <p:grpSp>
        <p:nvGrpSpPr>
          <p:cNvPr id="22" name="Group 21">
            <a:extLst>
              <a:ext uri="{FF2B5EF4-FFF2-40B4-BE49-F238E27FC236}">
                <a16:creationId xmlns:a16="http://schemas.microsoft.com/office/drawing/2014/main" id="{B083BF4E-A531-4C6C-813A-C74A340FAF8F}"/>
              </a:ext>
            </a:extLst>
          </p:cNvPr>
          <p:cNvGrpSpPr/>
          <p:nvPr/>
        </p:nvGrpSpPr>
        <p:grpSpPr>
          <a:xfrm>
            <a:off x="5141672" y="3495469"/>
            <a:ext cx="6209438" cy="2517166"/>
            <a:chOff x="7353473" y="5383034"/>
            <a:chExt cx="9107175" cy="3691844"/>
          </a:xfrm>
        </p:grpSpPr>
        <p:sp>
          <p:nvSpPr>
            <p:cNvPr id="27" name="Rectangle 26">
              <a:extLst>
                <a:ext uri="{FF2B5EF4-FFF2-40B4-BE49-F238E27FC236}">
                  <a16:creationId xmlns:a16="http://schemas.microsoft.com/office/drawing/2014/main" id="{1A21A1BE-DE50-47B9-BBB2-2CC97A01400F}"/>
                </a:ext>
              </a:extLst>
            </p:cNvPr>
            <p:cNvSpPr/>
            <p:nvPr/>
          </p:nvSpPr>
          <p:spPr>
            <a:xfrm>
              <a:off x="7353473" y="5390869"/>
              <a:ext cx="2898847" cy="368400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a:p>
          </p:txBody>
        </p:sp>
        <p:sp>
          <p:nvSpPr>
            <p:cNvPr id="33" name="Rectangle 32">
              <a:extLst>
                <a:ext uri="{FF2B5EF4-FFF2-40B4-BE49-F238E27FC236}">
                  <a16:creationId xmlns:a16="http://schemas.microsoft.com/office/drawing/2014/main" id="{32A3B086-61F5-4D1B-B13C-3B6782773233}"/>
                </a:ext>
              </a:extLst>
            </p:cNvPr>
            <p:cNvSpPr/>
            <p:nvPr/>
          </p:nvSpPr>
          <p:spPr>
            <a:xfrm>
              <a:off x="10457637" y="5383034"/>
              <a:ext cx="2898847" cy="368400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a:p>
          </p:txBody>
        </p:sp>
        <p:sp>
          <p:nvSpPr>
            <p:cNvPr id="36" name="Rectangle 35">
              <a:extLst>
                <a:ext uri="{FF2B5EF4-FFF2-40B4-BE49-F238E27FC236}">
                  <a16:creationId xmlns:a16="http://schemas.microsoft.com/office/drawing/2014/main" id="{2A49B5D9-73BA-4115-AADC-16DC56996494}"/>
                </a:ext>
              </a:extLst>
            </p:cNvPr>
            <p:cNvSpPr/>
            <p:nvPr/>
          </p:nvSpPr>
          <p:spPr>
            <a:xfrm>
              <a:off x="13561801" y="5390869"/>
              <a:ext cx="2898847" cy="368400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a:p>
          </p:txBody>
        </p:sp>
      </p:grpSp>
      <p:sp>
        <p:nvSpPr>
          <p:cNvPr id="37" name="TextBox 36">
            <a:extLst>
              <a:ext uri="{FF2B5EF4-FFF2-40B4-BE49-F238E27FC236}">
                <a16:creationId xmlns:a16="http://schemas.microsoft.com/office/drawing/2014/main" id="{D299FAB5-3868-4CD7-9048-448FA8A58734}"/>
              </a:ext>
            </a:extLst>
          </p:cNvPr>
          <p:cNvSpPr txBox="1"/>
          <p:nvPr/>
        </p:nvSpPr>
        <p:spPr>
          <a:xfrm>
            <a:off x="1014677" y="2194633"/>
            <a:ext cx="1976487" cy="386131"/>
          </a:xfrm>
          <a:prstGeom prst="rect">
            <a:avLst/>
          </a:prstGeom>
          <a:solidFill>
            <a:srgbClr val="FF0000"/>
          </a:solidFill>
          <a:ln>
            <a:solidFill>
              <a:srgbClr val="FF0000"/>
            </a:solidFill>
          </a:ln>
        </p:spPr>
        <p:txBody>
          <a:bodyPr wrap="square">
            <a:spAutoFit/>
          </a:bodyPr>
          <a:lstStyle/>
          <a:p>
            <a:pPr algn="ctr"/>
            <a:r>
              <a:rPr lang="es-ES_tradnl" sz="1909" dirty="0">
                <a:solidFill>
                  <a:schemeClr val="bg1"/>
                </a:solidFill>
                <a:latin typeface="Lato" panose="020F0502020204030203" pitchFamily="34" charset="0"/>
              </a:rPr>
              <a:t>CORRECTO</a:t>
            </a:r>
          </a:p>
        </p:txBody>
      </p:sp>
      <p:sp>
        <p:nvSpPr>
          <p:cNvPr id="39" name="TextBox 38">
            <a:extLst>
              <a:ext uri="{FF2B5EF4-FFF2-40B4-BE49-F238E27FC236}">
                <a16:creationId xmlns:a16="http://schemas.microsoft.com/office/drawing/2014/main" id="{5853B65E-C494-4CF1-9C0A-70722DAAD31D}"/>
              </a:ext>
            </a:extLst>
          </p:cNvPr>
          <p:cNvSpPr txBox="1"/>
          <p:nvPr/>
        </p:nvSpPr>
        <p:spPr>
          <a:xfrm>
            <a:off x="5141672" y="2997757"/>
            <a:ext cx="6209438" cy="386131"/>
          </a:xfrm>
          <a:prstGeom prst="rect">
            <a:avLst/>
          </a:prstGeom>
          <a:solidFill>
            <a:srgbClr val="FF0000"/>
          </a:solidFill>
          <a:ln>
            <a:solidFill>
              <a:srgbClr val="FF0000"/>
            </a:solidFill>
          </a:ln>
        </p:spPr>
        <p:txBody>
          <a:bodyPr wrap="square">
            <a:spAutoFit/>
          </a:bodyPr>
          <a:lstStyle/>
          <a:p>
            <a:pPr algn="ctr"/>
            <a:r>
              <a:rPr lang="en-US" sz="1909" dirty="0">
                <a:solidFill>
                  <a:schemeClr val="bg1"/>
                </a:solidFill>
                <a:latin typeface="Lato" panose="020F0502020204030203" pitchFamily="34" charset="0"/>
              </a:rPr>
              <a:t>INCORRECTO</a:t>
            </a:r>
          </a:p>
        </p:txBody>
      </p:sp>
      <p:pic>
        <p:nvPicPr>
          <p:cNvPr id="43" name="Picture 42">
            <a:extLst>
              <a:ext uri="{FF2B5EF4-FFF2-40B4-BE49-F238E27FC236}">
                <a16:creationId xmlns:a16="http://schemas.microsoft.com/office/drawing/2014/main" id="{2BC3FE7C-75AB-417E-943B-7F19C5D6F361}"/>
              </a:ext>
            </a:extLst>
          </p:cNvPr>
          <p:cNvPicPr>
            <a:picLocks noChangeAspect="1"/>
          </p:cNvPicPr>
          <p:nvPr/>
        </p:nvPicPr>
        <p:blipFill>
          <a:blip r:embed="rId4"/>
          <a:stretch>
            <a:fillRect/>
          </a:stretch>
        </p:blipFill>
        <p:spPr>
          <a:xfrm>
            <a:off x="1014676" y="2799507"/>
            <a:ext cx="2010362" cy="2167270"/>
          </a:xfrm>
          <a:prstGeom prst="rect">
            <a:avLst/>
          </a:prstGeom>
        </p:spPr>
      </p:pic>
      <p:sp>
        <p:nvSpPr>
          <p:cNvPr id="42" name="Rectangle 41">
            <a:extLst>
              <a:ext uri="{FF2B5EF4-FFF2-40B4-BE49-F238E27FC236}">
                <a16:creationId xmlns:a16="http://schemas.microsoft.com/office/drawing/2014/main" id="{DB8FD20B-4BAF-461A-95E5-73D16CD55217}"/>
              </a:ext>
            </a:extLst>
          </p:cNvPr>
          <p:cNvSpPr/>
          <p:nvPr/>
        </p:nvSpPr>
        <p:spPr>
          <a:xfrm>
            <a:off x="1004110" y="2806693"/>
            <a:ext cx="1987053" cy="216727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a:p>
        </p:txBody>
      </p:sp>
      <p:pic>
        <p:nvPicPr>
          <p:cNvPr id="44" name="Picture 43" descr="Text, letter&#10;&#10;Description automatically generated">
            <a:extLst>
              <a:ext uri="{FF2B5EF4-FFF2-40B4-BE49-F238E27FC236}">
                <a16:creationId xmlns:a16="http://schemas.microsoft.com/office/drawing/2014/main" id="{B6E22EAA-07E5-47F0-8407-D16831CF8F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032635" y="3925622"/>
            <a:ext cx="2194560" cy="1645920"/>
          </a:xfrm>
          <a:prstGeom prst="rect">
            <a:avLst/>
          </a:prstGeom>
        </p:spPr>
      </p:pic>
      <p:pic>
        <p:nvPicPr>
          <p:cNvPr id="45" name="Picture 44" descr="Text, letter&#10;&#10;Description automatically generated">
            <a:extLst>
              <a:ext uri="{FF2B5EF4-FFF2-40B4-BE49-F238E27FC236}">
                <a16:creationId xmlns:a16="http://schemas.microsoft.com/office/drawing/2014/main" id="{8797F814-86FA-4BFB-B040-329D9A7D35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7146246" y="3934318"/>
            <a:ext cx="2194560" cy="1645920"/>
          </a:xfrm>
          <a:prstGeom prst="rect">
            <a:avLst/>
          </a:prstGeom>
        </p:spPr>
      </p:pic>
      <p:pic>
        <p:nvPicPr>
          <p:cNvPr id="46" name="Picture 45">
            <a:extLst>
              <a:ext uri="{FF2B5EF4-FFF2-40B4-BE49-F238E27FC236}">
                <a16:creationId xmlns:a16="http://schemas.microsoft.com/office/drawing/2014/main" id="{65ADE0AD-A918-457B-84E6-56C3B40854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9265586" y="3933763"/>
            <a:ext cx="2194560" cy="1645920"/>
          </a:xfrm>
          <a:prstGeom prst="rect">
            <a:avLst/>
          </a:prstGeom>
        </p:spPr>
      </p:pic>
    </p:spTree>
    <p:extLst>
      <p:ext uri="{BB962C8B-B14F-4D97-AF65-F5344CB8AC3E}">
        <p14:creationId xmlns:p14="http://schemas.microsoft.com/office/powerpoint/2010/main" val="1393317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2959F2-43DC-449C-90EB-271C2A015AA6}"/>
              </a:ext>
            </a:extLst>
          </p:cNvPr>
          <p:cNvSpPr/>
          <p:nvPr/>
        </p:nvSpPr>
        <p:spPr>
          <a:xfrm>
            <a:off x="0" y="0"/>
            <a:ext cx="12192000" cy="6858000"/>
          </a:xfrm>
          <a:prstGeom prst="rect">
            <a:avLst/>
          </a:prstGeom>
          <a:solidFill>
            <a:srgbClr val="E2E7EF"/>
          </a:solidFill>
          <a:ln>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38CD153-CBA5-490D-9A79-CA44B046F63D}"/>
              </a:ext>
            </a:extLst>
          </p:cNvPr>
          <p:cNvSpPr/>
          <p:nvPr/>
        </p:nvSpPr>
        <p:spPr>
          <a:xfrm>
            <a:off x="6606" y="-1"/>
            <a:ext cx="4000016" cy="6880217"/>
          </a:xfrm>
          <a:prstGeom prst="rect">
            <a:avLst/>
          </a:prstGeom>
          <a:solidFill>
            <a:srgbClr val="0E3C83"/>
          </a:solidFill>
          <a:ln>
            <a:solidFill>
              <a:srgbClr val="0E3C83"/>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6C1DA402-3086-4545-A6D9-911E25E13964}"/>
              </a:ext>
            </a:extLst>
          </p:cNvPr>
          <p:cNvSpPr/>
          <p:nvPr/>
        </p:nvSpPr>
        <p:spPr>
          <a:xfrm>
            <a:off x="213144" y="918788"/>
            <a:ext cx="3579554" cy="2168969"/>
          </a:xfrm>
          <a:prstGeom prst="rect">
            <a:avLst/>
          </a:prstGeom>
          <a:solidFill>
            <a:srgbClr val="F5F5F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28868111-BAD5-4981-AF74-A4B4FD976605}"/>
              </a:ext>
            </a:extLst>
          </p:cNvPr>
          <p:cNvGrpSpPr/>
          <p:nvPr/>
        </p:nvGrpSpPr>
        <p:grpSpPr>
          <a:xfrm>
            <a:off x="9623164" y="6360307"/>
            <a:ext cx="2571330" cy="446159"/>
            <a:chOff x="5050967" y="6434060"/>
            <a:chExt cx="2571330" cy="446159"/>
          </a:xfrm>
        </p:grpSpPr>
        <p:pic>
          <p:nvPicPr>
            <p:cNvPr id="40" name="Picture 39" descr="Logo&#10;&#10;Description automatically generated">
              <a:extLst>
                <a:ext uri="{FF2B5EF4-FFF2-40B4-BE49-F238E27FC236}">
                  <a16:creationId xmlns:a16="http://schemas.microsoft.com/office/drawing/2014/main" id="{9F3D3FCD-76DE-4169-9B66-459EA5155A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0967" y="6434060"/>
              <a:ext cx="1029599" cy="446159"/>
            </a:xfrm>
            <a:prstGeom prst="rect">
              <a:avLst/>
            </a:prstGeom>
          </p:spPr>
        </p:pic>
        <p:sp>
          <p:nvSpPr>
            <p:cNvPr id="41" name="TextBox 40">
              <a:extLst>
                <a:ext uri="{FF2B5EF4-FFF2-40B4-BE49-F238E27FC236}">
                  <a16:creationId xmlns:a16="http://schemas.microsoft.com/office/drawing/2014/main" id="{A63D6676-A4BC-455D-AFEB-51464E918223}"/>
                </a:ext>
              </a:extLst>
            </p:cNvPr>
            <p:cNvSpPr txBox="1"/>
            <p:nvPr/>
          </p:nvSpPr>
          <p:spPr>
            <a:xfrm>
              <a:off x="6104013" y="6445291"/>
              <a:ext cx="1518284" cy="400110"/>
            </a:xfrm>
            <a:prstGeom prst="rect">
              <a:avLst/>
            </a:prstGeom>
            <a:noFill/>
          </p:spPr>
          <p:txBody>
            <a:bodyPr wrap="square">
              <a:spAutoFit/>
            </a:bodyPr>
            <a:lstStyle/>
            <a:p>
              <a:pPr algn="ctr"/>
              <a:r>
                <a:rPr lang="en-US" sz="1000" dirty="0"/>
                <a:t>This Program is funded by </a:t>
              </a:r>
            </a:p>
            <a:p>
              <a:pPr algn="ctr"/>
              <a:r>
                <a:rPr lang="en-US" sz="1000" dirty="0"/>
                <a:t>the State of California</a:t>
              </a:r>
            </a:p>
          </p:txBody>
        </p:sp>
        <p:cxnSp>
          <p:nvCxnSpPr>
            <p:cNvPr id="38" name="Straight Connector 37">
              <a:extLst>
                <a:ext uri="{FF2B5EF4-FFF2-40B4-BE49-F238E27FC236}">
                  <a16:creationId xmlns:a16="http://schemas.microsoft.com/office/drawing/2014/main" id="{7730A0F6-9E3A-4E56-8F60-976219915BCF}"/>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2219862A-B329-4E39-8257-635726B760CD}"/>
              </a:ext>
            </a:extLst>
          </p:cNvPr>
          <p:cNvGrpSpPr/>
          <p:nvPr/>
        </p:nvGrpSpPr>
        <p:grpSpPr>
          <a:xfrm>
            <a:off x="4111" y="136228"/>
            <a:ext cx="4002509" cy="584676"/>
            <a:chOff x="5548" y="168312"/>
            <a:chExt cx="4539099" cy="584676"/>
          </a:xfrm>
        </p:grpSpPr>
        <p:sp>
          <p:nvSpPr>
            <p:cNvPr id="12" name="TextBox 11">
              <a:extLst>
                <a:ext uri="{FF2B5EF4-FFF2-40B4-BE49-F238E27FC236}">
                  <a16:creationId xmlns:a16="http://schemas.microsoft.com/office/drawing/2014/main" id="{C397480C-817F-4852-8E2A-57DEA7A6EEC4}"/>
                </a:ext>
              </a:extLst>
            </p:cNvPr>
            <p:cNvSpPr txBox="1"/>
            <p:nvPr/>
          </p:nvSpPr>
          <p:spPr>
            <a:xfrm>
              <a:off x="5548" y="168312"/>
              <a:ext cx="4539099" cy="523220"/>
            </a:xfrm>
            <a:prstGeom prst="rect">
              <a:avLst/>
            </a:prstGeom>
            <a:noFill/>
          </p:spPr>
          <p:txBody>
            <a:bodyPr wrap="square">
              <a:spAutoFit/>
            </a:bodyPr>
            <a:lstStyle/>
            <a:p>
              <a:pPr algn="ctr" fontAlgn="base"/>
              <a:r>
                <a:rPr lang="en-US" sz="2800" dirty="0">
                  <a:solidFill>
                    <a:schemeClr val="bg1"/>
                  </a:solidFill>
                  <a:latin typeface="Balboa Medium" panose="020B0604040203020204" pitchFamily="34" charset="0"/>
                </a:rPr>
                <a:t>CONSEJO PARA APLICAR</a:t>
              </a:r>
              <a:endParaRPr lang="en-US" sz="2800" i="0" dirty="0">
                <a:solidFill>
                  <a:schemeClr val="bg1"/>
                </a:solidFill>
                <a:effectLst/>
                <a:latin typeface="Balboa Medium" panose="020B0604040203020204" pitchFamily="34" charset="0"/>
              </a:endParaRPr>
            </a:p>
          </p:txBody>
        </p:sp>
        <p:cxnSp>
          <p:nvCxnSpPr>
            <p:cNvPr id="14" name="Straight Connector 13">
              <a:extLst>
                <a:ext uri="{FF2B5EF4-FFF2-40B4-BE49-F238E27FC236}">
                  <a16:creationId xmlns:a16="http://schemas.microsoft.com/office/drawing/2014/main" id="{AFC5517B-E33E-4EA2-8A1F-D6B21AD32C4D}"/>
                </a:ext>
              </a:extLst>
            </p:cNvPr>
            <p:cNvCxnSpPr>
              <a:cxnSpLocks/>
            </p:cNvCxnSpPr>
            <p:nvPr/>
          </p:nvCxnSpPr>
          <p:spPr>
            <a:xfrm>
              <a:off x="1842119" y="752988"/>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D67E7260-D82E-423C-AFF5-BADC0AB89531}"/>
              </a:ext>
            </a:extLst>
          </p:cNvPr>
          <p:cNvSpPr txBox="1"/>
          <p:nvPr/>
        </p:nvSpPr>
        <p:spPr>
          <a:xfrm>
            <a:off x="213144" y="1105650"/>
            <a:ext cx="3579554" cy="1779974"/>
          </a:xfrm>
          <a:prstGeom prst="rect">
            <a:avLst/>
          </a:prstGeom>
          <a:noFill/>
        </p:spPr>
        <p:txBody>
          <a:bodyPr wrap="square">
            <a:spAutoFit/>
          </a:bodyPr>
          <a:lstStyle/>
          <a:p>
            <a:pPr marL="18925" marR="7969">
              <a:spcBef>
                <a:spcPts val="149"/>
              </a:spcBef>
              <a:tabLst>
                <a:tab pos="469150" algn="l"/>
                <a:tab pos="470146" algn="l"/>
              </a:tabLst>
            </a:pPr>
            <a:r>
              <a:rPr lang="en-US" sz="2000" spc="-8" dirty="0">
                <a:latin typeface="Balboa Light" panose="020B0304040203020204" pitchFamily="34" charset="0"/>
                <a:cs typeface="Lato"/>
              </a:rPr>
              <a:t>CONSEJO #4 </a:t>
            </a:r>
            <a:br>
              <a:rPr lang="en-US" sz="1600" spc="-8" dirty="0">
                <a:cs typeface="Lato"/>
              </a:rPr>
            </a:br>
            <a:r>
              <a:rPr lang="es-ES_tradnl" spc="-8" dirty="0">
                <a:cs typeface="Lato"/>
              </a:rPr>
              <a:t>Asegúrese de que su solicitud esté completa.</a:t>
            </a:r>
          </a:p>
          <a:p>
            <a:pPr marL="18925" marR="7969">
              <a:spcBef>
                <a:spcPts val="149"/>
              </a:spcBef>
              <a:tabLst>
                <a:tab pos="469150" algn="l"/>
                <a:tab pos="470146" algn="l"/>
              </a:tabLst>
            </a:pPr>
            <a:endParaRPr lang="en-US" spc="-8" dirty="0">
              <a:cs typeface="Lato"/>
            </a:endParaRPr>
          </a:p>
          <a:p>
            <a:pPr marL="18925" marR="7969">
              <a:spcBef>
                <a:spcPts val="149"/>
              </a:spcBef>
              <a:tabLst>
                <a:tab pos="469150" algn="l"/>
                <a:tab pos="470146" algn="l"/>
              </a:tabLst>
            </a:pPr>
            <a:endParaRPr lang="en-US" spc="-8" dirty="0">
              <a:cs typeface="Lato"/>
            </a:endParaRPr>
          </a:p>
          <a:p>
            <a:endParaRPr lang="en-US" sz="1600" dirty="0"/>
          </a:p>
        </p:txBody>
      </p:sp>
      <p:sp>
        <p:nvSpPr>
          <p:cNvPr id="19" name="Rectangle 18">
            <a:extLst>
              <a:ext uri="{FF2B5EF4-FFF2-40B4-BE49-F238E27FC236}">
                <a16:creationId xmlns:a16="http://schemas.microsoft.com/office/drawing/2014/main" id="{12AEA609-812D-4171-9D91-AB63475D5B6E}"/>
              </a:ext>
            </a:extLst>
          </p:cNvPr>
          <p:cNvSpPr/>
          <p:nvPr/>
        </p:nvSpPr>
        <p:spPr>
          <a:xfrm>
            <a:off x="4697731" y="774442"/>
            <a:ext cx="3608322" cy="1883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1ACA94C-C974-48E2-B10E-98DC9E2BC1D7}"/>
              </a:ext>
            </a:extLst>
          </p:cNvPr>
          <p:cNvSpPr txBox="1"/>
          <p:nvPr/>
        </p:nvSpPr>
        <p:spPr>
          <a:xfrm>
            <a:off x="3892702" y="160187"/>
            <a:ext cx="6760061" cy="386131"/>
          </a:xfrm>
          <a:prstGeom prst="rect">
            <a:avLst/>
          </a:prstGeom>
          <a:solidFill>
            <a:srgbClr val="FDB81D"/>
          </a:solidFill>
          <a:ln>
            <a:solidFill>
              <a:srgbClr val="FDB81D"/>
            </a:solidFill>
          </a:ln>
        </p:spPr>
        <p:txBody>
          <a:bodyPr wrap="square">
            <a:spAutoFit/>
          </a:bodyPr>
          <a:lstStyle/>
          <a:p>
            <a:r>
              <a:rPr lang="en-US" sz="1909" dirty="0">
                <a:latin typeface="Balboa Light" panose="020B0304040203020204" pitchFamily="34" charset="0"/>
              </a:rPr>
              <a:t>CONSEJO #4 – ASEGURESE DE QUE SU SOLICITUD ESTE COMPLETA.</a:t>
            </a:r>
          </a:p>
        </p:txBody>
      </p:sp>
      <p:sp>
        <p:nvSpPr>
          <p:cNvPr id="28" name="TextBox 27">
            <a:extLst>
              <a:ext uri="{FF2B5EF4-FFF2-40B4-BE49-F238E27FC236}">
                <a16:creationId xmlns:a16="http://schemas.microsoft.com/office/drawing/2014/main" id="{6D44E0A8-EE98-42A0-B5C0-88FB37DCC3C3}"/>
              </a:ext>
            </a:extLst>
          </p:cNvPr>
          <p:cNvSpPr txBox="1"/>
          <p:nvPr/>
        </p:nvSpPr>
        <p:spPr>
          <a:xfrm>
            <a:off x="4196967" y="585827"/>
            <a:ext cx="6472598" cy="3942746"/>
          </a:xfrm>
          <a:prstGeom prst="rect">
            <a:avLst/>
          </a:prstGeom>
          <a:noFill/>
        </p:spPr>
        <p:txBody>
          <a:bodyPr wrap="square" rtlCol="0">
            <a:spAutoFit/>
          </a:bodyPr>
          <a:lstStyle/>
          <a:p>
            <a:r>
              <a:rPr lang="es-ES_tradnl" sz="1400" dirty="0"/>
              <a:t>Debe enviar una solicitud complete para pasar a la siguiente etapa y cargar documentos.</a:t>
            </a:r>
          </a:p>
          <a:p>
            <a:endParaRPr lang="es-ES_tradnl" sz="1400" dirty="0"/>
          </a:p>
          <a:p>
            <a:r>
              <a:rPr lang="es-ES_tradnl" sz="1400" b="1" dirty="0"/>
              <a:t>CÓMO COMPROBAR SI SU SOLICITUD HA SIDO COMPLETADA</a:t>
            </a:r>
          </a:p>
          <a:p>
            <a:pPr marL="311719" indent="-311719">
              <a:buFont typeface="+mj-lt"/>
              <a:buAutoNum type="arabicPeriod"/>
            </a:pPr>
            <a:r>
              <a:rPr lang="es-ES_tradnl" sz="1400" dirty="0"/>
              <a:t>Iniciar sesión en el portal.</a:t>
            </a:r>
            <a:br>
              <a:rPr lang="es-ES_tradnl" sz="1400" dirty="0"/>
            </a:br>
            <a:endParaRPr lang="es-ES_tradnl" sz="1400" b="1" dirty="0"/>
          </a:p>
          <a:p>
            <a:pPr marL="311719" indent="-311719">
              <a:buFont typeface="+mj-lt"/>
              <a:buAutoNum type="arabicPeriod"/>
            </a:pPr>
            <a:r>
              <a:rPr lang="es-ES_tradnl" sz="1400" b="1" dirty="0"/>
              <a:t>Si su solicitud ha sido completada, su estado dirá “PENDING DOCUMENT UPLOAND”. </a:t>
            </a:r>
            <a:r>
              <a:rPr lang="es-ES_tradnl" sz="1400" dirty="0"/>
              <a:t>Haga clic en “</a:t>
            </a:r>
            <a:r>
              <a:rPr lang="es-ES_tradnl" sz="1400" dirty="0" err="1"/>
              <a:t>Upload</a:t>
            </a:r>
            <a:r>
              <a:rPr lang="es-ES_tradnl" sz="1400" dirty="0"/>
              <a:t> </a:t>
            </a:r>
            <a:r>
              <a:rPr lang="es-ES_tradnl" sz="1400" dirty="0" err="1"/>
              <a:t>Documents</a:t>
            </a:r>
            <a:r>
              <a:rPr lang="es-ES_tradnl" sz="1400" dirty="0"/>
              <a:t> &amp; Bank </a:t>
            </a:r>
            <a:r>
              <a:rPr lang="es-ES_tradnl" sz="1400" dirty="0" err="1"/>
              <a:t>Info</a:t>
            </a:r>
            <a:r>
              <a:rPr lang="es-ES_tradnl" sz="1400" dirty="0"/>
              <a:t>” para cargar los documentos requeridos. Nota: El estado seguirá siendo “</a:t>
            </a:r>
            <a:r>
              <a:rPr lang="es-ES_tradnl" sz="1400" dirty="0" err="1"/>
              <a:t>Pending</a:t>
            </a:r>
            <a:r>
              <a:rPr lang="es-ES_tradnl" sz="1400" dirty="0"/>
              <a:t> </a:t>
            </a:r>
            <a:r>
              <a:rPr lang="es-ES_tradnl" sz="1400" dirty="0" err="1"/>
              <a:t>Document</a:t>
            </a:r>
            <a:r>
              <a:rPr lang="es-ES_tradnl" sz="1400" dirty="0"/>
              <a:t> </a:t>
            </a:r>
            <a:r>
              <a:rPr lang="es-ES_tradnl" sz="1400" dirty="0" err="1"/>
              <a:t>Upload</a:t>
            </a:r>
            <a:r>
              <a:rPr lang="es-ES_tradnl" sz="1400" dirty="0"/>
              <a:t>” después de que haya completado este paso.</a:t>
            </a:r>
            <a:br>
              <a:rPr lang="es-ES_tradnl" sz="1400" dirty="0"/>
            </a:br>
            <a:endParaRPr lang="es-ES_tradnl" sz="1400" dirty="0"/>
          </a:p>
          <a:p>
            <a:pPr marL="311719" indent="-311719">
              <a:buFont typeface="+mj-lt"/>
              <a:buAutoNum type="arabicPeriod"/>
            </a:pPr>
            <a:r>
              <a:rPr lang="es-ES_tradnl" sz="1400" b="1" dirty="0"/>
              <a:t>Si su solicitud no esta completa, su estado dirá “INCOMPLETE”. </a:t>
            </a:r>
            <a:r>
              <a:rPr lang="es-ES_tradnl" sz="1400" dirty="0"/>
              <a:t>Deberá hacer clic en “</a:t>
            </a:r>
            <a:r>
              <a:rPr lang="es-ES_tradnl" sz="1400" dirty="0" err="1"/>
              <a:t>Edit</a:t>
            </a:r>
            <a:r>
              <a:rPr lang="es-ES_tradnl" sz="1400" dirty="0"/>
              <a:t> </a:t>
            </a:r>
            <a:r>
              <a:rPr lang="es-ES_tradnl" sz="1400" dirty="0" err="1"/>
              <a:t>Application</a:t>
            </a:r>
            <a:r>
              <a:rPr lang="es-ES_tradnl" sz="1400" dirty="0"/>
              <a:t>” para completarla antes de poder cargar documentos.</a:t>
            </a:r>
            <a:br>
              <a:rPr lang="en-US" sz="1364" dirty="0"/>
            </a:br>
            <a:endParaRPr lang="en-US" sz="1364" dirty="0"/>
          </a:p>
          <a:p>
            <a:endParaRPr lang="en-US" sz="1364" dirty="0"/>
          </a:p>
          <a:p>
            <a:endParaRPr lang="en-US" sz="1364" dirty="0"/>
          </a:p>
          <a:p>
            <a:endParaRPr lang="en-US" sz="1364" dirty="0"/>
          </a:p>
          <a:p>
            <a:endParaRPr lang="en-US" sz="1364" dirty="0"/>
          </a:p>
        </p:txBody>
      </p:sp>
      <p:grpSp>
        <p:nvGrpSpPr>
          <p:cNvPr id="31" name="Group 30">
            <a:extLst>
              <a:ext uri="{FF2B5EF4-FFF2-40B4-BE49-F238E27FC236}">
                <a16:creationId xmlns:a16="http://schemas.microsoft.com/office/drawing/2014/main" id="{BDC0712E-F4A6-4502-B6F1-87185EEF09AA}"/>
              </a:ext>
            </a:extLst>
          </p:cNvPr>
          <p:cNvGrpSpPr/>
          <p:nvPr/>
        </p:nvGrpSpPr>
        <p:grpSpPr>
          <a:xfrm>
            <a:off x="4643079" y="3641386"/>
            <a:ext cx="6201190" cy="2758920"/>
            <a:chOff x="6791339" y="5496362"/>
            <a:chExt cx="9095079" cy="4046416"/>
          </a:xfrm>
        </p:grpSpPr>
        <p:sp>
          <p:nvSpPr>
            <p:cNvPr id="32" name="TextBox 31">
              <a:extLst>
                <a:ext uri="{FF2B5EF4-FFF2-40B4-BE49-F238E27FC236}">
                  <a16:creationId xmlns:a16="http://schemas.microsoft.com/office/drawing/2014/main" id="{9770757F-18CF-4EC0-AB3E-77B73448D197}"/>
                </a:ext>
              </a:extLst>
            </p:cNvPr>
            <p:cNvSpPr txBox="1"/>
            <p:nvPr/>
          </p:nvSpPr>
          <p:spPr>
            <a:xfrm>
              <a:off x="6791339" y="8674207"/>
              <a:ext cx="4192847" cy="627830"/>
            </a:xfrm>
            <a:prstGeom prst="rect">
              <a:avLst/>
            </a:prstGeom>
            <a:noFill/>
          </p:spPr>
          <p:txBody>
            <a:bodyPr wrap="square" rtlCol="0">
              <a:spAutoFit/>
            </a:bodyPr>
            <a:lstStyle/>
            <a:p>
              <a:pPr algn="ctr"/>
              <a:r>
                <a:rPr lang="es-ES_tradnl" sz="1091" b="1" dirty="0"/>
                <a:t>Su solicitud esta completa. </a:t>
              </a:r>
              <a:r>
                <a:rPr lang="es-ES_tradnl" sz="1091" dirty="0"/>
                <a:t>Continúe con la siguiente etapa y cargue los documentos.</a:t>
              </a:r>
            </a:p>
          </p:txBody>
        </p:sp>
        <p:grpSp>
          <p:nvGrpSpPr>
            <p:cNvPr id="35" name="Group 34">
              <a:extLst>
                <a:ext uri="{FF2B5EF4-FFF2-40B4-BE49-F238E27FC236}">
                  <a16:creationId xmlns:a16="http://schemas.microsoft.com/office/drawing/2014/main" id="{FFC720CE-E1A2-41C9-B6C5-D3D3590D3FA0}"/>
                </a:ext>
              </a:extLst>
            </p:cNvPr>
            <p:cNvGrpSpPr/>
            <p:nvPr/>
          </p:nvGrpSpPr>
          <p:grpSpPr>
            <a:xfrm>
              <a:off x="7830229" y="5496362"/>
              <a:ext cx="8056189" cy="4046416"/>
              <a:chOff x="7830229" y="5496362"/>
              <a:chExt cx="8056189" cy="4046416"/>
            </a:xfrm>
          </p:grpSpPr>
          <p:pic>
            <p:nvPicPr>
              <p:cNvPr id="47" name="Picture 46">
                <a:extLst>
                  <a:ext uri="{FF2B5EF4-FFF2-40B4-BE49-F238E27FC236}">
                    <a16:creationId xmlns:a16="http://schemas.microsoft.com/office/drawing/2014/main" id="{AC7ABDCD-62FC-4F00-B74D-3A0701356094}"/>
                  </a:ext>
                </a:extLst>
              </p:cNvPr>
              <p:cNvPicPr>
                <a:picLocks noChangeAspect="1"/>
              </p:cNvPicPr>
              <p:nvPr/>
            </p:nvPicPr>
            <p:blipFill>
              <a:blip r:embed="rId4"/>
              <a:stretch>
                <a:fillRect/>
              </a:stretch>
            </p:blipFill>
            <p:spPr>
              <a:xfrm>
                <a:off x="7830230" y="5507294"/>
                <a:ext cx="2115067" cy="3094528"/>
              </a:xfrm>
              <a:prstGeom prst="rect">
                <a:avLst/>
              </a:prstGeom>
            </p:spPr>
          </p:pic>
          <p:sp>
            <p:nvSpPr>
              <p:cNvPr id="48" name="Rectangle 47">
                <a:extLst>
                  <a:ext uri="{FF2B5EF4-FFF2-40B4-BE49-F238E27FC236}">
                    <a16:creationId xmlns:a16="http://schemas.microsoft.com/office/drawing/2014/main" id="{260B68BB-1319-491A-A304-40F091A51C84}"/>
                  </a:ext>
                </a:extLst>
              </p:cNvPr>
              <p:cNvSpPr/>
              <p:nvPr/>
            </p:nvSpPr>
            <p:spPr>
              <a:xfrm>
                <a:off x="7830229" y="5501828"/>
                <a:ext cx="2115069" cy="309452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a:p>
            </p:txBody>
          </p:sp>
          <p:pic>
            <p:nvPicPr>
              <p:cNvPr id="49" name="Picture 48">
                <a:extLst>
                  <a:ext uri="{FF2B5EF4-FFF2-40B4-BE49-F238E27FC236}">
                    <a16:creationId xmlns:a16="http://schemas.microsoft.com/office/drawing/2014/main" id="{66A65568-31F4-4E15-BEEA-706D4D1D0B48}"/>
                  </a:ext>
                </a:extLst>
              </p:cNvPr>
              <p:cNvPicPr>
                <a:picLocks noChangeAspect="1"/>
              </p:cNvPicPr>
              <p:nvPr/>
            </p:nvPicPr>
            <p:blipFill>
              <a:blip r:embed="rId4"/>
              <a:stretch>
                <a:fillRect/>
              </a:stretch>
            </p:blipFill>
            <p:spPr>
              <a:xfrm>
                <a:off x="12732462" y="5501828"/>
                <a:ext cx="2115067" cy="3094528"/>
              </a:xfrm>
              <a:prstGeom prst="rect">
                <a:avLst/>
              </a:prstGeom>
            </p:spPr>
          </p:pic>
          <p:sp>
            <p:nvSpPr>
              <p:cNvPr id="50" name="TextBox 49">
                <a:extLst>
                  <a:ext uri="{FF2B5EF4-FFF2-40B4-BE49-F238E27FC236}">
                    <a16:creationId xmlns:a16="http://schemas.microsoft.com/office/drawing/2014/main" id="{BDA7506B-60E7-4D88-BA33-6ED73190CEDB}"/>
                  </a:ext>
                </a:extLst>
              </p:cNvPr>
              <p:cNvSpPr txBox="1"/>
              <p:nvPr/>
            </p:nvSpPr>
            <p:spPr>
              <a:xfrm>
                <a:off x="11693571" y="8668744"/>
                <a:ext cx="4192847" cy="874034"/>
              </a:xfrm>
              <a:prstGeom prst="rect">
                <a:avLst/>
              </a:prstGeom>
              <a:noFill/>
            </p:spPr>
            <p:txBody>
              <a:bodyPr wrap="square" rtlCol="0">
                <a:spAutoFit/>
              </a:bodyPr>
              <a:lstStyle/>
              <a:p>
                <a:pPr algn="ctr"/>
                <a:r>
                  <a:rPr lang="es-ES_tradnl" sz="1091" b="1" dirty="0"/>
                  <a:t>Tu solicitud esta incompleta. </a:t>
                </a:r>
                <a:r>
                  <a:rPr lang="es-ES_tradnl" sz="1091" dirty="0"/>
                  <a:t>Debe indicar sesión en el portal y completarlo antes de poder cargar documentos.</a:t>
                </a:r>
              </a:p>
            </p:txBody>
          </p:sp>
          <p:sp>
            <p:nvSpPr>
              <p:cNvPr id="51" name="Rectangle 50">
                <a:extLst>
                  <a:ext uri="{FF2B5EF4-FFF2-40B4-BE49-F238E27FC236}">
                    <a16:creationId xmlns:a16="http://schemas.microsoft.com/office/drawing/2014/main" id="{A9BD5449-7B73-489D-8DCE-AEEC47274260}"/>
                  </a:ext>
                </a:extLst>
              </p:cNvPr>
              <p:cNvSpPr/>
              <p:nvPr/>
            </p:nvSpPr>
            <p:spPr>
              <a:xfrm>
                <a:off x="12732461" y="5496362"/>
                <a:ext cx="2115069" cy="309452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a:p>
            </p:txBody>
          </p:sp>
          <p:pic>
            <p:nvPicPr>
              <p:cNvPr id="52" name="Picture 51">
                <a:extLst>
                  <a:ext uri="{FF2B5EF4-FFF2-40B4-BE49-F238E27FC236}">
                    <a16:creationId xmlns:a16="http://schemas.microsoft.com/office/drawing/2014/main" id="{8A8FCE86-3822-4A27-A40A-20FE1E7BF290}"/>
                  </a:ext>
                </a:extLst>
              </p:cNvPr>
              <p:cNvPicPr>
                <a:picLocks noChangeAspect="1"/>
              </p:cNvPicPr>
              <p:nvPr/>
            </p:nvPicPr>
            <p:blipFill rotWithShape="1">
              <a:blip r:embed="rId5"/>
              <a:srcRect l="9350" t="31140" r="39671" b="61381"/>
              <a:stretch/>
            </p:blipFill>
            <p:spPr>
              <a:xfrm>
                <a:off x="12885460" y="6510382"/>
                <a:ext cx="1809067" cy="383341"/>
              </a:xfrm>
              <a:prstGeom prst="rect">
                <a:avLst/>
              </a:prstGeom>
            </p:spPr>
          </p:pic>
        </p:grpSp>
      </p:grpSp>
    </p:spTree>
    <p:extLst>
      <p:ext uri="{BB962C8B-B14F-4D97-AF65-F5344CB8AC3E}">
        <p14:creationId xmlns:p14="http://schemas.microsoft.com/office/powerpoint/2010/main" val="1911974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2959F2-43DC-449C-90EB-271C2A015AA6}"/>
              </a:ext>
            </a:extLst>
          </p:cNvPr>
          <p:cNvSpPr/>
          <p:nvPr/>
        </p:nvSpPr>
        <p:spPr>
          <a:xfrm>
            <a:off x="0" y="0"/>
            <a:ext cx="12192000" cy="6858000"/>
          </a:xfrm>
          <a:prstGeom prst="rect">
            <a:avLst/>
          </a:prstGeom>
          <a:solidFill>
            <a:srgbClr val="E2E7EF"/>
          </a:solidFill>
          <a:ln>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38CD153-CBA5-490D-9A79-CA44B046F63D}"/>
              </a:ext>
            </a:extLst>
          </p:cNvPr>
          <p:cNvSpPr/>
          <p:nvPr/>
        </p:nvSpPr>
        <p:spPr>
          <a:xfrm>
            <a:off x="6606" y="-1"/>
            <a:ext cx="4000016" cy="6880217"/>
          </a:xfrm>
          <a:prstGeom prst="rect">
            <a:avLst/>
          </a:prstGeom>
          <a:solidFill>
            <a:srgbClr val="0E3C83"/>
          </a:solidFill>
          <a:ln>
            <a:solidFill>
              <a:srgbClr val="0E3C83"/>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28868111-BAD5-4981-AF74-A4B4FD976605}"/>
              </a:ext>
            </a:extLst>
          </p:cNvPr>
          <p:cNvGrpSpPr/>
          <p:nvPr/>
        </p:nvGrpSpPr>
        <p:grpSpPr>
          <a:xfrm>
            <a:off x="9623164" y="6360307"/>
            <a:ext cx="2571330" cy="446159"/>
            <a:chOff x="5050967" y="6434060"/>
            <a:chExt cx="2571330" cy="446159"/>
          </a:xfrm>
        </p:grpSpPr>
        <p:pic>
          <p:nvPicPr>
            <p:cNvPr id="40" name="Picture 39" descr="Logo&#10;&#10;Description automatically generated">
              <a:extLst>
                <a:ext uri="{FF2B5EF4-FFF2-40B4-BE49-F238E27FC236}">
                  <a16:creationId xmlns:a16="http://schemas.microsoft.com/office/drawing/2014/main" id="{9F3D3FCD-76DE-4169-9B66-459EA5155A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0967" y="6434060"/>
              <a:ext cx="1029599" cy="446159"/>
            </a:xfrm>
            <a:prstGeom prst="rect">
              <a:avLst/>
            </a:prstGeom>
          </p:spPr>
        </p:pic>
        <p:sp>
          <p:nvSpPr>
            <p:cNvPr id="41" name="TextBox 40">
              <a:extLst>
                <a:ext uri="{FF2B5EF4-FFF2-40B4-BE49-F238E27FC236}">
                  <a16:creationId xmlns:a16="http://schemas.microsoft.com/office/drawing/2014/main" id="{A63D6676-A4BC-455D-AFEB-51464E918223}"/>
                </a:ext>
              </a:extLst>
            </p:cNvPr>
            <p:cNvSpPr txBox="1"/>
            <p:nvPr/>
          </p:nvSpPr>
          <p:spPr>
            <a:xfrm>
              <a:off x="6104013" y="6445291"/>
              <a:ext cx="1518284" cy="400110"/>
            </a:xfrm>
            <a:prstGeom prst="rect">
              <a:avLst/>
            </a:prstGeom>
            <a:noFill/>
          </p:spPr>
          <p:txBody>
            <a:bodyPr wrap="square">
              <a:spAutoFit/>
            </a:bodyPr>
            <a:lstStyle/>
            <a:p>
              <a:pPr algn="ctr"/>
              <a:r>
                <a:rPr lang="en-US" sz="1000" dirty="0"/>
                <a:t>This Program is funded by </a:t>
              </a:r>
            </a:p>
            <a:p>
              <a:pPr algn="ctr"/>
              <a:r>
                <a:rPr lang="en-US" sz="1000" dirty="0"/>
                <a:t>the State of California</a:t>
              </a:r>
            </a:p>
          </p:txBody>
        </p:sp>
        <p:cxnSp>
          <p:nvCxnSpPr>
            <p:cNvPr id="38" name="Straight Connector 37">
              <a:extLst>
                <a:ext uri="{FF2B5EF4-FFF2-40B4-BE49-F238E27FC236}">
                  <a16:creationId xmlns:a16="http://schemas.microsoft.com/office/drawing/2014/main" id="{7730A0F6-9E3A-4E56-8F60-976219915BCF}"/>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2219862A-B329-4E39-8257-635726B760CD}"/>
              </a:ext>
            </a:extLst>
          </p:cNvPr>
          <p:cNvGrpSpPr/>
          <p:nvPr/>
        </p:nvGrpSpPr>
        <p:grpSpPr>
          <a:xfrm>
            <a:off x="4111" y="136228"/>
            <a:ext cx="4002509" cy="584676"/>
            <a:chOff x="5548" y="168312"/>
            <a:chExt cx="4539099" cy="584676"/>
          </a:xfrm>
        </p:grpSpPr>
        <p:sp>
          <p:nvSpPr>
            <p:cNvPr id="12" name="TextBox 11">
              <a:extLst>
                <a:ext uri="{FF2B5EF4-FFF2-40B4-BE49-F238E27FC236}">
                  <a16:creationId xmlns:a16="http://schemas.microsoft.com/office/drawing/2014/main" id="{C397480C-817F-4852-8E2A-57DEA7A6EEC4}"/>
                </a:ext>
              </a:extLst>
            </p:cNvPr>
            <p:cNvSpPr txBox="1"/>
            <p:nvPr/>
          </p:nvSpPr>
          <p:spPr>
            <a:xfrm>
              <a:off x="5548" y="168312"/>
              <a:ext cx="4539099" cy="523220"/>
            </a:xfrm>
            <a:prstGeom prst="rect">
              <a:avLst/>
            </a:prstGeom>
            <a:noFill/>
          </p:spPr>
          <p:txBody>
            <a:bodyPr wrap="square">
              <a:spAutoFit/>
            </a:bodyPr>
            <a:lstStyle/>
            <a:p>
              <a:pPr algn="ctr" fontAlgn="base"/>
              <a:r>
                <a:rPr lang="en-US" sz="2800" dirty="0">
                  <a:solidFill>
                    <a:schemeClr val="bg1"/>
                  </a:solidFill>
                  <a:latin typeface="Balboa Medium" panose="020B0604040203020204" pitchFamily="34" charset="0"/>
                </a:rPr>
                <a:t>CONSEJO PARA APLICAR</a:t>
              </a:r>
              <a:endParaRPr lang="en-US" sz="2800" i="0" dirty="0">
                <a:solidFill>
                  <a:schemeClr val="bg1"/>
                </a:solidFill>
                <a:effectLst/>
                <a:latin typeface="Balboa Medium" panose="020B0604040203020204" pitchFamily="34" charset="0"/>
              </a:endParaRPr>
            </a:p>
          </p:txBody>
        </p:sp>
        <p:cxnSp>
          <p:nvCxnSpPr>
            <p:cNvPr id="14" name="Straight Connector 13">
              <a:extLst>
                <a:ext uri="{FF2B5EF4-FFF2-40B4-BE49-F238E27FC236}">
                  <a16:creationId xmlns:a16="http://schemas.microsoft.com/office/drawing/2014/main" id="{AFC5517B-E33E-4EA2-8A1F-D6B21AD32C4D}"/>
                </a:ext>
              </a:extLst>
            </p:cNvPr>
            <p:cNvCxnSpPr>
              <a:cxnSpLocks/>
            </p:cNvCxnSpPr>
            <p:nvPr/>
          </p:nvCxnSpPr>
          <p:spPr>
            <a:xfrm>
              <a:off x="1842119" y="752988"/>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E0439EBA-0405-4B05-B991-3F0D9BC79C68}"/>
              </a:ext>
            </a:extLst>
          </p:cNvPr>
          <p:cNvSpPr/>
          <p:nvPr/>
        </p:nvSpPr>
        <p:spPr>
          <a:xfrm>
            <a:off x="213144" y="918788"/>
            <a:ext cx="3579554" cy="5659812"/>
          </a:xfrm>
          <a:prstGeom prst="rect">
            <a:avLst/>
          </a:prstGeom>
          <a:solidFill>
            <a:srgbClr val="F5F5F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67E7260-D82E-423C-AFF5-BADC0AB89531}"/>
              </a:ext>
            </a:extLst>
          </p:cNvPr>
          <p:cNvSpPr txBox="1"/>
          <p:nvPr/>
        </p:nvSpPr>
        <p:spPr>
          <a:xfrm>
            <a:off x="213144" y="1105650"/>
            <a:ext cx="3579554" cy="1749197"/>
          </a:xfrm>
          <a:prstGeom prst="rect">
            <a:avLst/>
          </a:prstGeom>
          <a:noFill/>
        </p:spPr>
        <p:txBody>
          <a:bodyPr wrap="square">
            <a:spAutoFit/>
          </a:bodyPr>
          <a:lstStyle/>
          <a:p>
            <a:pPr marL="18925" marR="7969">
              <a:spcBef>
                <a:spcPts val="149"/>
              </a:spcBef>
              <a:tabLst>
                <a:tab pos="469150" algn="l"/>
                <a:tab pos="470146" algn="l"/>
              </a:tabLst>
            </a:pPr>
            <a:r>
              <a:rPr lang="es-ES_tradnl" sz="2000" spc="-8" dirty="0">
                <a:latin typeface="Balboa Light" panose="020B0304040203020204" pitchFamily="34" charset="0"/>
                <a:cs typeface="Lato"/>
              </a:rPr>
              <a:t>CONSEJO #5 </a:t>
            </a:r>
            <a:br>
              <a:rPr lang="es-ES_tradnl" sz="1600" spc="-8" dirty="0">
                <a:cs typeface="Lato"/>
              </a:rPr>
            </a:br>
            <a:r>
              <a:rPr lang="es-ES_tradnl" spc="-8" dirty="0">
                <a:cs typeface="Lato"/>
              </a:rPr>
              <a:t>Limpia tu caché o usa el modo incógnito.</a:t>
            </a:r>
          </a:p>
          <a:p>
            <a:pPr marL="18925" marR="7969">
              <a:spcBef>
                <a:spcPts val="149"/>
              </a:spcBef>
              <a:tabLst>
                <a:tab pos="469150" algn="l"/>
                <a:tab pos="470146" algn="l"/>
              </a:tabLst>
            </a:pPr>
            <a:endParaRPr lang="en-US" spc="-8" dirty="0">
              <a:cs typeface="Lato"/>
            </a:endParaRPr>
          </a:p>
          <a:p>
            <a:pPr marL="18925" marR="7969">
              <a:spcBef>
                <a:spcPts val="149"/>
              </a:spcBef>
              <a:tabLst>
                <a:tab pos="469150" algn="l"/>
                <a:tab pos="470146" algn="l"/>
              </a:tabLst>
            </a:pPr>
            <a:endParaRPr lang="en-US" sz="1600" spc="-8" dirty="0">
              <a:cs typeface="Lato"/>
            </a:endParaRPr>
          </a:p>
          <a:p>
            <a:endParaRPr lang="en-US" sz="1600" dirty="0"/>
          </a:p>
        </p:txBody>
      </p:sp>
      <p:sp>
        <p:nvSpPr>
          <p:cNvPr id="19" name="Rectangle 18">
            <a:extLst>
              <a:ext uri="{FF2B5EF4-FFF2-40B4-BE49-F238E27FC236}">
                <a16:creationId xmlns:a16="http://schemas.microsoft.com/office/drawing/2014/main" id="{12AEA609-812D-4171-9D91-AB63475D5B6E}"/>
              </a:ext>
            </a:extLst>
          </p:cNvPr>
          <p:cNvSpPr/>
          <p:nvPr/>
        </p:nvSpPr>
        <p:spPr>
          <a:xfrm>
            <a:off x="4697731" y="774442"/>
            <a:ext cx="3608322" cy="1883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1ACA94C-C974-48E2-B10E-98DC9E2BC1D7}"/>
              </a:ext>
            </a:extLst>
          </p:cNvPr>
          <p:cNvSpPr txBox="1"/>
          <p:nvPr/>
        </p:nvSpPr>
        <p:spPr>
          <a:xfrm>
            <a:off x="3892702" y="160187"/>
            <a:ext cx="7417377" cy="386131"/>
          </a:xfrm>
          <a:prstGeom prst="rect">
            <a:avLst/>
          </a:prstGeom>
          <a:solidFill>
            <a:srgbClr val="FDB81D"/>
          </a:solidFill>
          <a:ln>
            <a:solidFill>
              <a:srgbClr val="FDB81D"/>
            </a:solidFill>
          </a:ln>
        </p:spPr>
        <p:txBody>
          <a:bodyPr wrap="square">
            <a:spAutoFit/>
          </a:bodyPr>
          <a:lstStyle/>
          <a:p>
            <a:r>
              <a:rPr lang="en-US" sz="1909" dirty="0">
                <a:latin typeface="Balboa Light" panose="020B0304040203020204" pitchFamily="34" charset="0"/>
              </a:rPr>
              <a:t>CONSEJO #5 – BORRA TU CACHE O UTILIZA EL MODO INCÓGNITO.</a:t>
            </a:r>
          </a:p>
        </p:txBody>
      </p:sp>
      <p:sp>
        <p:nvSpPr>
          <p:cNvPr id="28" name="TextBox 27">
            <a:extLst>
              <a:ext uri="{FF2B5EF4-FFF2-40B4-BE49-F238E27FC236}">
                <a16:creationId xmlns:a16="http://schemas.microsoft.com/office/drawing/2014/main" id="{6D44E0A8-EE98-42A0-B5C0-88FB37DCC3C3}"/>
              </a:ext>
            </a:extLst>
          </p:cNvPr>
          <p:cNvSpPr txBox="1"/>
          <p:nvPr/>
        </p:nvSpPr>
        <p:spPr>
          <a:xfrm>
            <a:off x="4196967" y="585827"/>
            <a:ext cx="6472598" cy="3290901"/>
          </a:xfrm>
          <a:prstGeom prst="rect">
            <a:avLst/>
          </a:prstGeom>
          <a:noFill/>
        </p:spPr>
        <p:txBody>
          <a:bodyPr wrap="square" rtlCol="0">
            <a:spAutoFit/>
          </a:bodyPr>
          <a:lstStyle/>
          <a:p>
            <a:r>
              <a:rPr lang="es-ES_tradnl" sz="1400" dirty="0">
                <a:latin typeface="Lato" panose="020F0502020204030203" pitchFamily="34" charset="0"/>
              </a:rPr>
              <a:t>Puede aparecer un círculo de carga durante un tiempo prolongado debido a una de las siguientes razones:</a:t>
            </a:r>
          </a:p>
          <a:p>
            <a:pPr marL="311719" indent="-311719">
              <a:buFont typeface="+mj-lt"/>
              <a:buAutoNum type="arabicPeriod"/>
            </a:pPr>
            <a:r>
              <a:rPr lang="es-ES_tradnl" sz="1400" dirty="0">
                <a:latin typeface="Lato" panose="020F0502020204030203" pitchFamily="34" charset="0"/>
              </a:rPr>
              <a:t>Intentas iniciar sesione varias veces simultáneamente.</a:t>
            </a:r>
          </a:p>
          <a:p>
            <a:pPr marL="311719" indent="-311719">
              <a:buFont typeface="+mj-lt"/>
              <a:buAutoNum type="arabicPeriod"/>
            </a:pPr>
            <a:r>
              <a:rPr lang="es-ES_tradnl" sz="1400" dirty="0">
                <a:latin typeface="Lato" panose="020F0502020204030203" pitchFamily="34" charset="0"/>
              </a:rPr>
              <a:t>Su </a:t>
            </a:r>
            <a:r>
              <a:rPr lang="es-ES_tradnl" sz="1400" dirty="0" err="1">
                <a:latin typeface="Lato" panose="020F0502020204030203" pitchFamily="34" charset="0"/>
              </a:rPr>
              <a:t>WiFi</a:t>
            </a:r>
            <a:r>
              <a:rPr lang="es-ES_tradnl" sz="1400" dirty="0">
                <a:latin typeface="Lato" panose="020F0502020204030203" pitchFamily="34" charset="0"/>
              </a:rPr>
              <a:t> o servidor de Internet esta sobrecargado.</a:t>
            </a:r>
          </a:p>
          <a:p>
            <a:pPr marL="311719" indent="-311719">
              <a:buFont typeface="+mj-lt"/>
              <a:buAutoNum type="arabicPeriod"/>
            </a:pPr>
            <a:r>
              <a:rPr lang="es-ES_tradnl" sz="1400" dirty="0">
                <a:latin typeface="Lato" panose="020F0502020204030203" pitchFamily="34" charset="0"/>
              </a:rPr>
              <a:t>Estás iniciando sesión durante un tráfico de alto volumen.</a:t>
            </a:r>
          </a:p>
          <a:p>
            <a:endParaRPr lang="es-ES_tradnl" sz="1400" dirty="0">
              <a:latin typeface="Lato" panose="020F0502020204030203" pitchFamily="34" charset="0"/>
            </a:endParaRPr>
          </a:p>
          <a:p>
            <a:r>
              <a:rPr lang="es-ES_tradnl" sz="1400" dirty="0"/>
              <a:t>Hay dos formas de solucionar ese problema:</a:t>
            </a:r>
          </a:p>
          <a:p>
            <a:pPr marL="342898" indent="-342898">
              <a:buFontTx/>
              <a:buAutoNum type="arabicPeriod"/>
            </a:pPr>
            <a:r>
              <a:rPr lang="es-ES_tradnl" sz="1400" dirty="0"/>
              <a:t>Inicio sesión en el portal mediante el “Incognito </a:t>
            </a:r>
            <a:r>
              <a:rPr lang="es-ES_tradnl" sz="1400" dirty="0" err="1"/>
              <a:t>Mode</a:t>
            </a:r>
            <a:r>
              <a:rPr lang="es-ES_tradnl" sz="1400" dirty="0"/>
              <a:t>”.</a:t>
            </a:r>
          </a:p>
          <a:p>
            <a:pPr marL="342898" indent="-342898">
              <a:buAutoNum type="arabicPeriod"/>
            </a:pPr>
            <a:r>
              <a:rPr lang="es-ES_tradnl" sz="1400" dirty="0"/>
              <a:t>Limpia el caché de tu navegador web.</a:t>
            </a:r>
          </a:p>
          <a:p>
            <a:br>
              <a:rPr lang="en-US" sz="1364" dirty="0"/>
            </a:br>
            <a:endParaRPr lang="en-US" sz="1364" dirty="0"/>
          </a:p>
          <a:p>
            <a:endParaRPr lang="en-US" sz="1364" dirty="0"/>
          </a:p>
          <a:p>
            <a:endParaRPr lang="en-US" sz="1364" dirty="0"/>
          </a:p>
          <a:p>
            <a:endParaRPr lang="en-US" sz="1364" dirty="0"/>
          </a:p>
          <a:p>
            <a:endParaRPr lang="en-US" sz="1364" dirty="0"/>
          </a:p>
        </p:txBody>
      </p:sp>
      <p:pic>
        <p:nvPicPr>
          <p:cNvPr id="25" name="Picture 24" descr="A screenshot of a computer&#10;&#10;Description automatically generated">
            <a:extLst>
              <a:ext uri="{FF2B5EF4-FFF2-40B4-BE49-F238E27FC236}">
                <a16:creationId xmlns:a16="http://schemas.microsoft.com/office/drawing/2014/main" id="{4A775E88-EDF6-45FA-84E2-7303D74DE6B2}"/>
              </a:ext>
            </a:extLst>
          </p:cNvPr>
          <p:cNvPicPr>
            <a:picLocks noChangeAspect="1"/>
          </p:cNvPicPr>
          <p:nvPr/>
        </p:nvPicPr>
        <p:blipFill rotWithShape="1">
          <a:blip r:embed="rId4">
            <a:extLst>
              <a:ext uri="{28A0092B-C50C-407E-A947-70E740481C1C}">
                <a14:useLocalDpi xmlns:a14="http://schemas.microsoft.com/office/drawing/2010/main" val="0"/>
              </a:ext>
            </a:extLst>
          </a:blip>
          <a:srcRect l="3029" t="5169" r="4961" b="11769"/>
          <a:stretch/>
        </p:blipFill>
        <p:spPr>
          <a:xfrm>
            <a:off x="5205079" y="2815905"/>
            <a:ext cx="5788463" cy="3265952"/>
          </a:xfrm>
          <a:prstGeom prst="rect">
            <a:avLst/>
          </a:prstGeom>
        </p:spPr>
      </p:pic>
      <p:sp>
        <p:nvSpPr>
          <p:cNvPr id="27" name="Rectangle 26">
            <a:extLst>
              <a:ext uri="{FF2B5EF4-FFF2-40B4-BE49-F238E27FC236}">
                <a16:creationId xmlns:a16="http://schemas.microsoft.com/office/drawing/2014/main" id="{3F1015BF-6791-4F4C-B5B2-B02AC7F421F2}"/>
              </a:ext>
            </a:extLst>
          </p:cNvPr>
          <p:cNvSpPr/>
          <p:nvPr/>
        </p:nvSpPr>
        <p:spPr>
          <a:xfrm>
            <a:off x="5205079" y="2772406"/>
            <a:ext cx="5788463" cy="330945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a:p>
        </p:txBody>
      </p:sp>
    </p:spTree>
    <p:extLst>
      <p:ext uri="{BB962C8B-B14F-4D97-AF65-F5344CB8AC3E}">
        <p14:creationId xmlns:p14="http://schemas.microsoft.com/office/powerpoint/2010/main" val="1039183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2959F2-43DC-449C-90EB-271C2A015AA6}"/>
              </a:ext>
            </a:extLst>
          </p:cNvPr>
          <p:cNvSpPr/>
          <p:nvPr/>
        </p:nvSpPr>
        <p:spPr>
          <a:xfrm>
            <a:off x="0" y="0"/>
            <a:ext cx="12192000" cy="6858000"/>
          </a:xfrm>
          <a:prstGeom prst="rect">
            <a:avLst/>
          </a:prstGeom>
          <a:solidFill>
            <a:srgbClr val="E2E7EF"/>
          </a:solidFill>
          <a:ln>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38CD153-CBA5-490D-9A79-CA44B046F63D}"/>
              </a:ext>
            </a:extLst>
          </p:cNvPr>
          <p:cNvSpPr/>
          <p:nvPr/>
        </p:nvSpPr>
        <p:spPr>
          <a:xfrm>
            <a:off x="6606" y="-1"/>
            <a:ext cx="4000016" cy="6880217"/>
          </a:xfrm>
          <a:prstGeom prst="rect">
            <a:avLst/>
          </a:prstGeom>
          <a:solidFill>
            <a:srgbClr val="0E3C83"/>
          </a:solidFill>
          <a:ln>
            <a:solidFill>
              <a:srgbClr val="0E3C83"/>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28868111-BAD5-4981-AF74-A4B4FD976605}"/>
              </a:ext>
            </a:extLst>
          </p:cNvPr>
          <p:cNvGrpSpPr/>
          <p:nvPr/>
        </p:nvGrpSpPr>
        <p:grpSpPr>
          <a:xfrm>
            <a:off x="9623164" y="6360307"/>
            <a:ext cx="2571330" cy="446159"/>
            <a:chOff x="5050967" y="6434060"/>
            <a:chExt cx="2571330" cy="446159"/>
          </a:xfrm>
        </p:grpSpPr>
        <p:pic>
          <p:nvPicPr>
            <p:cNvPr id="40" name="Picture 39" descr="Logo&#10;&#10;Description automatically generated">
              <a:extLst>
                <a:ext uri="{FF2B5EF4-FFF2-40B4-BE49-F238E27FC236}">
                  <a16:creationId xmlns:a16="http://schemas.microsoft.com/office/drawing/2014/main" id="{9F3D3FCD-76DE-4169-9B66-459EA5155A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0967" y="6434060"/>
              <a:ext cx="1029599" cy="446159"/>
            </a:xfrm>
            <a:prstGeom prst="rect">
              <a:avLst/>
            </a:prstGeom>
          </p:spPr>
        </p:pic>
        <p:sp>
          <p:nvSpPr>
            <p:cNvPr id="41" name="TextBox 40">
              <a:extLst>
                <a:ext uri="{FF2B5EF4-FFF2-40B4-BE49-F238E27FC236}">
                  <a16:creationId xmlns:a16="http://schemas.microsoft.com/office/drawing/2014/main" id="{A63D6676-A4BC-455D-AFEB-51464E918223}"/>
                </a:ext>
              </a:extLst>
            </p:cNvPr>
            <p:cNvSpPr txBox="1"/>
            <p:nvPr/>
          </p:nvSpPr>
          <p:spPr>
            <a:xfrm>
              <a:off x="6104013" y="6445291"/>
              <a:ext cx="1518284" cy="400110"/>
            </a:xfrm>
            <a:prstGeom prst="rect">
              <a:avLst/>
            </a:prstGeom>
            <a:noFill/>
          </p:spPr>
          <p:txBody>
            <a:bodyPr wrap="square">
              <a:spAutoFit/>
            </a:bodyPr>
            <a:lstStyle/>
            <a:p>
              <a:pPr algn="ctr"/>
              <a:r>
                <a:rPr lang="en-US" sz="1000" dirty="0"/>
                <a:t>This Program is funded by </a:t>
              </a:r>
            </a:p>
            <a:p>
              <a:pPr algn="ctr"/>
              <a:r>
                <a:rPr lang="en-US" sz="1000" dirty="0"/>
                <a:t>the State of California</a:t>
              </a:r>
            </a:p>
          </p:txBody>
        </p:sp>
        <p:cxnSp>
          <p:nvCxnSpPr>
            <p:cNvPr id="38" name="Straight Connector 37">
              <a:extLst>
                <a:ext uri="{FF2B5EF4-FFF2-40B4-BE49-F238E27FC236}">
                  <a16:creationId xmlns:a16="http://schemas.microsoft.com/office/drawing/2014/main" id="{7730A0F6-9E3A-4E56-8F60-976219915BCF}"/>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2219862A-B329-4E39-8257-635726B760CD}"/>
              </a:ext>
            </a:extLst>
          </p:cNvPr>
          <p:cNvGrpSpPr/>
          <p:nvPr/>
        </p:nvGrpSpPr>
        <p:grpSpPr>
          <a:xfrm>
            <a:off x="4111" y="136228"/>
            <a:ext cx="4002509" cy="584676"/>
            <a:chOff x="5548" y="168312"/>
            <a:chExt cx="4539099" cy="584676"/>
          </a:xfrm>
        </p:grpSpPr>
        <p:sp>
          <p:nvSpPr>
            <p:cNvPr id="12" name="TextBox 11">
              <a:extLst>
                <a:ext uri="{FF2B5EF4-FFF2-40B4-BE49-F238E27FC236}">
                  <a16:creationId xmlns:a16="http://schemas.microsoft.com/office/drawing/2014/main" id="{C397480C-817F-4852-8E2A-57DEA7A6EEC4}"/>
                </a:ext>
              </a:extLst>
            </p:cNvPr>
            <p:cNvSpPr txBox="1"/>
            <p:nvPr/>
          </p:nvSpPr>
          <p:spPr>
            <a:xfrm>
              <a:off x="5548" y="168312"/>
              <a:ext cx="4539099" cy="523220"/>
            </a:xfrm>
            <a:prstGeom prst="rect">
              <a:avLst/>
            </a:prstGeom>
            <a:noFill/>
          </p:spPr>
          <p:txBody>
            <a:bodyPr wrap="square">
              <a:spAutoFit/>
            </a:bodyPr>
            <a:lstStyle/>
            <a:p>
              <a:pPr algn="ctr" fontAlgn="base"/>
              <a:r>
                <a:rPr lang="en-US" sz="2800" dirty="0">
                  <a:solidFill>
                    <a:schemeClr val="bg1"/>
                  </a:solidFill>
                  <a:latin typeface="Balboa Medium" panose="020B0604040203020204" pitchFamily="34" charset="0"/>
                </a:rPr>
                <a:t>CONSEJO PARA APLICAR</a:t>
              </a:r>
              <a:endParaRPr lang="en-US" sz="3600" dirty="0">
                <a:solidFill>
                  <a:schemeClr val="bg1"/>
                </a:solidFill>
                <a:latin typeface="Balboa Medium" panose="020B0604040203020204" pitchFamily="34" charset="0"/>
              </a:endParaRPr>
            </a:p>
          </p:txBody>
        </p:sp>
        <p:cxnSp>
          <p:nvCxnSpPr>
            <p:cNvPr id="14" name="Straight Connector 13">
              <a:extLst>
                <a:ext uri="{FF2B5EF4-FFF2-40B4-BE49-F238E27FC236}">
                  <a16:creationId xmlns:a16="http://schemas.microsoft.com/office/drawing/2014/main" id="{AFC5517B-E33E-4EA2-8A1F-D6B21AD32C4D}"/>
                </a:ext>
              </a:extLst>
            </p:cNvPr>
            <p:cNvCxnSpPr>
              <a:cxnSpLocks/>
            </p:cNvCxnSpPr>
            <p:nvPr/>
          </p:nvCxnSpPr>
          <p:spPr>
            <a:xfrm>
              <a:off x="1842119" y="752988"/>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E0439EBA-0405-4B05-B991-3F0D9BC79C68}"/>
              </a:ext>
            </a:extLst>
          </p:cNvPr>
          <p:cNvSpPr/>
          <p:nvPr/>
        </p:nvSpPr>
        <p:spPr>
          <a:xfrm>
            <a:off x="213144" y="918788"/>
            <a:ext cx="3579554" cy="5659812"/>
          </a:xfrm>
          <a:prstGeom prst="rect">
            <a:avLst/>
          </a:prstGeom>
          <a:solidFill>
            <a:srgbClr val="F5F5F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67E7260-D82E-423C-AFF5-BADC0AB89531}"/>
              </a:ext>
            </a:extLst>
          </p:cNvPr>
          <p:cNvSpPr txBox="1"/>
          <p:nvPr/>
        </p:nvSpPr>
        <p:spPr>
          <a:xfrm>
            <a:off x="247913" y="1054167"/>
            <a:ext cx="3579554" cy="1441420"/>
          </a:xfrm>
          <a:prstGeom prst="rect">
            <a:avLst/>
          </a:prstGeom>
          <a:noFill/>
        </p:spPr>
        <p:txBody>
          <a:bodyPr wrap="square">
            <a:spAutoFit/>
          </a:bodyPr>
          <a:lstStyle/>
          <a:p>
            <a:pPr marL="18925" marR="7969">
              <a:spcBef>
                <a:spcPts val="149"/>
              </a:spcBef>
              <a:tabLst>
                <a:tab pos="469150" algn="l"/>
                <a:tab pos="470146" algn="l"/>
              </a:tabLst>
            </a:pPr>
            <a:r>
              <a:rPr lang="es-ES_tradnl" sz="2000" spc="-8" dirty="0">
                <a:latin typeface="Balboa Light" panose="020B0304040203020204" pitchFamily="34" charset="0"/>
                <a:cs typeface="Lato"/>
              </a:rPr>
              <a:t>Consejo #5 </a:t>
            </a:r>
            <a:br>
              <a:rPr lang="es-ES_tradnl" sz="1600" spc="-8" dirty="0">
                <a:cs typeface="Lato"/>
              </a:rPr>
            </a:br>
            <a:r>
              <a:rPr lang="es-ES_tradnl" spc="-8" dirty="0">
                <a:cs typeface="Lato"/>
              </a:rPr>
              <a:t>Usar el modo de incógnito.</a:t>
            </a:r>
          </a:p>
          <a:p>
            <a:pPr marL="18925" marR="7969">
              <a:spcBef>
                <a:spcPts val="149"/>
              </a:spcBef>
              <a:tabLst>
                <a:tab pos="469150" algn="l"/>
                <a:tab pos="470146" algn="l"/>
              </a:tabLst>
            </a:pPr>
            <a:endParaRPr lang="en-US" sz="1600" spc="-8" dirty="0">
              <a:cs typeface="Lato"/>
            </a:endParaRPr>
          </a:p>
          <a:p>
            <a:pPr marL="18925" marR="7969">
              <a:spcBef>
                <a:spcPts val="149"/>
              </a:spcBef>
              <a:tabLst>
                <a:tab pos="469150" algn="l"/>
                <a:tab pos="470146" algn="l"/>
              </a:tabLst>
            </a:pPr>
            <a:endParaRPr lang="en-US" sz="1600" spc="-8" dirty="0">
              <a:cs typeface="Lato"/>
            </a:endParaRPr>
          </a:p>
          <a:p>
            <a:endParaRPr lang="en-US" sz="1600" dirty="0"/>
          </a:p>
        </p:txBody>
      </p:sp>
      <p:sp>
        <p:nvSpPr>
          <p:cNvPr id="19" name="Rectangle 18">
            <a:extLst>
              <a:ext uri="{FF2B5EF4-FFF2-40B4-BE49-F238E27FC236}">
                <a16:creationId xmlns:a16="http://schemas.microsoft.com/office/drawing/2014/main" id="{12AEA609-812D-4171-9D91-AB63475D5B6E}"/>
              </a:ext>
            </a:extLst>
          </p:cNvPr>
          <p:cNvSpPr/>
          <p:nvPr/>
        </p:nvSpPr>
        <p:spPr>
          <a:xfrm>
            <a:off x="4697731" y="774442"/>
            <a:ext cx="3608322" cy="1883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1ACA94C-C974-48E2-B10E-98DC9E2BC1D7}"/>
              </a:ext>
            </a:extLst>
          </p:cNvPr>
          <p:cNvSpPr txBox="1"/>
          <p:nvPr/>
        </p:nvSpPr>
        <p:spPr>
          <a:xfrm>
            <a:off x="3892702" y="160187"/>
            <a:ext cx="5255427" cy="386131"/>
          </a:xfrm>
          <a:prstGeom prst="rect">
            <a:avLst/>
          </a:prstGeom>
          <a:solidFill>
            <a:srgbClr val="FDB81D"/>
          </a:solidFill>
          <a:ln>
            <a:solidFill>
              <a:srgbClr val="FDB81D"/>
            </a:solidFill>
          </a:ln>
        </p:spPr>
        <p:txBody>
          <a:bodyPr wrap="square">
            <a:spAutoFit/>
          </a:bodyPr>
          <a:lstStyle/>
          <a:p>
            <a:r>
              <a:rPr lang="en-US" sz="1909" dirty="0">
                <a:latin typeface="Balboa Light" panose="020B0304040203020204" pitchFamily="34" charset="0"/>
              </a:rPr>
              <a:t>UTILIZAR EL MODO INCOGNITO.</a:t>
            </a:r>
          </a:p>
        </p:txBody>
      </p:sp>
      <p:sp>
        <p:nvSpPr>
          <p:cNvPr id="28" name="TextBox 27">
            <a:extLst>
              <a:ext uri="{FF2B5EF4-FFF2-40B4-BE49-F238E27FC236}">
                <a16:creationId xmlns:a16="http://schemas.microsoft.com/office/drawing/2014/main" id="{6D44E0A8-EE98-42A0-B5C0-88FB37DCC3C3}"/>
              </a:ext>
            </a:extLst>
          </p:cNvPr>
          <p:cNvSpPr txBox="1"/>
          <p:nvPr/>
        </p:nvSpPr>
        <p:spPr>
          <a:xfrm>
            <a:off x="4196967" y="585827"/>
            <a:ext cx="6472598" cy="1788310"/>
          </a:xfrm>
          <a:prstGeom prst="rect">
            <a:avLst/>
          </a:prstGeom>
          <a:noFill/>
        </p:spPr>
        <p:txBody>
          <a:bodyPr wrap="square" rtlCol="0">
            <a:spAutoFit/>
          </a:bodyPr>
          <a:lstStyle/>
          <a:p>
            <a:r>
              <a:rPr lang="es-ES_tradnl" sz="1400" dirty="0">
                <a:latin typeface="Lato" panose="020F0502020204030203" pitchFamily="34" charset="0"/>
              </a:rPr>
              <a:t>Haga clic en los tres puntos en la esquina superior derecha de su navegador web y luego seleccione “New incognito </a:t>
            </a:r>
            <a:r>
              <a:rPr lang="es-ES_tradnl" sz="1400" dirty="0" err="1">
                <a:latin typeface="Lato" panose="020F0502020204030203" pitchFamily="34" charset="0"/>
              </a:rPr>
              <a:t>mode</a:t>
            </a:r>
            <a:r>
              <a:rPr lang="es-ES_tradnl" sz="1400" dirty="0">
                <a:latin typeface="Lato" panose="020F0502020204030203" pitchFamily="34" charset="0"/>
              </a:rPr>
              <a:t>”. Su navegador abrirá una nueva ventana.</a:t>
            </a:r>
            <a:br>
              <a:rPr lang="en-US" sz="1364" dirty="0"/>
            </a:br>
            <a:endParaRPr lang="en-US" sz="1364" dirty="0"/>
          </a:p>
          <a:p>
            <a:endParaRPr lang="en-US" sz="1364" dirty="0"/>
          </a:p>
          <a:p>
            <a:endParaRPr lang="en-US" sz="1364" dirty="0"/>
          </a:p>
          <a:p>
            <a:endParaRPr lang="en-US" sz="1364" dirty="0"/>
          </a:p>
          <a:p>
            <a:endParaRPr lang="en-US" sz="1364" dirty="0"/>
          </a:p>
        </p:txBody>
      </p:sp>
      <p:pic>
        <p:nvPicPr>
          <p:cNvPr id="18" name="Picture 17" descr="Graphical user interface, text, application&#10;&#10;Description automatically generated">
            <a:extLst>
              <a:ext uri="{FF2B5EF4-FFF2-40B4-BE49-F238E27FC236}">
                <a16:creationId xmlns:a16="http://schemas.microsoft.com/office/drawing/2014/main" id="{C2411227-F051-4238-8C5F-E61E457F055F}"/>
              </a:ext>
            </a:extLst>
          </p:cNvPr>
          <p:cNvPicPr>
            <a:picLocks noChangeAspect="1"/>
          </p:cNvPicPr>
          <p:nvPr/>
        </p:nvPicPr>
        <p:blipFill rotWithShape="1">
          <a:blip r:embed="rId4">
            <a:extLst>
              <a:ext uri="{28A0092B-C50C-407E-A947-70E740481C1C}">
                <a14:useLocalDpi xmlns:a14="http://schemas.microsoft.com/office/drawing/2010/main" val="0"/>
              </a:ext>
            </a:extLst>
          </a:blip>
          <a:srcRect b="9919"/>
          <a:stretch/>
        </p:blipFill>
        <p:spPr>
          <a:xfrm>
            <a:off x="5516564" y="1215723"/>
            <a:ext cx="5577840" cy="3140352"/>
          </a:xfrm>
          <a:prstGeom prst="rect">
            <a:avLst/>
          </a:prstGeom>
        </p:spPr>
      </p:pic>
      <p:sp>
        <p:nvSpPr>
          <p:cNvPr id="21" name="Rectangle 20">
            <a:extLst>
              <a:ext uri="{FF2B5EF4-FFF2-40B4-BE49-F238E27FC236}">
                <a16:creationId xmlns:a16="http://schemas.microsoft.com/office/drawing/2014/main" id="{B42EE900-0D37-4BB8-8717-29B43B1822D9}"/>
              </a:ext>
            </a:extLst>
          </p:cNvPr>
          <p:cNvSpPr/>
          <p:nvPr/>
        </p:nvSpPr>
        <p:spPr>
          <a:xfrm>
            <a:off x="5828556" y="1495356"/>
            <a:ext cx="4218026" cy="1179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827CFE7-EBD5-4169-B28E-2BC769BB9A8D}"/>
              </a:ext>
            </a:extLst>
          </p:cNvPr>
          <p:cNvSpPr/>
          <p:nvPr/>
        </p:nvSpPr>
        <p:spPr>
          <a:xfrm flipH="1">
            <a:off x="10046582" y="1656889"/>
            <a:ext cx="1047822" cy="117988"/>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0905DF3-B2F9-4945-A5AA-A464627536D5}"/>
              </a:ext>
            </a:extLst>
          </p:cNvPr>
          <p:cNvSpPr/>
          <p:nvPr/>
        </p:nvSpPr>
        <p:spPr>
          <a:xfrm>
            <a:off x="10936684" y="1344994"/>
            <a:ext cx="138915" cy="1389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53E4B91-8BB8-4F1D-93BD-361FDDA76B6F}"/>
              </a:ext>
            </a:extLst>
          </p:cNvPr>
          <p:cNvSpPr/>
          <p:nvPr/>
        </p:nvSpPr>
        <p:spPr>
          <a:xfrm>
            <a:off x="5357442" y="1215722"/>
            <a:ext cx="5788463" cy="31403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a:p>
        </p:txBody>
      </p:sp>
    </p:spTree>
    <p:extLst>
      <p:ext uri="{BB962C8B-B14F-4D97-AF65-F5344CB8AC3E}">
        <p14:creationId xmlns:p14="http://schemas.microsoft.com/office/powerpoint/2010/main" val="3994530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2959F2-43DC-449C-90EB-271C2A015AA6}"/>
              </a:ext>
            </a:extLst>
          </p:cNvPr>
          <p:cNvSpPr/>
          <p:nvPr/>
        </p:nvSpPr>
        <p:spPr>
          <a:xfrm>
            <a:off x="0" y="209860"/>
            <a:ext cx="12192000" cy="6858000"/>
          </a:xfrm>
          <a:prstGeom prst="rect">
            <a:avLst/>
          </a:prstGeom>
          <a:solidFill>
            <a:srgbClr val="E2E7EF"/>
          </a:solidFill>
          <a:ln>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38CD153-CBA5-490D-9A79-CA44B046F63D}"/>
              </a:ext>
            </a:extLst>
          </p:cNvPr>
          <p:cNvSpPr/>
          <p:nvPr/>
        </p:nvSpPr>
        <p:spPr>
          <a:xfrm>
            <a:off x="6606" y="-1"/>
            <a:ext cx="4000016" cy="6880217"/>
          </a:xfrm>
          <a:prstGeom prst="rect">
            <a:avLst/>
          </a:prstGeom>
          <a:solidFill>
            <a:srgbClr val="0E3C83"/>
          </a:solidFill>
          <a:ln>
            <a:solidFill>
              <a:srgbClr val="0E3C83"/>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28868111-BAD5-4981-AF74-A4B4FD976605}"/>
              </a:ext>
            </a:extLst>
          </p:cNvPr>
          <p:cNvGrpSpPr/>
          <p:nvPr/>
        </p:nvGrpSpPr>
        <p:grpSpPr>
          <a:xfrm>
            <a:off x="9623164" y="6360307"/>
            <a:ext cx="2571330" cy="446159"/>
            <a:chOff x="5050967" y="6434060"/>
            <a:chExt cx="2571330" cy="446159"/>
          </a:xfrm>
        </p:grpSpPr>
        <p:pic>
          <p:nvPicPr>
            <p:cNvPr id="40" name="Picture 39" descr="Logo&#10;&#10;Description automatically generated">
              <a:extLst>
                <a:ext uri="{FF2B5EF4-FFF2-40B4-BE49-F238E27FC236}">
                  <a16:creationId xmlns:a16="http://schemas.microsoft.com/office/drawing/2014/main" id="{9F3D3FCD-76DE-4169-9B66-459EA5155A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0967" y="6434060"/>
              <a:ext cx="1029599" cy="446159"/>
            </a:xfrm>
            <a:prstGeom prst="rect">
              <a:avLst/>
            </a:prstGeom>
          </p:spPr>
        </p:pic>
        <p:sp>
          <p:nvSpPr>
            <p:cNvPr id="41" name="TextBox 40">
              <a:extLst>
                <a:ext uri="{FF2B5EF4-FFF2-40B4-BE49-F238E27FC236}">
                  <a16:creationId xmlns:a16="http://schemas.microsoft.com/office/drawing/2014/main" id="{A63D6676-A4BC-455D-AFEB-51464E918223}"/>
                </a:ext>
              </a:extLst>
            </p:cNvPr>
            <p:cNvSpPr txBox="1"/>
            <p:nvPr/>
          </p:nvSpPr>
          <p:spPr>
            <a:xfrm>
              <a:off x="6104013" y="6445291"/>
              <a:ext cx="1518284" cy="400110"/>
            </a:xfrm>
            <a:prstGeom prst="rect">
              <a:avLst/>
            </a:prstGeom>
            <a:noFill/>
          </p:spPr>
          <p:txBody>
            <a:bodyPr wrap="square">
              <a:spAutoFit/>
            </a:bodyPr>
            <a:lstStyle/>
            <a:p>
              <a:pPr algn="ctr"/>
              <a:r>
                <a:rPr lang="en-US" sz="1000" dirty="0"/>
                <a:t>This Program is funded by </a:t>
              </a:r>
            </a:p>
            <a:p>
              <a:pPr algn="ctr"/>
              <a:r>
                <a:rPr lang="en-US" sz="1000" dirty="0"/>
                <a:t>the State of California</a:t>
              </a:r>
            </a:p>
          </p:txBody>
        </p:sp>
        <p:cxnSp>
          <p:nvCxnSpPr>
            <p:cNvPr id="38" name="Straight Connector 37">
              <a:extLst>
                <a:ext uri="{FF2B5EF4-FFF2-40B4-BE49-F238E27FC236}">
                  <a16:creationId xmlns:a16="http://schemas.microsoft.com/office/drawing/2014/main" id="{7730A0F6-9E3A-4E56-8F60-976219915BCF}"/>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2219862A-B329-4E39-8257-635726B760CD}"/>
              </a:ext>
            </a:extLst>
          </p:cNvPr>
          <p:cNvGrpSpPr/>
          <p:nvPr/>
        </p:nvGrpSpPr>
        <p:grpSpPr>
          <a:xfrm>
            <a:off x="4111" y="136228"/>
            <a:ext cx="4002509" cy="584676"/>
            <a:chOff x="5548" y="168312"/>
            <a:chExt cx="4539099" cy="584676"/>
          </a:xfrm>
        </p:grpSpPr>
        <p:sp>
          <p:nvSpPr>
            <p:cNvPr id="12" name="TextBox 11">
              <a:extLst>
                <a:ext uri="{FF2B5EF4-FFF2-40B4-BE49-F238E27FC236}">
                  <a16:creationId xmlns:a16="http://schemas.microsoft.com/office/drawing/2014/main" id="{C397480C-817F-4852-8E2A-57DEA7A6EEC4}"/>
                </a:ext>
              </a:extLst>
            </p:cNvPr>
            <p:cNvSpPr txBox="1"/>
            <p:nvPr/>
          </p:nvSpPr>
          <p:spPr>
            <a:xfrm>
              <a:off x="5548" y="168312"/>
              <a:ext cx="4539099" cy="523220"/>
            </a:xfrm>
            <a:prstGeom prst="rect">
              <a:avLst/>
            </a:prstGeom>
            <a:noFill/>
          </p:spPr>
          <p:txBody>
            <a:bodyPr wrap="square">
              <a:spAutoFit/>
            </a:bodyPr>
            <a:lstStyle/>
            <a:p>
              <a:pPr algn="ctr" fontAlgn="base"/>
              <a:r>
                <a:rPr lang="en-US" sz="2800" dirty="0">
                  <a:solidFill>
                    <a:schemeClr val="bg1"/>
                  </a:solidFill>
                  <a:latin typeface="Balboa Medium" panose="020B0604040203020204" pitchFamily="34" charset="0"/>
                </a:rPr>
                <a:t>CONSEJOS PARA APLICAR</a:t>
              </a:r>
              <a:endParaRPr lang="en-US" sz="2800" i="0" dirty="0">
                <a:solidFill>
                  <a:schemeClr val="bg1"/>
                </a:solidFill>
                <a:effectLst/>
                <a:latin typeface="Balboa Medium" panose="020B0604040203020204" pitchFamily="34" charset="0"/>
              </a:endParaRPr>
            </a:p>
          </p:txBody>
        </p:sp>
        <p:cxnSp>
          <p:nvCxnSpPr>
            <p:cNvPr id="14" name="Straight Connector 13">
              <a:extLst>
                <a:ext uri="{FF2B5EF4-FFF2-40B4-BE49-F238E27FC236}">
                  <a16:creationId xmlns:a16="http://schemas.microsoft.com/office/drawing/2014/main" id="{AFC5517B-E33E-4EA2-8A1F-D6B21AD32C4D}"/>
                </a:ext>
              </a:extLst>
            </p:cNvPr>
            <p:cNvCxnSpPr>
              <a:cxnSpLocks/>
            </p:cNvCxnSpPr>
            <p:nvPr/>
          </p:nvCxnSpPr>
          <p:spPr>
            <a:xfrm>
              <a:off x="1842119" y="752988"/>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E0439EBA-0405-4B05-B991-3F0D9BC79C68}"/>
              </a:ext>
            </a:extLst>
          </p:cNvPr>
          <p:cNvSpPr/>
          <p:nvPr/>
        </p:nvSpPr>
        <p:spPr>
          <a:xfrm>
            <a:off x="213144" y="918788"/>
            <a:ext cx="3579554" cy="5659812"/>
          </a:xfrm>
          <a:prstGeom prst="rect">
            <a:avLst/>
          </a:prstGeom>
          <a:solidFill>
            <a:srgbClr val="F5F5F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67E7260-D82E-423C-AFF5-BADC0AB89531}"/>
              </a:ext>
            </a:extLst>
          </p:cNvPr>
          <p:cNvSpPr txBox="1"/>
          <p:nvPr/>
        </p:nvSpPr>
        <p:spPr>
          <a:xfrm>
            <a:off x="213144" y="1105650"/>
            <a:ext cx="3579554" cy="892552"/>
          </a:xfrm>
          <a:prstGeom prst="rect">
            <a:avLst/>
          </a:prstGeom>
          <a:noFill/>
        </p:spPr>
        <p:txBody>
          <a:bodyPr wrap="square">
            <a:spAutoFit/>
          </a:bodyPr>
          <a:lstStyle/>
          <a:p>
            <a:pPr marL="18925" marR="7969">
              <a:spcBef>
                <a:spcPts val="149"/>
              </a:spcBef>
              <a:tabLst>
                <a:tab pos="469150" algn="l"/>
                <a:tab pos="470146" algn="l"/>
              </a:tabLst>
            </a:pPr>
            <a:r>
              <a:rPr lang="en-US" b="1" spc="-8" dirty="0">
                <a:latin typeface="Balboa Light" panose="020B0304040203020204" pitchFamily="34" charset="0"/>
                <a:cs typeface="Lato"/>
              </a:rPr>
              <a:t>CONSEJO #5 </a:t>
            </a:r>
            <a:br>
              <a:rPr lang="en-US" sz="1600" spc="-8" dirty="0">
                <a:cs typeface="Lato"/>
              </a:rPr>
            </a:br>
            <a:r>
              <a:rPr lang="es-ES_tradnl" spc="-8" dirty="0">
                <a:cs typeface="Lato"/>
              </a:rPr>
              <a:t>Limpia tu caché</a:t>
            </a:r>
            <a:r>
              <a:rPr lang="en-US" spc="-8" dirty="0">
                <a:cs typeface="Lato"/>
              </a:rPr>
              <a:t>.</a:t>
            </a:r>
          </a:p>
          <a:p>
            <a:endParaRPr lang="en-US" sz="1600" dirty="0"/>
          </a:p>
        </p:txBody>
      </p:sp>
      <p:sp>
        <p:nvSpPr>
          <p:cNvPr id="19" name="Rectangle 18">
            <a:extLst>
              <a:ext uri="{FF2B5EF4-FFF2-40B4-BE49-F238E27FC236}">
                <a16:creationId xmlns:a16="http://schemas.microsoft.com/office/drawing/2014/main" id="{12AEA609-812D-4171-9D91-AB63475D5B6E}"/>
              </a:ext>
            </a:extLst>
          </p:cNvPr>
          <p:cNvSpPr/>
          <p:nvPr/>
        </p:nvSpPr>
        <p:spPr>
          <a:xfrm>
            <a:off x="4697731" y="774442"/>
            <a:ext cx="3608322" cy="1883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1ACA94C-C974-48E2-B10E-98DC9E2BC1D7}"/>
              </a:ext>
            </a:extLst>
          </p:cNvPr>
          <p:cNvSpPr txBox="1"/>
          <p:nvPr/>
        </p:nvSpPr>
        <p:spPr>
          <a:xfrm>
            <a:off x="3892702" y="160187"/>
            <a:ext cx="5255427" cy="386131"/>
          </a:xfrm>
          <a:prstGeom prst="rect">
            <a:avLst/>
          </a:prstGeom>
          <a:solidFill>
            <a:srgbClr val="FDB81D"/>
          </a:solidFill>
          <a:ln>
            <a:solidFill>
              <a:srgbClr val="FDB81D"/>
            </a:solidFill>
          </a:ln>
        </p:spPr>
        <p:txBody>
          <a:bodyPr wrap="square">
            <a:spAutoFit/>
          </a:bodyPr>
          <a:lstStyle/>
          <a:p>
            <a:r>
              <a:rPr lang="en-US" sz="1909" dirty="0">
                <a:latin typeface="Balboa Light" panose="020B0304040203020204" pitchFamily="34" charset="0"/>
              </a:rPr>
              <a:t>BORRAR TU CACHÉ</a:t>
            </a:r>
          </a:p>
        </p:txBody>
      </p:sp>
      <p:sp>
        <p:nvSpPr>
          <p:cNvPr id="32" name="TextBox 31">
            <a:extLst>
              <a:ext uri="{FF2B5EF4-FFF2-40B4-BE49-F238E27FC236}">
                <a16:creationId xmlns:a16="http://schemas.microsoft.com/office/drawing/2014/main" id="{9FDA3EA1-0835-4A97-9871-A5D353406779}"/>
              </a:ext>
            </a:extLst>
          </p:cNvPr>
          <p:cNvSpPr txBox="1"/>
          <p:nvPr/>
        </p:nvSpPr>
        <p:spPr>
          <a:xfrm>
            <a:off x="4213160" y="918788"/>
            <a:ext cx="3425340" cy="3539430"/>
          </a:xfrm>
          <a:prstGeom prst="rect">
            <a:avLst/>
          </a:prstGeom>
          <a:noFill/>
        </p:spPr>
        <p:txBody>
          <a:bodyPr wrap="square">
            <a:spAutoFit/>
          </a:bodyPr>
          <a:lstStyle/>
          <a:p>
            <a:pPr marL="342898" indent="-342898">
              <a:buAutoNum type="arabicPeriod"/>
            </a:pPr>
            <a:r>
              <a:rPr lang="es-ES_tradnl" sz="1400" dirty="0"/>
              <a:t>Vaya a la configuración de su navegador web haga clic en los tres puntos en la esquina superior derecha y luego vaya a la configuración.</a:t>
            </a:r>
          </a:p>
          <a:p>
            <a:pPr marL="342898" indent="-342898">
              <a:buAutoNum type="arabicPeriod"/>
            </a:pPr>
            <a:endParaRPr lang="en-US" sz="1400" dirty="0"/>
          </a:p>
          <a:p>
            <a:pPr marL="342898" indent="-342898">
              <a:buAutoNum type="arabicPeriod"/>
            </a:pPr>
            <a:endParaRPr lang="en-US" sz="1400" dirty="0"/>
          </a:p>
          <a:p>
            <a:pPr marL="342898" indent="-342898">
              <a:buAutoNum type="arabicPeriod"/>
            </a:pPr>
            <a:endParaRPr lang="en-US" sz="1400" dirty="0"/>
          </a:p>
          <a:p>
            <a:pPr marL="342898" indent="-342898">
              <a:buAutoNum type="arabicPeriod"/>
            </a:pPr>
            <a:endParaRPr lang="en-US" sz="1400" dirty="0"/>
          </a:p>
          <a:p>
            <a:pPr marL="342898" indent="-342898">
              <a:buAutoNum type="arabicPeriod"/>
            </a:pPr>
            <a:endParaRPr lang="en-US" sz="1400" dirty="0"/>
          </a:p>
          <a:p>
            <a:pPr marL="342898" indent="-342898">
              <a:buAutoNum type="arabicPeriod"/>
            </a:pPr>
            <a:endParaRPr lang="en-US" sz="1400" dirty="0"/>
          </a:p>
          <a:p>
            <a:pPr marL="342898" indent="-342898">
              <a:buAutoNum type="arabicPeriod"/>
            </a:pPr>
            <a:endParaRPr lang="en-US" sz="1400" dirty="0"/>
          </a:p>
          <a:p>
            <a:endParaRPr lang="en-US" sz="1400" dirty="0"/>
          </a:p>
          <a:p>
            <a:pPr marL="342898" indent="-342898">
              <a:buFont typeface="+mj-lt"/>
              <a:buAutoNum type="arabicPeriod" startAt="2"/>
            </a:pPr>
            <a:r>
              <a:rPr lang="es-ES_tradnl" sz="1400" dirty="0"/>
              <a:t>Vaya a “</a:t>
            </a:r>
            <a:r>
              <a:rPr lang="es-ES_tradnl" sz="1400" dirty="0" err="1"/>
              <a:t>Privacy</a:t>
            </a:r>
            <a:r>
              <a:rPr lang="es-ES_tradnl" sz="1400" dirty="0"/>
              <a:t> and Security” y luego seleccione “Clear </a:t>
            </a:r>
            <a:r>
              <a:rPr lang="es-ES_tradnl" sz="1400" dirty="0" err="1"/>
              <a:t>Browsing</a:t>
            </a:r>
            <a:r>
              <a:rPr lang="es-ES_tradnl" sz="1400" dirty="0"/>
              <a:t> Data”.</a:t>
            </a:r>
          </a:p>
          <a:p>
            <a:endParaRPr lang="en-US" sz="1400" dirty="0"/>
          </a:p>
          <a:p>
            <a:r>
              <a:rPr lang="en-US" sz="1400" dirty="0"/>
              <a:t>	</a:t>
            </a:r>
          </a:p>
        </p:txBody>
      </p:sp>
      <p:grpSp>
        <p:nvGrpSpPr>
          <p:cNvPr id="33" name="Group 32">
            <a:extLst>
              <a:ext uri="{FF2B5EF4-FFF2-40B4-BE49-F238E27FC236}">
                <a16:creationId xmlns:a16="http://schemas.microsoft.com/office/drawing/2014/main" id="{7432709D-A4E6-4C38-9507-8D52D2A614EB}"/>
              </a:ext>
            </a:extLst>
          </p:cNvPr>
          <p:cNvGrpSpPr/>
          <p:nvPr/>
        </p:nvGrpSpPr>
        <p:grpSpPr>
          <a:xfrm>
            <a:off x="4389833" y="1987392"/>
            <a:ext cx="3301343" cy="1107082"/>
            <a:chOff x="8179180" y="3002991"/>
            <a:chExt cx="7697542" cy="2581316"/>
          </a:xfrm>
        </p:grpSpPr>
        <p:pic>
          <p:nvPicPr>
            <p:cNvPr id="47" name="Picture 46" descr="Graphical user interface, text, application&#10;&#10;Description automatically generated">
              <a:extLst>
                <a:ext uri="{FF2B5EF4-FFF2-40B4-BE49-F238E27FC236}">
                  <a16:creationId xmlns:a16="http://schemas.microsoft.com/office/drawing/2014/main" id="{AD3527A4-7318-47E7-8F54-C31F13D77423}"/>
                </a:ext>
              </a:extLst>
            </p:cNvPr>
            <p:cNvPicPr>
              <a:picLocks noChangeAspect="1"/>
            </p:cNvPicPr>
            <p:nvPr/>
          </p:nvPicPr>
          <p:blipFill rotWithShape="1">
            <a:blip r:embed="rId4">
              <a:extLst>
                <a:ext uri="{28A0092B-C50C-407E-A947-70E740481C1C}">
                  <a14:useLocalDpi xmlns:a14="http://schemas.microsoft.com/office/drawing/2010/main" val="0"/>
                </a:ext>
              </a:extLst>
            </a:blip>
            <a:srcRect t="-1" b="46346"/>
            <a:stretch/>
          </p:blipFill>
          <p:spPr>
            <a:xfrm>
              <a:off x="8179180" y="3002991"/>
              <a:ext cx="7697542" cy="2581316"/>
            </a:xfrm>
            <a:prstGeom prst="rect">
              <a:avLst/>
            </a:prstGeom>
          </p:spPr>
        </p:pic>
        <p:sp>
          <p:nvSpPr>
            <p:cNvPr id="48" name="Rectangle 47">
              <a:extLst>
                <a:ext uri="{FF2B5EF4-FFF2-40B4-BE49-F238E27FC236}">
                  <a16:creationId xmlns:a16="http://schemas.microsoft.com/office/drawing/2014/main" id="{DB8CA43F-1784-46A8-A26F-8CE76FEC9A8D}"/>
                </a:ext>
              </a:extLst>
            </p:cNvPr>
            <p:cNvSpPr/>
            <p:nvPr/>
          </p:nvSpPr>
          <p:spPr>
            <a:xfrm>
              <a:off x="8395123" y="3417504"/>
              <a:ext cx="5820968" cy="1628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9" name="Rectangle 48">
              <a:extLst>
                <a:ext uri="{FF2B5EF4-FFF2-40B4-BE49-F238E27FC236}">
                  <a16:creationId xmlns:a16="http://schemas.microsoft.com/office/drawing/2014/main" id="{D55F1ED5-5C4D-4803-9058-AAB16502FC3A}"/>
                </a:ext>
              </a:extLst>
            </p:cNvPr>
            <p:cNvSpPr/>
            <p:nvPr/>
          </p:nvSpPr>
          <p:spPr>
            <a:xfrm flipH="1">
              <a:off x="14550158" y="5008863"/>
              <a:ext cx="1284488" cy="191705"/>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0" name="Oval 49">
              <a:extLst>
                <a:ext uri="{FF2B5EF4-FFF2-40B4-BE49-F238E27FC236}">
                  <a16:creationId xmlns:a16="http://schemas.microsoft.com/office/drawing/2014/main" id="{3BF65D19-EB32-4235-8B34-FA757FE316EB}"/>
                </a:ext>
              </a:extLst>
            </p:cNvPr>
            <p:cNvSpPr/>
            <p:nvPr/>
          </p:nvSpPr>
          <p:spPr>
            <a:xfrm>
              <a:off x="15657135" y="3184201"/>
              <a:ext cx="191705" cy="1917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35" name="Group 34">
            <a:extLst>
              <a:ext uri="{FF2B5EF4-FFF2-40B4-BE49-F238E27FC236}">
                <a16:creationId xmlns:a16="http://schemas.microsoft.com/office/drawing/2014/main" id="{7C98A4A1-9218-4B61-BEAA-D88273619AD1}"/>
              </a:ext>
            </a:extLst>
          </p:cNvPr>
          <p:cNvGrpSpPr/>
          <p:nvPr/>
        </p:nvGrpSpPr>
        <p:grpSpPr>
          <a:xfrm>
            <a:off x="4303165" y="4484795"/>
            <a:ext cx="3321831" cy="1164074"/>
            <a:chOff x="702415" y="7511399"/>
            <a:chExt cx="7580389" cy="2656407"/>
          </a:xfrm>
        </p:grpSpPr>
        <p:pic>
          <p:nvPicPr>
            <p:cNvPr id="43" name="Picture 42">
              <a:extLst>
                <a:ext uri="{FF2B5EF4-FFF2-40B4-BE49-F238E27FC236}">
                  <a16:creationId xmlns:a16="http://schemas.microsoft.com/office/drawing/2014/main" id="{804D3AA9-F842-4F7F-95EC-02BD015529B5}"/>
                </a:ext>
              </a:extLst>
            </p:cNvPr>
            <p:cNvPicPr>
              <a:picLocks noChangeAspect="1"/>
            </p:cNvPicPr>
            <p:nvPr/>
          </p:nvPicPr>
          <p:blipFill rotWithShape="1">
            <a:blip r:embed="rId5"/>
            <a:srcRect r="23458" b="17469"/>
            <a:stretch/>
          </p:blipFill>
          <p:spPr>
            <a:xfrm>
              <a:off x="702415" y="7511399"/>
              <a:ext cx="7580389" cy="2656407"/>
            </a:xfrm>
            <a:prstGeom prst="rect">
              <a:avLst/>
            </a:prstGeom>
          </p:spPr>
        </p:pic>
        <p:sp>
          <p:nvSpPr>
            <p:cNvPr id="45" name="Rectangle 44">
              <a:extLst>
                <a:ext uri="{FF2B5EF4-FFF2-40B4-BE49-F238E27FC236}">
                  <a16:creationId xmlns:a16="http://schemas.microsoft.com/office/drawing/2014/main" id="{4F0F8818-3C9F-4962-8E89-F348B1F923F2}"/>
                </a:ext>
              </a:extLst>
            </p:cNvPr>
            <p:cNvSpPr/>
            <p:nvPr/>
          </p:nvSpPr>
          <p:spPr>
            <a:xfrm flipH="1">
              <a:off x="752172" y="9310348"/>
              <a:ext cx="1384263" cy="174216"/>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6" name="Rectangle 45">
              <a:extLst>
                <a:ext uri="{FF2B5EF4-FFF2-40B4-BE49-F238E27FC236}">
                  <a16:creationId xmlns:a16="http://schemas.microsoft.com/office/drawing/2014/main" id="{83FD40C0-3555-497A-B728-E7781441F598}"/>
                </a:ext>
              </a:extLst>
            </p:cNvPr>
            <p:cNvSpPr/>
            <p:nvPr/>
          </p:nvSpPr>
          <p:spPr>
            <a:xfrm flipH="1">
              <a:off x="3420438" y="8841045"/>
              <a:ext cx="1930069" cy="413424"/>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36" name="TextBox 35">
            <a:extLst>
              <a:ext uri="{FF2B5EF4-FFF2-40B4-BE49-F238E27FC236}">
                <a16:creationId xmlns:a16="http://schemas.microsoft.com/office/drawing/2014/main" id="{A6FB97D4-D5A8-4E41-8E26-E3DD73484F62}"/>
              </a:ext>
            </a:extLst>
          </p:cNvPr>
          <p:cNvSpPr txBox="1"/>
          <p:nvPr/>
        </p:nvSpPr>
        <p:spPr>
          <a:xfrm>
            <a:off x="8306053" y="902931"/>
            <a:ext cx="3301342" cy="738664"/>
          </a:xfrm>
          <a:prstGeom prst="rect">
            <a:avLst/>
          </a:prstGeom>
          <a:noFill/>
        </p:spPr>
        <p:txBody>
          <a:bodyPr wrap="square">
            <a:spAutoFit/>
          </a:bodyPr>
          <a:lstStyle/>
          <a:p>
            <a:pPr marL="342898" indent="-342898">
              <a:buFont typeface="+mj-lt"/>
              <a:buAutoNum type="arabicPeriod" startAt="3"/>
            </a:pPr>
            <a:r>
              <a:rPr lang="es-ES_tradnl" sz="1400" dirty="0"/>
              <a:t>Seleccione “Clear Data</a:t>
            </a:r>
            <a:r>
              <a:rPr lang="en-US" sz="1400" dirty="0"/>
              <a:t>”.</a:t>
            </a:r>
          </a:p>
          <a:p>
            <a:endParaRPr lang="en-US" sz="1400" dirty="0"/>
          </a:p>
          <a:p>
            <a:r>
              <a:rPr lang="en-US" sz="1400" dirty="0"/>
              <a:t>	</a:t>
            </a:r>
          </a:p>
        </p:txBody>
      </p:sp>
      <p:pic>
        <p:nvPicPr>
          <p:cNvPr id="37" name="Picture 36">
            <a:extLst>
              <a:ext uri="{FF2B5EF4-FFF2-40B4-BE49-F238E27FC236}">
                <a16:creationId xmlns:a16="http://schemas.microsoft.com/office/drawing/2014/main" id="{75FB39AE-1D05-4A5C-A872-358911595794}"/>
              </a:ext>
            </a:extLst>
          </p:cNvPr>
          <p:cNvPicPr>
            <a:picLocks noChangeAspect="1"/>
          </p:cNvPicPr>
          <p:nvPr/>
        </p:nvPicPr>
        <p:blipFill>
          <a:blip r:embed="rId6"/>
          <a:stretch>
            <a:fillRect/>
          </a:stretch>
        </p:blipFill>
        <p:spPr>
          <a:xfrm>
            <a:off x="8415695" y="1332324"/>
            <a:ext cx="2732180" cy="2323702"/>
          </a:xfrm>
          <a:prstGeom prst="rect">
            <a:avLst/>
          </a:prstGeom>
        </p:spPr>
      </p:pic>
      <p:sp>
        <p:nvSpPr>
          <p:cNvPr id="39" name="Rectangle 38">
            <a:extLst>
              <a:ext uri="{FF2B5EF4-FFF2-40B4-BE49-F238E27FC236}">
                <a16:creationId xmlns:a16="http://schemas.microsoft.com/office/drawing/2014/main" id="{6DA4CD74-7925-41A6-BF05-0533DC9BE27D}"/>
              </a:ext>
            </a:extLst>
          </p:cNvPr>
          <p:cNvSpPr/>
          <p:nvPr/>
        </p:nvSpPr>
        <p:spPr>
          <a:xfrm>
            <a:off x="4324969" y="1967442"/>
            <a:ext cx="3411489" cy="113928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2" name="Rectangle 41">
            <a:extLst>
              <a:ext uri="{FF2B5EF4-FFF2-40B4-BE49-F238E27FC236}">
                <a16:creationId xmlns:a16="http://schemas.microsoft.com/office/drawing/2014/main" id="{7F0BF006-056A-492D-8578-86EC5955B488}"/>
              </a:ext>
            </a:extLst>
          </p:cNvPr>
          <p:cNvSpPr/>
          <p:nvPr/>
        </p:nvSpPr>
        <p:spPr>
          <a:xfrm>
            <a:off x="4248943" y="4437803"/>
            <a:ext cx="3413382" cy="127305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51" name="Straight Connector 50">
            <a:extLst>
              <a:ext uri="{FF2B5EF4-FFF2-40B4-BE49-F238E27FC236}">
                <a16:creationId xmlns:a16="http://schemas.microsoft.com/office/drawing/2014/main" id="{0E18AF81-FAE3-498D-BAE0-AAAEE5A54884}"/>
              </a:ext>
            </a:extLst>
          </p:cNvPr>
          <p:cNvCxnSpPr/>
          <p:nvPr/>
        </p:nvCxnSpPr>
        <p:spPr>
          <a:xfrm>
            <a:off x="8053648" y="849281"/>
            <a:ext cx="0" cy="4607186"/>
          </a:xfrm>
          <a:prstGeom prst="line">
            <a:avLst/>
          </a:prstGeom>
          <a:ln>
            <a:solidFill>
              <a:srgbClr val="0E3C8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892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2959F2-43DC-449C-90EB-271C2A015AA6}"/>
              </a:ext>
            </a:extLst>
          </p:cNvPr>
          <p:cNvSpPr/>
          <p:nvPr/>
        </p:nvSpPr>
        <p:spPr>
          <a:xfrm>
            <a:off x="3511826" y="495083"/>
            <a:ext cx="7567796" cy="5588476"/>
          </a:xfrm>
          <a:prstGeom prst="rect">
            <a:avLst/>
          </a:prstGeom>
          <a:solidFill>
            <a:srgbClr val="E2E7EF"/>
          </a:solidFill>
          <a:ln>
            <a:solidFill>
              <a:srgbClr val="F5F5F5"/>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38CD153-CBA5-490D-9A79-CA44B046F63D}"/>
              </a:ext>
            </a:extLst>
          </p:cNvPr>
          <p:cNvSpPr/>
          <p:nvPr/>
        </p:nvSpPr>
        <p:spPr>
          <a:xfrm>
            <a:off x="6606" y="-1"/>
            <a:ext cx="2736594" cy="6880217"/>
          </a:xfrm>
          <a:prstGeom prst="rect">
            <a:avLst/>
          </a:prstGeom>
          <a:solidFill>
            <a:srgbClr val="0E3C83"/>
          </a:solidFill>
          <a:ln>
            <a:solidFill>
              <a:srgbClr val="0E3C83"/>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28868111-BAD5-4981-AF74-A4B4FD976605}"/>
              </a:ext>
            </a:extLst>
          </p:cNvPr>
          <p:cNvGrpSpPr/>
          <p:nvPr/>
        </p:nvGrpSpPr>
        <p:grpSpPr>
          <a:xfrm>
            <a:off x="9623164" y="6360307"/>
            <a:ext cx="2571330" cy="446159"/>
            <a:chOff x="5050967" y="6434060"/>
            <a:chExt cx="2571330" cy="446159"/>
          </a:xfrm>
        </p:grpSpPr>
        <p:pic>
          <p:nvPicPr>
            <p:cNvPr id="40" name="Picture 39" descr="Logo&#10;&#10;Description automatically generated">
              <a:extLst>
                <a:ext uri="{FF2B5EF4-FFF2-40B4-BE49-F238E27FC236}">
                  <a16:creationId xmlns:a16="http://schemas.microsoft.com/office/drawing/2014/main" id="{9F3D3FCD-76DE-4169-9B66-459EA5155A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0967" y="6434060"/>
              <a:ext cx="1029599" cy="446159"/>
            </a:xfrm>
            <a:prstGeom prst="rect">
              <a:avLst/>
            </a:prstGeom>
          </p:spPr>
        </p:pic>
        <p:sp>
          <p:nvSpPr>
            <p:cNvPr id="41" name="TextBox 40">
              <a:extLst>
                <a:ext uri="{FF2B5EF4-FFF2-40B4-BE49-F238E27FC236}">
                  <a16:creationId xmlns:a16="http://schemas.microsoft.com/office/drawing/2014/main" id="{A63D6676-A4BC-455D-AFEB-51464E918223}"/>
                </a:ext>
              </a:extLst>
            </p:cNvPr>
            <p:cNvSpPr txBox="1"/>
            <p:nvPr/>
          </p:nvSpPr>
          <p:spPr>
            <a:xfrm>
              <a:off x="6104013" y="6445291"/>
              <a:ext cx="1518284" cy="400110"/>
            </a:xfrm>
            <a:prstGeom prst="rect">
              <a:avLst/>
            </a:prstGeom>
            <a:noFill/>
          </p:spPr>
          <p:txBody>
            <a:bodyPr wrap="square">
              <a:spAutoFit/>
            </a:bodyPr>
            <a:lstStyle/>
            <a:p>
              <a:pPr algn="ctr"/>
              <a:r>
                <a:rPr lang="en-US" sz="1000" dirty="0"/>
                <a:t>This Program is funded by </a:t>
              </a:r>
            </a:p>
            <a:p>
              <a:pPr algn="ctr"/>
              <a:r>
                <a:rPr lang="en-US" sz="1000" dirty="0"/>
                <a:t>the State of California</a:t>
              </a:r>
            </a:p>
          </p:txBody>
        </p:sp>
        <p:cxnSp>
          <p:nvCxnSpPr>
            <p:cNvPr id="38" name="Straight Connector 37">
              <a:extLst>
                <a:ext uri="{FF2B5EF4-FFF2-40B4-BE49-F238E27FC236}">
                  <a16:creationId xmlns:a16="http://schemas.microsoft.com/office/drawing/2014/main" id="{7730A0F6-9E3A-4E56-8F60-976219915BCF}"/>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2219862A-B329-4E39-8257-635726B760CD}"/>
              </a:ext>
            </a:extLst>
          </p:cNvPr>
          <p:cNvGrpSpPr/>
          <p:nvPr/>
        </p:nvGrpSpPr>
        <p:grpSpPr>
          <a:xfrm>
            <a:off x="4111" y="136228"/>
            <a:ext cx="2739089" cy="1207530"/>
            <a:chOff x="5548" y="168312"/>
            <a:chExt cx="4539099" cy="1207530"/>
          </a:xfrm>
        </p:grpSpPr>
        <p:sp>
          <p:nvSpPr>
            <p:cNvPr id="12" name="TextBox 11">
              <a:extLst>
                <a:ext uri="{FF2B5EF4-FFF2-40B4-BE49-F238E27FC236}">
                  <a16:creationId xmlns:a16="http://schemas.microsoft.com/office/drawing/2014/main" id="{C397480C-817F-4852-8E2A-57DEA7A6EEC4}"/>
                </a:ext>
              </a:extLst>
            </p:cNvPr>
            <p:cNvSpPr txBox="1"/>
            <p:nvPr/>
          </p:nvSpPr>
          <p:spPr>
            <a:xfrm>
              <a:off x="5548" y="168312"/>
              <a:ext cx="4539099" cy="1200329"/>
            </a:xfrm>
            <a:prstGeom prst="rect">
              <a:avLst/>
            </a:prstGeom>
            <a:noFill/>
          </p:spPr>
          <p:txBody>
            <a:bodyPr wrap="square">
              <a:spAutoFit/>
            </a:bodyPr>
            <a:lstStyle/>
            <a:p>
              <a:pPr algn="ctr" fontAlgn="base"/>
              <a:r>
                <a:rPr lang="es-ES_tradnl" sz="3600" dirty="0">
                  <a:solidFill>
                    <a:schemeClr val="bg1"/>
                  </a:solidFill>
                  <a:latin typeface="Balboa Medium" panose="020B0604040203020204" pitchFamily="34" charset="0"/>
                </a:rPr>
                <a:t>Tabla de Contenido</a:t>
              </a:r>
              <a:endParaRPr lang="es-ES_tradnl" sz="3600" i="0" dirty="0">
                <a:solidFill>
                  <a:schemeClr val="bg1"/>
                </a:solidFill>
                <a:effectLst/>
                <a:latin typeface="Balboa Medium" panose="020B0604040203020204" pitchFamily="34" charset="0"/>
              </a:endParaRPr>
            </a:p>
          </p:txBody>
        </p:sp>
        <p:cxnSp>
          <p:nvCxnSpPr>
            <p:cNvPr id="14" name="Straight Connector 13">
              <a:extLst>
                <a:ext uri="{FF2B5EF4-FFF2-40B4-BE49-F238E27FC236}">
                  <a16:creationId xmlns:a16="http://schemas.microsoft.com/office/drawing/2014/main" id="{AFC5517B-E33E-4EA2-8A1F-D6B21AD32C4D}"/>
                </a:ext>
              </a:extLst>
            </p:cNvPr>
            <p:cNvCxnSpPr>
              <a:cxnSpLocks/>
            </p:cNvCxnSpPr>
            <p:nvPr/>
          </p:nvCxnSpPr>
          <p:spPr>
            <a:xfrm>
              <a:off x="1842120" y="1375842"/>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19" name="Rectangle 18">
            <a:extLst>
              <a:ext uri="{FF2B5EF4-FFF2-40B4-BE49-F238E27FC236}">
                <a16:creationId xmlns:a16="http://schemas.microsoft.com/office/drawing/2014/main" id="{12AEA609-812D-4171-9D91-AB63475D5B6E}"/>
              </a:ext>
            </a:extLst>
          </p:cNvPr>
          <p:cNvSpPr/>
          <p:nvPr/>
        </p:nvSpPr>
        <p:spPr>
          <a:xfrm>
            <a:off x="4697731" y="774442"/>
            <a:ext cx="3608322" cy="1883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Table 24">
            <a:extLst>
              <a:ext uri="{FF2B5EF4-FFF2-40B4-BE49-F238E27FC236}">
                <a16:creationId xmlns:a16="http://schemas.microsoft.com/office/drawing/2014/main" id="{E1BA9E2F-A807-4429-91B4-ADFC0C23B05E}"/>
              </a:ext>
            </a:extLst>
          </p:cNvPr>
          <p:cNvGraphicFramePr>
            <a:graphicFrameLocks noGrp="1"/>
          </p:cNvGraphicFramePr>
          <p:nvPr>
            <p:extLst>
              <p:ext uri="{D42A27DB-BD31-4B8C-83A1-F6EECF244321}">
                <p14:modId xmlns:p14="http://schemas.microsoft.com/office/powerpoint/2010/main" val="2437524372"/>
              </p:ext>
            </p:extLst>
          </p:nvPr>
        </p:nvGraphicFramePr>
        <p:xfrm>
          <a:off x="3511827" y="322703"/>
          <a:ext cx="7567795" cy="5760855"/>
        </p:xfrm>
        <a:graphic>
          <a:graphicData uri="http://schemas.openxmlformats.org/drawingml/2006/table">
            <a:tbl>
              <a:tblPr firstRow="1" bandRow="1">
                <a:tableStyleId>{5940675A-B579-460E-94D1-54222C63F5DA}</a:tableStyleId>
              </a:tblPr>
              <a:tblGrid>
                <a:gridCol w="3511543">
                  <a:extLst>
                    <a:ext uri="{9D8B030D-6E8A-4147-A177-3AD203B41FA5}">
                      <a16:colId xmlns:a16="http://schemas.microsoft.com/office/drawing/2014/main" val="936302313"/>
                    </a:ext>
                  </a:extLst>
                </a:gridCol>
                <a:gridCol w="3434254">
                  <a:extLst>
                    <a:ext uri="{9D8B030D-6E8A-4147-A177-3AD203B41FA5}">
                      <a16:colId xmlns:a16="http://schemas.microsoft.com/office/drawing/2014/main" val="2818431909"/>
                    </a:ext>
                  </a:extLst>
                </a:gridCol>
                <a:gridCol w="621998">
                  <a:extLst>
                    <a:ext uri="{9D8B030D-6E8A-4147-A177-3AD203B41FA5}">
                      <a16:colId xmlns:a16="http://schemas.microsoft.com/office/drawing/2014/main" val="45827761"/>
                    </a:ext>
                  </a:extLst>
                </a:gridCol>
              </a:tblGrid>
              <a:tr h="447055">
                <a:tc>
                  <a:txBody>
                    <a:bodyPr/>
                    <a:lstStyle/>
                    <a:p>
                      <a:r>
                        <a:rPr lang="es-ES_tradnl" sz="1800" b="0" noProof="0">
                          <a:latin typeface="Balboa UltraLight" panose="00000300000000000000" pitchFamily="50" charset="0"/>
                        </a:rPr>
                        <a:t>SOBRE EL PROGRAMA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s-ES_tradnl" sz="1600" b="0" noProof="0">
                        <a:latin typeface="Balboa UltraLight" panose="00000300000000000000" pitchFamily="50"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r>
                        <a:rPr lang="es-ES_tradnl" sz="1600" noProof="0">
                          <a:latin typeface="Balboa UltraLight" panose="00000300000000000000" pitchFamily="50" charset="0"/>
                        </a:rPr>
                        <a:t>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2881068"/>
                  </a:ext>
                </a:extLst>
              </a:tr>
              <a:tr h="447055">
                <a:tc>
                  <a:txBody>
                    <a:bodyPr/>
                    <a:lstStyle/>
                    <a:p>
                      <a:r>
                        <a:rPr lang="es-ES_tradnl" sz="1800" b="0" noProof="0">
                          <a:latin typeface="Balboa UltraLight" panose="00000300000000000000" pitchFamily="50" charset="0"/>
                        </a:rPr>
                        <a:t>CONSEJOS PARA APLICAR </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s-ES_tradnl" sz="1600" b="0" noProof="0">
                        <a:latin typeface="Balboa UltraLight" panose="00000300000000000000" pitchFamily="50"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r>
                        <a:rPr lang="es-ES_tradnl" sz="1600" noProof="0">
                          <a:latin typeface="Balboa UltraLight" panose="00000300000000000000" pitchFamily="50" charset="0"/>
                        </a:rPr>
                        <a:t>13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66264713"/>
                  </a:ext>
                </a:extLst>
              </a:tr>
              <a:tr h="447055">
                <a:tc>
                  <a:txBody>
                    <a:bodyPr/>
                    <a:lstStyle/>
                    <a:p>
                      <a:r>
                        <a:rPr lang="es-ES_tradnl" sz="1800" b="0" noProof="0">
                          <a:latin typeface="Balboa UltraLight" panose="00000300000000000000" pitchFamily="50" charset="0"/>
                        </a:rPr>
                        <a:t>APPLICACIÓN Y CERTIFICACIÓN</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s-ES_tradnl" sz="1600" b="0" noProof="0">
                        <a:latin typeface="Balboa UltraLight" panose="00000300000000000000" pitchFamily="50"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r>
                        <a:rPr lang="es-ES_tradnl" sz="1600" noProof="0">
                          <a:latin typeface="Balboa UltraLight" panose="00000300000000000000" pitchFamily="50" charset="0"/>
                        </a:rPr>
                        <a:t>20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3020477"/>
                  </a:ext>
                </a:extLst>
              </a:tr>
              <a:tr h="447055">
                <a:tc>
                  <a:txBody>
                    <a:bodyPr/>
                    <a:lstStyle/>
                    <a:p>
                      <a:r>
                        <a:rPr lang="es-ES_tradnl" sz="1800" b="0" noProof="0">
                          <a:latin typeface="Balboa UltraLight" panose="00000300000000000000" pitchFamily="50" charset="0"/>
                        </a:rPr>
                        <a:t>NEGOCIOS CON FINES DE LUCRO</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s-ES_tradnl" sz="1600" b="0" noProof="0">
                        <a:latin typeface="Balboa UltraLight" panose="00000300000000000000" pitchFamily="50"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s-ES_tradnl" sz="1600" noProof="0">
                        <a:latin typeface="Balboa UltraLight" panose="00000300000000000000" pitchFamily="50"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2090389"/>
                  </a:ext>
                </a:extLst>
              </a:tr>
              <a:tr h="447055">
                <a:tc>
                  <a:txBody>
                    <a:bodyPr/>
                    <a:lstStyle/>
                    <a:p>
                      <a:endParaRPr lang="es-ES_tradnl" sz="1800" b="0" noProof="0">
                        <a:latin typeface="Balboa UltraLight" panose="00000300000000000000" pitchFamily="50"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r>
                        <a:rPr lang="es-ES_tradnl" sz="1600" b="0" noProof="0">
                          <a:latin typeface="Balboa UltraLight" panose="00000300000000000000" pitchFamily="50" charset="0"/>
                        </a:rPr>
                        <a:t>PROCESO DE LA APLICACIÓN</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r>
                        <a:rPr lang="es-ES_tradnl" sz="1600" noProof="0">
                          <a:latin typeface="Balboa UltraLight" panose="00000300000000000000" pitchFamily="50" charset="0"/>
                        </a:rPr>
                        <a:t>28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3737905"/>
                  </a:ext>
                </a:extLst>
              </a:tr>
              <a:tr h="447055">
                <a:tc>
                  <a:txBody>
                    <a:bodyPr/>
                    <a:lstStyle/>
                    <a:p>
                      <a:endParaRPr lang="es-ES_tradnl" sz="1800" b="0" noProof="0">
                        <a:latin typeface="Balboa UltraLight" panose="00000300000000000000" pitchFamily="50"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r>
                        <a:rPr lang="es-ES_tradnl" sz="1600" b="0" noProof="0" dirty="0">
                          <a:latin typeface="Balboa UltraLight" panose="00000300000000000000" pitchFamily="50" charset="0"/>
                        </a:rPr>
                        <a:t>SUBIENDO/CARGANDO DOCUMENTACIÓN</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r>
                        <a:rPr lang="es-ES_tradnl" sz="1600" noProof="0">
                          <a:latin typeface="Balboa UltraLight" panose="00000300000000000000" pitchFamily="50" charset="0"/>
                        </a:rPr>
                        <a:t>42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6181319"/>
                  </a:ext>
                </a:extLst>
              </a:tr>
              <a:tr h="447055">
                <a:tc>
                  <a:txBody>
                    <a:bodyPr/>
                    <a:lstStyle/>
                    <a:p>
                      <a:endParaRPr lang="es-ES_tradnl" sz="1800" b="0" noProof="0">
                        <a:latin typeface="Balboa UltraLight" panose="00000300000000000000" pitchFamily="50"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r>
                        <a:rPr lang="es-ES_tradnl" sz="1600" b="0" noProof="0" dirty="0">
                          <a:latin typeface="Balboa UltraLight" panose="00000300000000000000" pitchFamily="50" charset="0"/>
                        </a:rPr>
                        <a:t>ENLAZAR LA INFORMACIÓN DE SU BANCO</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r>
                        <a:rPr lang="es-ES_tradnl" sz="1600" noProof="0">
                          <a:latin typeface="Balboa UltraLight" panose="00000300000000000000" pitchFamily="50" charset="0"/>
                        </a:rPr>
                        <a:t>46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5482453"/>
                  </a:ext>
                </a:extLst>
              </a:tr>
              <a:tr h="447055">
                <a:tc>
                  <a:txBody>
                    <a:bodyPr/>
                    <a:lstStyle/>
                    <a:p>
                      <a:r>
                        <a:rPr lang="es-ES_tradnl" sz="1800" b="0" noProof="0">
                          <a:latin typeface="Balboa UltraLight" panose="00000300000000000000" pitchFamily="50" charset="0"/>
                        </a:rPr>
                        <a:t>NEGOCIO SIN FINES DE LUCRO</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s-ES_tradnl" sz="1600" b="0" noProof="0">
                        <a:latin typeface="Balboa UltraLight" panose="00000300000000000000" pitchFamily="50"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s-ES_tradnl" sz="1600" noProof="0">
                        <a:latin typeface="Balboa UltraLight" panose="00000300000000000000" pitchFamily="50"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30966970"/>
                  </a:ext>
                </a:extLst>
              </a:tr>
              <a:tr h="447055">
                <a:tc>
                  <a:txBody>
                    <a:bodyPr/>
                    <a:lstStyle/>
                    <a:p>
                      <a:endParaRPr lang="es-ES_tradnl" sz="1800" b="0" noProof="0">
                        <a:latin typeface="Balboa UltraLight" panose="00000300000000000000" pitchFamily="50"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r>
                        <a:rPr lang="es-ES_tradnl" sz="1600" b="0" noProof="0" dirty="0">
                          <a:latin typeface="Balboa UltraLight" panose="00000300000000000000" pitchFamily="50" charset="0"/>
                        </a:rPr>
                        <a:t>PROCESO DE LA APLICACIÓN</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r>
                        <a:rPr lang="es-ES_tradnl" sz="1600" noProof="0">
                          <a:latin typeface="Balboa UltraLight" panose="00000300000000000000" pitchFamily="50" charset="0"/>
                        </a:rPr>
                        <a:t>48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1089953"/>
                  </a:ext>
                </a:extLst>
              </a:tr>
              <a:tr h="447055">
                <a:tc>
                  <a:txBody>
                    <a:bodyPr/>
                    <a:lstStyle/>
                    <a:p>
                      <a:endParaRPr lang="es-ES_tradnl" sz="1800" b="0" noProof="0">
                        <a:latin typeface="Balboa UltraLight" panose="00000300000000000000" pitchFamily="50"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r>
                        <a:rPr lang="es-ES_tradnl" sz="1600" b="0" noProof="0" dirty="0">
                          <a:latin typeface="Balboa UltraLight" panose="00000300000000000000" pitchFamily="50" charset="0"/>
                        </a:rPr>
                        <a:t>CARGANDO DOCUMENTACIÓN</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r>
                        <a:rPr lang="es-ES_tradnl" sz="1600" noProof="0">
                          <a:latin typeface="Balboa UltraLight" panose="00000300000000000000" pitchFamily="50" charset="0"/>
                        </a:rPr>
                        <a:t>62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98049503"/>
                  </a:ext>
                </a:extLst>
              </a:tr>
              <a:tr h="447055">
                <a:tc>
                  <a:txBody>
                    <a:bodyPr/>
                    <a:lstStyle/>
                    <a:p>
                      <a:endParaRPr lang="es-ES_tradnl" sz="1800" b="0" noProof="0">
                        <a:latin typeface="Balboa UltraLight" panose="00000300000000000000" pitchFamily="50"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r>
                        <a:rPr lang="es-ES_tradnl" sz="1600" b="0" noProof="0" dirty="0">
                          <a:latin typeface="Balboa UltraLight" panose="00000300000000000000" pitchFamily="50" charset="0"/>
                        </a:rPr>
                        <a:t>ENLAZAR LA INFORMACIÓN DE SU BANCO</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r>
                        <a:rPr lang="es-ES_tradnl" sz="1600" noProof="0">
                          <a:latin typeface="Balboa UltraLight" panose="00000300000000000000" pitchFamily="50" charset="0"/>
                        </a:rPr>
                        <a:t>66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20703034"/>
                  </a:ext>
                </a:extLst>
              </a:tr>
              <a:tr h="447055">
                <a:tc>
                  <a:txBody>
                    <a:bodyPr/>
                    <a:lstStyle/>
                    <a:p>
                      <a:r>
                        <a:rPr lang="es-ES_tradnl" sz="1800" b="0" noProof="0" dirty="0">
                          <a:latin typeface="Balboa UltraLight" panose="00000300000000000000" pitchFamily="50" charset="0"/>
                        </a:rPr>
                        <a:t>P &amp; R</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s-ES_tradnl" sz="1600" b="0" noProof="0">
                        <a:latin typeface="Balboa UltraLight" panose="00000300000000000000" pitchFamily="50"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r>
                        <a:rPr lang="es-ES_tradnl" sz="1600" noProof="0" dirty="0">
                          <a:latin typeface="Balboa UltraLight" panose="00000300000000000000" pitchFamily="50" charset="0"/>
                        </a:rPr>
                        <a:t>68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0358687"/>
                  </a:ext>
                </a:extLst>
              </a:tr>
            </a:tbl>
          </a:graphicData>
        </a:graphic>
      </p:graphicFrame>
    </p:spTree>
    <p:extLst>
      <p:ext uri="{BB962C8B-B14F-4D97-AF65-F5344CB8AC3E}">
        <p14:creationId xmlns:p14="http://schemas.microsoft.com/office/powerpoint/2010/main" val="2108708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2959F2-43DC-449C-90EB-271C2A015AA6}"/>
              </a:ext>
            </a:extLst>
          </p:cNvPr>
          <p:cNvSpPr/>
          <p:nvPr/>
        </p:nvSpPr>
        <p:spPr>
          <a:xfrm>
            <a:off x="0" y="0"/>
            <a:ext cx="12192000" cy="6866340"/>
          </a:xfrm>
          <a:prstGeom prst="rect">
            <a:avLst/>
          </a:prstGeom>
          <a:solidFill>
            <a:srgbClr val="F5F5F5"/>
          </a:solidFill>
          <a:ln>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5BF08EE-497C-415C-8CB5-1022DF26FE50}"/>
              </a:ext>
            </a:extLst>
          </p:cNvPr>
          <p:cNvSpPr/>
          <p:nvPr/>
        </p:nvSpPr>
        <p:spPr>
          <a:xfrm>
            <a:off x="501556" y="573299"/>
            <a:ext cx="11188888" cy="5711402"/>
          </a:xfrm>
          <a:prstGeom prst="rect">
            <a:avLst/>
          </a:prstGeom>
          <a:solidFill>
            <a:schemeClr val="bg1"/>
          </a:solidFill>
          <a:ln>
            <a:solidFill>
              <a:schemeClr val="bg1"/>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6F9544C-43EC-4681-8A37-5E9366AD3248}"/>
              </a:ext>
            </a:extLst>
          </p:cNvPr>
          <p:cNvGrpSpPr/>
          <p:nvPr/>
        </p:nvGrpSpPr>
        <p:grpSpPr>
          <a:xfrm>
            <a:off x="501556" y="573300"/>
            <a:ext cx="11707513" cy="5711402"/>
            <a:chOff x="1003111" y="573299"/>
            <a:chExt cx="11707513" cy="5711402"/>
          </a:xfrm>
        </p:grpSpPr>
        <p:pic>
          <p:nvPicPr>
            <p:cNvPr id="3" name="Picture 2" descr="A picture containing text, ceiling&#10;&#10;Description automatically generated">
              <a:extLst>
                <a:ext uri="{FF2B5EF4-FFF2-40B4-BE49-F238E27FC236}">
                  <a16:creationId xmlns:a16="http://schemas.microsoft.com/office/drawing/2014/main" id="{7260A0EE-44DD-426E-BC3A-0F53BD30072C}"/>
                </a:ext>
              </a:extLst>
            </p:cNvPr>
            <p:cNvPicPr>
              <a:picLocks noChangeAspect="1"/>
            </p:cNvPicPr>
            <p:nvPr/>
          </p:nvPicPr>
          <p:blipFill rotWithShape="1">
            <a:blip r:embed="rId3">
              <a:extLst>
                <a:ext uri="{28A0092B-C50C-407E-A947-70E740481C1C}">
                  <a14:useLocalDpi xmlns:a14="http://schemas.microsoft.com/office/drawing/2010/main" val="0"/>
                </a:ext>
              </a:extLst>
            </a:blip>
            <a:srcRect l="19920" r="22570"/>
            <a:stretch/>
          </p:blipFill>
          <p:spPr>
            <a:xfrm>
              <a:off x="1003111" y="573299"/>
              <a:ext cx="4926841" cy="5711402"/>
            </a:xfrm>
            <a:prstGeom prst="rect">
              <a:avLst/>
            </a:prstGeom>
          </p:spPr>
        </p:pic>
        <p:grpSp>
          <p:nvGrpSpPr>
            <p:cNvPr id="7" name="Group 6">
              <a:extLst>
                <a:ext uri="{FF2B5EF4-FFF2-40B4-BE49-F238E27FC236}">
                  <a16:creationId xmlns:a16="http://schemas.microsoft.com/office/drawing/2014/main" id="{8E7D91FD-D2E9-419F-A4F0-21E39581161F}"/>
                </a:ext>
              </a:extLst>
            </p:cNvPr>
            <p:cNvGrpSpPr/>
            <p:nvPr/>
          </p:nvGrpSpPr>
          <p:grpSpPr>
            <a:xfrm>
              <a:off x="6441752" y="2162119"/>
              <a:ext cx="6268872" cy="1754326"/>
              <a:chOff x="6441752" y="2162119"/>
              <a:chExt cx="6268872" cy="1754326"/>
            </a:xfrm>
          </p:grpSpPr>
          <p:sp>
            <p:nvSpPr>
              <p:cNvPr id="20" name="TextBox 19">
                <a:extLst>
                  <a:ext uri="{FF2B5EF4-FFF2-40B4-BE49-F238E27FC236}">
                    <a16:creationId xmlns:a16="http://schemas.microsoft.com/office/drawing/2014/main" id="{F087D73C-D31C-47D5-89E3-EF311A9B4974}"/>
                  </a:ext>
                </a:extLst>
              </p:cNvPr>
              <p:cNvSpPr txBox="1"/>
              <p:nvPr/>
            </p:nvSpPr>
            <p:spPr>
              <a:xfrm>
                <a:off x="6441752" y="2162119"/>
                <a:ext cx="6268872" cy="1754326"/>
              </a:xfrm>
              <a:prstGeom prst="rect">
                <a:avLst/>
              </a:prstGeom>
              <a:noFill/>
            </p:spPr>
            <p:txBody>
              <a:bodyPr wrap="square">
                <a:spAutoFit/>
              </a:bodyPr>
              <a:lstStyle/>
              <a:p>
                <a:pPr fontAlgn="base"/>
                <a:r>
                  <a:rPr lang="en-US" sz="5400" b="1" i="0" dirty="0">
                    <a:solidFill>
                      <a:srgbClr val="0A0000"/>
                    </a:solidFill>
                    <a:effectLst/>
                    <a:latin typeface="Balboa Medium" panose="020B0604040203020204" pitchFamily="34" charset="0"/>
                  </a:rPr>
                  <a:t>CERTIFICACIÓN DE SOLICITUD</a:t>
                </a:r>
              </a:p>
            </p:txBody>
          </p:sp>
          <p:cxnSp>
            <p:nvCxnSpPr>
              <p:cNvPr id="6" name="Straight Connector 5">
                <a:extLst>
                  <a:ext uri="{FF2B5EF4-FFF2-40B4-BE49-F238E27FC236}">
                    <a16:creationId xmlns:a16="http://schemas.microsoft.com/office/drawing/2014/main" id="{4856571E-5822-4240-93A4-44E9BA4B914A}"/>
                  </a:ext>
                </a:extLst>
              </p:cNvPr>
              <p:cNvCxnSpPr/>
              <p:nvPr/>
            </p:nvCxnSpPr>
            <p:spPr>
              <a:xfrm>
                <a:off x="6562524" y="3890665"/>
                <a:ext cx="941695"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grpSp>
      </p:grpSp>
      <p:pic>
        <p:nvPicPr>
          <p:cNvPr id="10" name="Picture 9" descr="Logo&#10;&#10;Description automatically generated">
            <a:extLst>
              <a:ext uri="{FF2B5EF4-FFF2-40B4-BE49-F238E27FC236}">
                <a16:creationId xmlns:a16="http://schemas.microsoft.com/office/drawing/2014/main" id="{B373C2D9-21D2-450D-A9D9-D74860530B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0967" y="6434060"/>
            <a:ext cx="1029599" cy="446159"/>
          </a:xfrm>
          <a:prstGeom prst="rect">
            <a:avLst/>
          </a:prstGeom>
        </p:spPr>
      </p:pic>
      <p:sp>
        <p:nvSpPr>
          <p:cNvPr id="11" name="TextBox 10">
            <a:extLst>
              <a:ext uri="{FF2B5EF4-FFF2-40B4-BE49-F238E27FC236}">
                <a16:creationId xmlns:a16="http://schemas.microsoft.com/office/drawing/2014/main" id="{0A403B6A-E455-4975-A592-8ED57D863CE3}"/>
              </a:ext>
            </a:extLst>
          </p:cNvPr>
          <p:cNvSpPr txBox="1"/>
          <p:nvPr/>
        </p:nvSpPr>
        <p:spPr>
          <a:xfrm>
            <a:off x="6104013" y="6445291"/>
            <a:ext cx="1518284" cy="400110"/>
          </a:xfrm>
          <a:prstGeom prst="rect">
            <a:avLst/>
          </a:prstGeom>
          <a:noFill/>
        </p:spPr>
        <p:txBody>
          <a:bodyPr wrap="square">
            <a:spAutoFit/>
          </a:bodyPr>
          <a:lstStyle/>
          <a:p>
            <a:pPr algn="ctr"/>
            <a:r>
              <a:rPr lang="en-US" sz="1000" dirty="0"/>
              <a:t>This Program is funded by </a:t>
            </a:r>
          </a:p>
          <a:p>
            <a:pPr algn="ctr"/>
            <a:r>
              <a:rPr lang="en-US" sz="1000" dirty="0"/>
              <a:t>the State of California</a:t>
            </a:r>
          </a:p>
        </p:txBody>
      </p:sp>
      <p:cxnSp>
        <p:nvCxnSpPr>
          <p:cNvPr id="12" name="Straight Connector 11">
            <a:extLst>
              <a:ext uri="{FF2B5EF4-FFF2-40B4-BE49-F238E27FC236}">
                <a16:creationId xmlns:a16="http://schemas.microsoft.com/office/drawing/2014/main" id="{5F088B52-1E27-4F74-937E-072F24B71F55}"/>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F5129C45-171F-475C-A285-EEBBC479FECD}"/>
              </a:ext>
            </a:extLst>
          </p:cNvPr>
          <p:cNvSpPr>
            <a:spLocks noGrp="1"/>
          </p:cNvSpPr>
          <p:nvPr>
            <p:ph type="sldNum" sz="quarter" idx="12"/>
          </p:nvPr>
        </p:nvSpPr>
        <p:spPr/>
        <p:txBody>
          <a:bodyPr/>
          <a:lstStyle/>
          <a:p>
            <a:fld id="{8AAEA597-3525-4545-A2CF-C14FA043E16B}" type="slidenum">
              <a:rPr lang="en-US" smtClean="0"/>
              <a:t>20</a:t>
            </a:fld>
            <a:endParaRPr lang="en-US"/>
          </a:p>
        </p:txBody>
      </p:sp>
    </p:spTree>
    <p:extLst>
      <p:ext uri="{BB962C8B-B14F-4D97-AF65-F5344CB8AC3E}">
        <p14:creationId xmlns:p14="http://schemas.microsoft.com/office/powerpoint/2010/main" val="362068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288BCD6-60C6-4BCD-BEE4-55FA4E9BEDC7}"/>
              </a:ext>
            </a:extLst>
          </p:cNvPr>
          <p:cNvPicPr>
            <a:picLocks noChangeAspect="1"/>
          </p:cNvPicPr>
          <p:nvPr/>
        </p:nvPicPr>
        <p:blipFill>
          <a:blip r:embed="rId3"/>
          <a:stretch>
            <a:fillRect/>
          </a:stretch>
        </p:blipFill>
        <p:spPr>
          <a:xfrm>
            <a:off x="6568409" y="3589626"/>
            <a:ext cx="4782312" cy="2506938"/>
          </a:xfrm>
          <a:prstGeom prst="rect">
            <a:avLst/>
          </a:prstGeom>
        </p:spPr>
      </p:pic>
      <p:sp>
        <p:nvSpPr>
          <p:cNvPr id="2" name="TextBox 1">
            <a:extLst>
              <a:ext uri="{FF2B5EF4-FFF2-40B4-BE49-F238E27FC236}">
                <a16:creationId xmlns:a16="http://schemas.microsoft.com/office/drawing/2014/main" id="{46F9ABB2-20AC-4519-86E8-BB62B5DB951E}"/>
              </a:ext>
            </a:extLst>
          </p:cNvPr>
          <p:cNvSpPr txBox="1"/>
          <p:nvPr/>
        </p:nvSpPr>
        <p:spPr>
          <a:xfrm>
            <a:off x="0" y="109255"/>
            <a:ext cx="12192000" cy="707886"/>
          </a:xfrm>
          <a:prstGeom prst="rect">
            <a:avLst/>
          </a:prstGeom>
          <a:noFill/>
        </p:spPr>
        <p:txBody>
          <a:bodyPr wrap="square">
            <a:spAutoFit/>
          </a:bodyPr>
          <a:lstStyle/>
          <a:p>
            <a:pPr algn="ctr" fontAlgn="base"/>
            <a:r>
              <a:rPr lang="en-US" sz="4000" b="1" i="0" dirty="0">
                <a:solidFill>
                  <a:srgbClr val="0A0000"/>
                </a:solidFill>
                <a:effectLst/>
                <a:latin typeface="Balboa Medium" panose="020B0604040203020204" pitchFamily="34" charset="0"/>
              </a:rPr>
              <a:t>COMPLETAR LA FORMA ELECTRÓNICAMENTE</a:t>
            </a:r>
          </a:p>
        </p:txBody>
      </p:sp>
      <p:sp>
        <p:nvSpPr>
          <p:cNvPr id="6" name="TextBox 5">
            <a:extLst>
              <a:ext uri="{FF2B5EF4-FFF2-40B4-BE49-F238E27FC236}">
                <a16:creationId xmlns:a16="http://schemas.microsoft.com/office/drawing/2014/main" id="{DF71E93C-1F9D-4AB2-A3E6-4D3CA0E8C6E1}"/>
              </a:ext>
            </a:extLst>
          </p:cNvPr>
          <p:cNvSpPr txBox="1"/>
          <p:nvPr/>
        </p:nvSpPr>
        <p:spPr>
          <a:xfrm>
            <a:off x="0" y="1133409"/>
            <a:ext cx="6087983" cy="5663089"/>
          </a:xfrm>
          <a:prstGeom prst="rect">
            <a:avLst/>
          </a:prstGeom>
          <a:noFill/>
        </p:spPr>
        <p:txBody>
          <a:bodyPr wrap="square">
            <a:spAutoFit/>
          </a:bodyPr>
          <a:lstStyle/>
          <a:p>
            <a:r>
              <a:rPr lang="es-ES_tradnl" sz="1400" dirty="0"/>
              <a:t>Como parte del proceso de solicitud, deberá auto certificar la exactitud de la información firmando una Certificación de solicitud.</a:t>
            </a:r>
          </a:p>
          <a:p>
            <a:endParaRPr lang="en-US" sz="1400" dirty="0"/>
          </a:p>
          <a:p>
            <a:r>
              <a:rPr lang="es-ES_tradnl" sz="1400" dirty="0"/>
              <a:t>La Certificación de la Solicitud estará disponible en formato electrónico para que la descargue y complete.  Su Certificación de solicitud firmada deberá enviarse durante la sección “</a:t>
            </a:r>
            <a:r>
              <a:rPr lang="es-ES_tradnl" sz="1400" dirty="0" err="1"/>
              <a:t>uploading</a:t>
            </a:r>
            <a:r>
              <a:rPr lang="es-ES_tradnl" sz="1400" dirty="0"/>
              <a:t> </a:t>
            </a:r>
            <a:r>
              <a:rPr lang="es-ES_tradnl" sz="1400" dirty="0" err="1"/>
              <a:t>Documents</a:t>
            </a:r>
            <a:r>
              <a:rPr lang="es-ES_tradnl" sz="1400" dirty="0"/>
              <a:t>” del proceso de solicitud.</a:t>
            </a:r>
          </a:p>
          <a:p>
            <a:endParaRPr lang="en-US" sz="1400" dirty="0"/>
          </a:p>
          <a:p>
            <a:r>
              <a:rPr lang="es-ES_tradnl" dirty="0">
                <a:latin typeface="Balboa UltraLight" panose="00000300000000000000" pitchFamily="50" charset="0"/>
              </a:rPr>
              <a:t>CUMPLIMIENTO ELECTRÓNICO DE LA CERTIFICACIÓN DE APLICACIÓN</a:t>
            </a:r>
            <a:br>
              <a:rPr lang="en-US" dirty="0">
                <a:latin typeface="Balboa UltraLight" panose="00000300000000000000" pitchFamily="50" charset="0"/>
              </a:rPr>
            </a:br>
            <a:r>
              <a:rPr lang="es-ES_tradnl" sz="1400" b="1" dirty="0"/>
              <a:t>Nota importante: </a:t>
            </a:r>
            <a:r>
              <a:rPr lang="es-ES_tradnl" sz="1400" dirty="0"/>
              <a:t>Para completar la Certificación de la solicitud electrónicamente, primero debe descargar el formulario y </a:t>
            </a:r>
            <a:r>
              <a:rPr lang="es-ES_tradnl" sz="1400" b="1" u="sng" dirty="0"/>
              <a:t>luego guardara</a:t>
            </a:r>
            <a:r>
              <a:rPr lang="es-ES_tradnl" sz="1400" dirty="0"/>
              <a:t> en su computadora.  La Certificación de Solicitud electrónica no se guardará si la completa utilizando su navegador web.</a:t>
            </a:r>
          </a:p>
          <a:p>
            <a:endParaRPr lang="en-US" dirty="0">
              <a:latin typeface="Balboa UltraLight" panose="00000300000000000000" pitchFamily="50" charset="0"/>
            </a:endParaRPr>
          </a:p>
          <a:p>
            <a:pPr marL="342900" indent="-342900">
              <a:buAutoNum type="arabicPeriod"/>
            </a:pPr>
            <a:r>
              <a:rPr lang="es-ES_tradnl" sz="1400" dirty="0"/>
              <a:t>Utilice los siguientes enlaces para ver la certificación de la aplicación para su empresa.</a:t>
            </a:r>
            <a:br>
              <a:rPr lang="es-ES_tradnl" sz="1400" dirty="0"/>
            </a:br>
            <a:br>
              <a:rPr lang="es-ES_tradnl" sz="1400" dirty="0"/>
            </a:br>
            <a:r>
              <a:rPr lang="es-ES_tradnl" sz="1400" dirty="0"/>
              <a:t>Certificación de aplicación para empresas </a:t>
            </a:r>
            <a:r>
              <a:rPr lang="es-ES_tradnl" sz="1400" b="1" dirty="0"/>
              <a:t>con fines de lucro</a:t>
            </a:r>
            <a:r>
              <a:rPr lang="es-ES_tradnl" sz="1400" dirty="0"/>
              <a:t>| </a:t>
            </a:r>
            <a:r>
              <a:rPr lang="es-ES_tradnl" sz="1400" u="sng" dirty="0">
                <a:solidFill>
                  <a:schemeClr val="accent1"/>
                </a:solidFill>
              </a:rPr>
              <a:t>Haga clic aquí para descargar </a:t>
            </a:r>
            <a:br>
              <a:rPr lang="es-ES_tradnl" sz="1400" dirty="0"/>
            </a:br>
            <a:r>
              <a:rPr lang="es-ES_tradnl" sz="1400" dirty="0"/>
              <a:t>Certificación de la aplicación para empresas </a:t>
            </a:r>
            <a:r>
              <a:rPr lang="es-ES_tradnl" sz="1400" b="1" dirty="0"/>
              <a:t>sin fines de lucro</a:t>
            </a:r>
            <a:r>
              <a:rPr lang="es-ES_tradnl" sz="1400" dirty="0"/>
              <a:t> | </a:t>
            </a:r>
            <a:r>
              <a:rPr lang="es-ES_tradnl" sz="1400" u="sng" dirty="0">
                <a:solidFill>
                  <a:schemeClr val="accent1"/>
                </a:solidFill>
              </a:rPr>
              <a:t>Haga clic aquí para descargar </a:t>
            </a:r>
            <a:br>
              <a:rPr lang="es-ES_tradnl" sz="1400" dirty="0"/>
            </a:br>
            <a:endParaRPr lang="es-ES_tradnl" sz="1400" dirty="0"/>
          </a:p>
          <a:p>
            <a:endParaRPr lang="en-US" sz="1400" dirty="0"/>
          </a:p>
          <a:p>
            <a:endParaRPr lang="en-US" sz="1400" dirty="0"/>
          </a:p>
          <a:p>
            <a:r>
              <a:rPr lang="en-US" sz="1400" dirty="0"/>
              <a:t>	</a:t>
            </a:r>
          </a:p>
        </p:txBody>
      </p:sp>
      <p:sp>
        <p:nvSpPr>
          <p:cNvPr id="7" name="TextBox 6">
            <a:extLst>
              <a:ext uri="{FF2B5EF4-FFF2-40B4-BE49-F238E27FC236}">
                <a16:creationId xmlns:a16="http://schemas.microsoft.com/office/drawing/2014/main" id="{7A1B6CB9-412C-4936-BC2F-E2469D7F885E}"/>
              </a:ext>
            </a:extLst>
          </p:cNvPr>
          <p:cNvSpPr txBox="1"/>
          <p:nvPr/>
        </p:nvSpPr>
        <p:spPr>
          <a:xfrm>
            <a:off x="6227137" y="1101512"/>
            <a:ext cx="5964861" cy="2677656"/>
          </a:xfrm>
          <a:prstGeom prst="rect">
            <a:avLst/>
          </a:prstGeom>
          <a:noFill/>
        </p:spPr>
        <p:txBody>
          <a:bodyPr wrap="square">
            <a:spAutoFit/>
          </a:bodyPr>
          <a:lstStyle/>
          <a:p>
            <a:pPr marL="342900" indent="-342900">
              <a:buFont typeface="+mj-lt"/>
              <a:buAutoNum type="arabicPeriod" startAt="2"/>
            </a:pPr>
            <a:r>
              <a:rPr lang="es-ES_tradnl" sz="1400" dirty="0"/>
              <a:t>Descargue y guarde la certificación de la aplicación en su computadora</a:t>
            </a:r>
          </a:p>
          <a:p>
            <a:pPr marL="342900" indent="-342900">
              <a:buFont typeface="+mj-lt"/>
              <a:buAutoNum type="arabicPeriod" startAt="2"/>
            </a:pPr>
            <a:endParaRPr lang="en-US" sz="1400" dirty="0"/>
          </a:p>
          <a:p>
            <a:endParaRPr lang="en-US" sz="1400" dirty="0"/>
          </a:p>
          <a:p>
            <a:endParaRPr lang="en-US" sz="1400" dirty="0"/>
          </a:p>
          <a:p>
            <a:br>
              <a:rPr lang="en-US" sz="1400" dirty="0"/>
            </a:br>
            <a:br>
              <a:rPr lang="en-US" sz="1400" dirty="0"/>
            </a:br>
            <a:br>
              <a:rPr lang="en-US" sz="1400" dirty="0"/>
            </a:br>
            <a:br>
              <a:rPr lang="en-US" sz="1400" dirty="0"/>
            </a:br>
            <a:br>
              <a:rPr lang="es-ES_tradnl" sz="1400" dirty="0"/>
            </a:br>
            <a:r>
              <a:rPr lang="es-ES_tradnl" sz="1400" dirty="0"/>
              <a:t>Una vez que haya hecho clic en el icono de descarga, se le pedirá que guarde la Certificación de la aplicación en su escritorio.</a:t>
            </a:r>
          </a:p>
          <a:p>
            <a:endParaRPr lang="en-US" sz="1400" dirty="0"/>
          </a:p>
        </p:txBody>
      </p:sp>
      <p:cxnSp>
        <p:nvCxnSpPr>
          <p:cNvPr id="9" name="Straight Connector 8">
            <a:extLst>
              <a:ext uri="{FF2B5EF4-FFF2-40B4-BE49-F238E27FC236}">
                <a16:creationId xmlns:a16="http://schemas.microsoft.com/office/drawing/2014/main" id="{CC887923-09E9-4921-BD40-761253E50E8D}"/>
              </a:ext>
            </a:extLst>
          </p:cNvPr>
          <p:cNvCxnSpPr/>
          <p:nvPr/>
        </p:nvCxnSpPr>
        <p:spPr>
          <a:xfrm>
            <a:off x="6096000" y="1077448"/>
            <a:ext cx="0" cy="5114057"/>
          </a:xfrm>
          <a:prstGeom prst="line">
            <a:avLst/>
          </a:prstGeom>
          <a:ln>
            <a:solidFill>
              <a:srgbClr val="0D3C8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AF49DE-DE3E-4ED8-91B1-2231348904DF}"/>
              </a:ext>
            </a:extLst>
          </p:cNvPr>
          <p:cNvSpPr/>
          <p:nvPr/>
        </p:nvSpPr>
        <p:spPr>
          <a:xfrm>
            <a:off x="0" y="6289288"/>
            <a:ext cx="12192000" cy="568712"/>
          </a:xfrm>
          <a:prstGeom prst="rect">
            <a:avLst/>
          </a:prstGeom>
          <a:solidFill>
            <a:srgbClr val="0D3C82"/>
          </a:solidFill>
          <a:ln>
            <a:solidFill>
              <a:srgbClr val="0D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6333ED33-42F1-411F-A797-8FCEE77956DB}"/>
              </a:ext>
            </a:extLst>
          </p:cNvPr>
          <p:cNvCxnSpPr>
            <a:cxnSpLocks/>
          </p:cNvCxnSpPr>
          <p:nvPr/>
        </p:nvCxnSpPr>
        <p:spPr>
          <a:xfrm>
            <a:off x="5731731" y="769013"/>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A156C8D9-1997-4F6B-9FC7-1D1442C6318F}"/>
              </a:ext>
            </a:extLst>
          </p:cNvPr>
          <p:cNvGrpSpPr/>
          <p:nvPr/>
        </p:nvGrpSpPr>
        <p:grpSpPr>
          <a:xfrm>
            <a:off x="4949367" y="6394491"/>
            <a:ext cx="2672930" cy="400110"/>
            <a:chOff x="4949367" y="6445291"/>
            <a:chExt cx="2672930" cy="400110"/>
          </a:xfrm>
        </p:grpSpPr>
        <p:pic>
          <p:nvPicPr>
            <p:cNvPr id="14" name="Picture 13">
              <a:extLst>
                <a:ext uri="{FF2B5EF4-FFF2-40B4-BE49-F238E27FC236}">
                  <a16:creationId xmlns:a16="http://schemas.microsoft.com/office/drawing/2014/main" id="{9FAD0E17-7CE9-4A80-93C5-195314F8893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949367" y="6517023"/>
              <a:ext cx="1029599" cy="280233"/>
            </a:xfrm>
            <a:prstGeom prst="rect">
              <a:avLst/>
            </a:prstGeom>
          </p:spPr>
        </p:pic>
        <p:sp>
          <p:nvSpPr>
            <p:cNvPr id="16" name="TextBox 15">
              <a:extLst>
                <a:ext uri="{FF2B5EF4-FFF2-40B4-BE49-F238E27FC236}">
                  <a16:creationId xmlns:a16="http://schemas.microsoft.com/office/drawing/2014/main" id="{3DB9C7A4-07B7-4B24-AC09-1E99B3E4364B}"/>
                </a:ext>
              </a:extLst>
            </p:cNvPr>
            <p:cNvSpPr txBox="1"/>
            <p:nvPr/>
          </p:nvSpPr>
          <p:spPr>
            <a:xfrm>
              <a:off x="6104013" y="6445291"/>
              <a:ext cx="1518284" cy="400110"/>
            </a:xfrm>
            <a:prstGeom prst="rect">
              <a:avLst/>
            </a:prstGeom>
            <a:noFill/>
          </p:spPr>
          <p:txBody>
            <a:bodyPr wrap="square">
              <a:spAutoFit/>
            </a:bodyPr>
            <a:lstStyle/>
            <a:p>
              <a:pPr algn="ctr"/>
              <a:r>
                <a:rPr lang="en-US" sz="1000" dirty="0">
                  <a:solidFill>
                    <a:schemeClr val="bg1"/>
                  </a:solidFill>
                </a:rPr>
                <a:t>This Program is funded by </a:t>
              </a:r>
            </a:p>
            <a:p>
              <a:pPr algn="ctr"/>
              <a:r>
                <a:rPr lang="en-US" sz="1000" dirty="0">
                  <a:solidFill>
                    <a:schemeClr val="bg1"/>
                  </a:solidFill>
                </a:rPr>
                <a:t>the State of California</a:t>
              </a:r>
            </a:p>
          </p:txBody>
        </p:sp>
        <p:cxnSp>
          <p:nvCxnSpPr>
            <p:cNvPr id="17" name="Straight Connector 16">
              <a:extLst>
                <a:ext uri="{FF2B5EF4-FFF2-40B4-BE49-F238E27FC236}">
                  <a16:creationId xmlns:a16="http://schemas.microsoft.com/office/drawing/2014/main" id="{84F96C25-A323-4B9D-8D45-9D430D148A98}"/>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443E23EB-D5A5-4127-BF43-771613B22591}"/>
              </a:ext>
            </a:extLst>
          </p:cNvPr>
          <p:cNvGrpSpPr/>
          <p:nvPr/>
        </p:nvGrpSpPr>
        <p:grpSpPr>
          <a:xfrm>
            <a:off x="6552833" y="1444151"/>
            <a:ext cx="5313468" cy="1463040"/>
            <a:chOff x="651396" y="4728465"/>
            <a:chExt cx="5313468" cy="1463040"/>
          </a:xfrm>
        </p:grpSpPr>
        <p:pic>
          <p:nvPicPr>
            <p:cNvPr id="27" name="Picture 26">
              <a:extLst>
                <a:ext uri="{FF2B5EF4-FFF2-40B4-BE49-F238E27FC236}">
                  <a16:creationId xmlns:a16="http://schemas.microsoft.com/office/drawing/2014/main" id="{C2F0578D-7B32-41EB-A5C7-F6BB19965D48}"/>
                </a:ext>
              </a:extLst>
            </p:cNvPr>
            <p:cNvPicPr>
              <a:picLocks noChangeAspect="1"/>
            </p:cNvPicPr>
            <p:nvPr/>
          </p:nvPicPr>
          <p:blipFill rotWithShape="1">
            <a:blip r:embed="rId5"/>
            <a:srcRect b="49568"/>
            <a:stretch/>
          </p:blipFill>
          <p:spPr>
            <a:xfrm>
              <a:off x="678692" y="4728465"/>
              <a:ext cx="4785189" cy="1463040"/>
            </a:xfrm>
            <a:prstGeom prst="rect">
              <a:avLst/>
            </a:prstGeom>
          </p:spPr>
        </p:pic>
        <p:sp>
          <p:nvSpPr>
            <p:cNvPr id="28" name="Rectangle 27">
              <a:extLst>
                <a:ext uri="{FF2B5EF4-FFF2-40B4-BE49-F238E27FC236}">
                  <a16:creationId xmlns:a16="http://schemas.microsoft.com/office/drawing/2014/main" id="{C837F8B8-C0E6-4AC6-83C3-CEAAFCE5F333}"/>
                </a:ext>
              </a:extLst>
            </p:cNvPr>
            <p:cNvSpPr/>
            <p:nvPr/>
          </p:nvSpPr>
          <p:spPr>
            <a:xfrm>
              <a:off x="651396" y="4728465"/>
              <a:ext cx="4785189" cy="146304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6C52526-C5EE-45E8-AD20-9FC1A1E19B6B}"/>
                </a:ext>
              </a:extLst>
            </p:cNvPr>
            <p:cNvSpPr/>
            <p:nvPr/>
          </p:nvSpPr>
          <p:spPr>
            <a:xfrm>
              <a:off x="5080978" y="4977731"/>
              <a:ext cx="143123" cy="127006"/>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750AE14-37F2-443A-8262-745AAF08DC7E}"/>
                </a:ext>
              </a:extLst>
            </p:cNvPr>
            <p:cNvSpPr txBox="1"/>
            <p:nvPr/>
          </p:nvSpPr>
          <p:spPr>
            <a:xfrm>
              <a:off x="3122642" y="5181804"/>
              <a:ext cx="2842222" cy="523220"/>
            </a:xfrm>
            <a:prstGeom prst="rect">
              <a:avLst/>
            </a:prstGeom>
            <a:solidFill>
              <a:srgbClr val="FF0000"/>
            </a:solidFill>
            <a:ln>
              <a:solidFill>
                <a:srgbClr val="FF0000"/>
              </a:solidFill>
            </a:ln>
          </p:spPr>
          <p:txBody>
            <a:bodyPr wrap="square">
              <a:spAutoFit/>
            </a:bodyPr>
            <a:lstStyle/>
            <a:p>
              <a:pPr algn="ctr"/>
              <a:r>
                <a:rPr lang="es-ES_tradnl" sz="1400" dirty="0">
                  <a:solidFill>
                    <a:schemeClr val="bg1"/>
                  </a:solidFill>
                  <a:latin typeface="Balboa Light" panose="020B0304040203020204" pitchFamily="34" charset="0"/>
                </a:rPr>
                <a:t>PRESIONE LA FLECHA PARA DESCARGAR</a:t>
              </a:r>
            </a:p>
          </p:txBody>
        </p:sp>
      </p:grpSp>
      <p:sp>
        <p:nvSpPr>
          <p:cNvPr id="32" name="Rectangle 31">
            <a:extLst>
              <a:ext uri="{FF2B5EF4-FFF2-40B4-BE49-F238E27FC236}">
                <a16:creationId xmlns:a16="http://schemas.microsoft.com/office/drawing/2014/main" id="{E2CD430E-08A5-4928-A80D-EEFAF70A5543}"/>
              </a:ext>
            </a:extLst>
          </p:cNvPr>
          <p:cNvSpPr/>
          <p:nvPr/>
        </p:nvSpPr>
        <p:spPr>
          <a:xfrm>
            <a:off x="6547693" y="3603274"/>
            <a:ext cx="4817623" cy="252998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760BF13-4AD0-4591-80A2-31A5319DD1DA}"/>
              </a:ext>
            </a:extLst>
          </p:cNvPr>
          <p:cNvSpPr/>
          <p:nvPr/>
        </p:nvSpPr>
        <p:spPr>
          <a:xfrm>
            <a:off x="7853082" y="4447955"/>
            <a:ext cx="2426447" cy="285410"/>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A722341-4B33-4809-B289-0D04AF1EB8D7}"/>
              </a:ext>
            </a:extLst>
          </p:cNvPr>
          <p:cNvSpPr/>
          <p:nvPr/>
        </p:nvSpPr>
        <p:spPr>
          <a:xfrm>
            <a:off x="7330141" y="4868695"/>
            <a:ext cx="421340" cy="529810"/>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2CFBA26-96B7-4C14-89A4-A29DCEB601D7}"/>
              </a:ext>
            </a:extLst>
          </p:cNvPr>
          <p:cNvSpPr/>
          <p:nvPr/>
        </p:nvSpPr>
        <p:spPr>
          <a:xfrm>
            <a:off x="9728348" y="5643130"/>
            <a:ext cx="370995" cy="127006"/>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91F21AE-8D36-47A2-A332-215792925FD3}"/>
              </a:ext>
            </a:extLst>
          </p:cNvPr>
          <p:cNvSpPr/>
          <p:nvPr/>
        </p:nvSpPr>
        <p:spPr>
          <a:xfrm>
            <a:off x="7314985" y="4420944"/>
            <a:ext cx="421340" cy="123761"/>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140A6D0-DCF2-4035-B37F-C1963912FA1B}"/>
              </a:ext>
            </a:extLst>
          </p:cNvPr>
          <p:cNvSpPr txBox="1"/>
          <p:nvPr/>
        </p:nvSpPr>
        <p:spPr>
          <a:xfrm>
            <a:off x="8769246" y="5275332"/>
            <a:ext cx="3422752" cy="523220"/>
          </a:xfrm>
          <a:prstGeom prst="rect">
            <a:avLst/>
          </a:prstGeom>
          <a:solidFill>
            <a:srgbClr val="FF0000"/>
          </a:solidFill>
          <a:ln>
            <a:solidFill>
              <a:srgbClr val="FF0000"/>
            </a:solidFill>
          </a:ln>
        </p:spPr>
        <p:txBody>
          <a:bodyPr wrap="square">
            <a:spAutoFit/>
          </a:bodyPr>
          <a:lstStyle/>
          <a:p>
            <a:pPr algn="ctr"/>
            <a:r>
              <a:rPr lang="en-US" sz="1400" dirty="0">
                <a:solidFill>
                  <a:schemeClr val="bg1"/>
                </a:solidFill>
                <a:latin typeface="Balboa Light" panose="020B0304040203020204" pitchFamily="34" charset="0"/>
              </a:rPr>
              <a:t>GUARDE EL FORMULARIO EN SU DISPOSITIVO</a:t>
            </a:r>
          </a:p>
        </p:txBody>
      </p:sp>
      <p:sp>
        <p:nvSpPr>
          <p:cNvPr id="3" name="Slide Number Placeholder 2">
            <a:extLst>
              <a:ext uri="{FF2B5EF4-FFF2-40B4-BE49-F238E27FC236}">
                <a16:creationId xmlns:a16="http://schemas.microsoft.com/office/drawing/2014/main" id="{0B9C18E0-DD12-4C35-89D2-DEC6BD865F30}"/>
              </a:ext>
            </a:extLst>
          </p:cNvPr>
          <p:cNvSpPr>
            <a:spLocks noGrp="1"/>
          </p:cNvSpPr>
          <p:nvPr>
            <p:ph type="sldNum" sz="quarter" idx="12"/>
          </p:nvPr>
        </p:nvSpPr>
        <p:spPr/>
        <p:txBody>
          <a:bodyPr/>
          <a:lstStyle/>
          <a:p>
            <a:fld id="{8AAEA597-3525-4545-A2CF-C14FA043E16B}" type="slidenum">
              <a:rPr lang="en-US" smtClean="0"/>
              <a:t>21</a:t>
            </a:fld>
            <a:endParaRPr lang="en-US"/>
          </a:p>
        </p:txBody>
      </p:sp>
    </p:spTree>
    <p:extLst>
      <p:ext uri="{BB962C8B-B14F-4D97-AF65-F5344CB8AC3E}">
        <p14:creationId xmlns:p14="http://schemas.microsoft.com/office/powerpoint/2010/main" val="3806541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F9ABB2-20AC-4519-86E8-BB62B5DB951E}"/>
              </a:ext>
            </a:extLst>
          </p:cNvPr>
          <p:cNvSpPr txBox="1"/>
          <p:nvPr/>
        </p:nvSpPr>
        <p:spPr>
          <a:xfrm>
            <a:off x="0" y="109255"/>
            <a:ext cx="12192000" cy="707886"/>
          </a:xfrm>
          <a:prstGeom prst="rect">
            <a:avLst/>
          </a:prstGeom>
          <a:noFill/>
        </p:spPr>
        <p:txBody>
          <a:bodyPr wrap="square">
            <a:spAutoFit/>
          </a:bodyPr>
          <a:lstStyle/>
          <a:p>
            <a:pPr algn="ctr" fontAlgn="base"/>
            <a:r>
              <a:rPr lang="en-US" sz="4000" b="1" i="0" dirty="0">
                <a:solidFill>
                  <a:srgbClr val="0A0000"/>
                </a:solidFill>
                <a:effectLst/>
                <a:latin typeface="Balboa Medium" panose="020B0604040203020204" pitchFamily="34" charset="0"/>
              </a:rPr>
              <a:t>COMPLETE EL FORMULARIO ELECTRÓNICO</a:t>
            </a:r>
          </a:p>
        </p:txBody>
      </p:sp>
      <p:sp>
        <p:nvSpPr>
          <p:cNvPr id="6" name="TextBox 5">
            <a:extLst>
              <a:ext uri="{FF2B5EF4-FFF2-40B4-BE49-F238E27FC236}">
                <a16:creationId xmlns:a16="http://schemas.microsoft.com/office/drawing/2014/main" id="{DF71E93C-1F9D-4AB2-A3E6-4D3CA0E8C6E1}"/>
              </a:ext>
            </a:extLst>
          </p:cNvPr>
          <p:cNvSpPr txBox="1"/>
          <p:nvPr/>
        </p:nvSpPr>
        <p:spPr>
          <a:xfrm>
            <a:off x="0" y="1133409"/>
            <a:ext cx="6087983" cy="1600438"/>
          </a:xfrm>
          <a:prstGeom prst="rect">
            <a:avLst/>
          </a:prstGeom>
          <a:noFill/>
        </p:spPr>
        <p:txBody>
          <a:bodyPr wrap="square">
            <a:spAutoFit/>
          </a:bodyPr>
          <a:lstStyle/>
          <a:p>
            <a:pPr marL="342900" indent="-342900">
              <a:buFont typeface="+mj-lt"/>
              <a:buAutoNum type="arabicPeriod" startAt="3"/>
            </a:pPr>
            <a:r>
              <a:rPr lang="es-ES_tradnl" sz="1400" dirty="0"/>
              <a:t>Una vez que haya guardado la Certificación de aplicación electrónica, ubique el archivo en su escritorio y ábralo desde allí.</a:t>
            </a:r>
          </a:p>
          <a:p>
            <a:br>
              <a:rPr lang="en-US" sz="1400" dirty="0"/>
            </a:br>
            <a:endParaRPr lang="en-US" sz="1400" dirty="0"/>
          </a:p>
          <a:p>
            <a:endParaRPr lang="en-US" sz="1400" dirty="0"/>
          </a:p>
          <a:p>
            <a:endParaRPr lang="en-US" sz="1400" dirty="0"/>
          </a:p>
          <a:p>
            <a:r>
              <a:rPr lang="en-US" sz="1400" dirty="0"/>
              <a:t>	</a:t>
            </a:r>
          </a:p>
        </p:txBody>
      </p:sp>
      <p:sp>
        <p:nvSpPr>
          <p:cNvPr id="7" name="TextBox 6">
            <a:extLst>
              <a:ext uri="{FF2B5EF4-FFF2-40B4-BE49-F238E27FC236}">
                <a16:creationId xmlns:a16="http://schemas.microsoft.com/office/drawing/2014/main" id="{7A1B6CB9-412C-4936-BC2F-E2469D7F885E}"/>
              </a:ext>
            </a:extLst>
          </p:cNvPr>
          <p:cNvSpPr txBox="1"/>
          <p:nvPr/>
        </p:nvSpPr>
        <p:spPr>
          <a:xfrm>
            <a:off x="6227137" y="1101512"/>
            <a:ext cx="5964861" cy="5047536"/>
          </a:xfrm>
          <a:prstGeom prst="rect">
            <a:avLst/>
          </a:prstGeom>
          <a:noFill/>
        </p:spPr>
        <p:txBody>
          <a:bodyPr wrap="square">
            <a:spAutoFit/>
          </a:bodyPr>
          <a:lstStyle/>
          <a:p>
            <a:pPr marL="342900" indent="-342900">
              <a:buFont typeface="+mj-lt"/>
              <a:buAutoNum type="arabicPeriod" startAt="4"/>
            </a:pPr>
            <a:r>
              <a:rPr lang="es-ES_tradnl" sz="1400" dirty="0"/>
              <a:t>La certificación de su solicitud se abrirá como un archivo PDF de Adobe Acrobat. Complete la Certificación de solicitud ingresando sus iniciales junto a todos los elementos numerados y luego ingresando su firma e información comercial en la página 4.</a:t>
            </a:r>
            <a:br>
              <a:rPr lang="es-ES_tradnl" sz="1400" dirty="0"/>
            </a:br>
            <a:br>
              <a:rPr lang="es-ES_tradnl" sz="1400" dirty="0"/>
            </a:br>
            <a:br>
              <a:rPr lang="es-ES_tradnl" sz="1400" dirty="0"/>
            </a:br>
            <a:br>
              <a:rPr lang="es-ES_tradnl" sz="1400" dirty="0"/>
            </a:br>
            <a:br>
              <a:rPr lang="es-ES_tradnl" sz="1400" dirty="0"/>
            </a:br>
            <a:br>
              <a:rPr lang="es-ES_tradnl" sz="1400" dirty="0"/>
            </a:br>
            <a:br>
              <a:rPr lang="es-ES_tradnl" sz="1400" dirty="0"/>
            </a:br>
            <a:br>
              <a:rPr lang="es-ES_tradnl" sz="1400" dirty="0"/>
            </a:br>
            <a:br>
              <a:rPr lang="es-ES_tradnl" sz="1400" dirty="0"/>
            </a:br>
            <a:br>
              <a:rPr lang="es-ES_tradnl" sz="1400" dirty="0"/>
            </a:br>
            <a:br>
              <a:rPr lang="es-ES_tradnl" sz="1400" dirty="0"/>
            </a:br>
            <a:br>
              <a:rPr lang="es-ES_tradnl" sz="1400" dirty="0"/>
            </a:br>
            <a:br>
              <a:rPr lang="es-ES_tradnl" sz="1400" dirty="0"/>
            </a:br>
            <a:br>
              <a:rPr lang="es-ES_tradnl" sz="1400" dirty="0"/>
            </a:br>
            <a:endParaRPr lang="es-ES_tradnl" sz="1400" dirty="0"/>
          </a:p>
          <a:p>
            <a:pPr marL="342900" indent="-342900">
              <a:buFont typeface="+mj-lt"/>
              <a:buAutoNum type="arabicPeriod" startAt="4"/>
            </a:pPr>
            <a:r>
              <a:rPr lang="es-ES_tradnl" sz="1400" b="1" u="sng" dirty="0"/>
              <a:t>Guarde</a:t>
            </a:r>
            <a:r>
              <a:rPr lang="es-ES_tradnl" sz="1400" dirty="0"/>
              <a:t> su Certificación de solicitud completa.</a:t>
            </a:r>
          </a:p>
          <a:p>
            <a:pPr marL="342900" indent="-342900">
              <a:buFont typeface="+mj-lt"/>
              <a:buAutoNum type="arabicPeriod" startAt="4"/>
            </a:pPr>
            <a:r>
              <a:rPr lang="es-ES_tradnl" sz="1400" dirty="0"/>
              <a:t>Cargue la Certificación de la aplicación completa al Portal de Lendistry.</a:t>
            </a:r>
            <a:br>
              <a:rPr lang="es-ES_tradnl" sz="1400" dirty="0"/>
            </a:br>
            <a:endParaRPr lang="es-ES_tradnl" sz="1400" dirty="0"/>
          </a:p>
          <a:p>
            <a:pPr marL="342900" indent="-342900">
              <a:buFont typeface="+mj-lt"/>
              <a:buAutoNum type="arabicPeriod" startAt="2"/>
            </a:pPr>
            <a:endParaRPr lang="en-US" sz="1400" dirty="0"/>
          </a:p>
          <a:p>
            <a:endParaRPr lang="en-US" sz="1400" dirty="0"/>
          </a:p>
        </p:txBody>
      </p:sp>
      <p:cxnSp>
        <p:nvCxnSpPr>
          <p:cNvPr id="9" name="Straight Connector 8">
            <a:extLst>
              <a:ext uri="{FF2B5EF4-FFF2-40B4-BE49-F238E27FC236}">
                <a16:creationId xmlns:a16="http://schemas.microsoft.com/office/drawing/2014/main" id="{CC887923-09E9-4921-BD40-761253E50E8D}"/>
              </a:ext>
            </a:extLst>
          </p:cNvPr>
          <p:cNvCxnSpPr/>
          <p:nvPr/>
        </p:nvCxnSpPr>
        <p:spPr>
          <a:xfrm>
            <a:off x="6096000" y="1077448"/>
            <a:ext cx="0" cy="5114057"/>
          </a:xfrm>
          <a:prstGeom prst="line">
            <a:avLst/>
          </a:prstGeom>
          <a:ln>
            <a:solidFill>
              <a:srgbClr val="0D3C8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AF49DE-DE3E-4ED8-91B1-2231348904DF}"/>
              </a:ext>
            </a:extLst>
          </p:cNvPr>
          <p:cNvSpPr/>
          <p:nvPr/>
        </p:nvSpPr>
        <p:spPr>
          <a:xfrm>
            <a:off x="0" y="6289288"/>
            <a:ext cx="12192000" cy="568712"/>
          </a:xfrm>
          <a:prstGeom prst="rect">
            <a:avLst/>
          </a:prstGeom>
          <a:solidFill>
            <a:srgbClr val="0D3C82"/>
          </a:solidFill>
          <a:ln>
            <a:solidFill>
              <a:srgbClr val="0D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6333ED33-42F1-411F-A797-8FCEE77956DB}"/>
              </a:ext>
            </a:extLst>
          </p:cNvPr>
          <p:cNvCxnSpPr>
            <a:cxnSpLocks/>
          </p:cNvCxnSpPr>
          <p:nvPr/>
        </p:nvCxnSpPr>
        <p:spPr>
          <a:xfrm>
            <a:off x="5731731" y="769013"/>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A156C8D9-1997-4F6B-9FC7-1D1442C6318F}"/>
              </a:ext>
            </a:extLst>
          </p:cNvPr>
          <p:cNvGrpSpPr/>
          <p:nvPr/>
        </p:nvGrpSpPr>
        <p:grpSpPr>
          <a:xfrm>
            <a:off x="4949367" y="6394491"/>
            <a:ext cx="2672930" cy="400110"/>
            <a:chOff x="4949367" y="6445291"/>
            <a:chExt cx="2672930" cy="400110"/>
          </a:xfrm>
        </p:grpSpPr>
        <p:pic>
          <p:nvPicPr>
            <p:cNvPr id="14" name="Picture 13">
              <a:extLst>
                <a:ext uri="{FF2B5EF4-FFF2-40B4-BE49-F238E27FC236}">
                  <a16:creationId xmlns:a16="http://schemas.microsoft.com/office/drawing/2014/main" id="{9FAD0E17-7CE9-4A80-93C5-195314F8893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49367" y="6517023"/>
              <a:ext cx="1029599" cy="280233"/>
            </a:xfrm>
            <a:prstGeom prst="rect">
              <a:avLst/>
            </a:prstGeom>
          </p:spPr>
        </p:pic>
        <p:sp>
          <p:nvSpPr>
            <p:cNvPr id="16" name="TextBox 15">
              <a:extLst>
                <a:ext uri="{FF2B5EF4-FFF2-40B4-BE49-F238E27FC236}">
                  <a16:creationId xmlns:a16="http://schemas.microsoft.com/office/drawing/2014/main" id="{3DB9C7A4-07B7-4B24-AC09-1E99B3E4364B}"/>
                </a:ext>
              </a:extLst>
            </p:cNvPr>
            <p:cNvSpPr txBox="1"/>
            <p:nvPr/>
          </p:nvSpPr>
          <p:spPr>
            <a:xfrm>
              <a:off x="6104013" y="6445291"/>
              <a:ext cx="1518284" cy="400110"/>
            </a:xfrm>
            <a:prstGeom prst="rect">
              <a:avLst/>
            </a:prstGeom>
            <a:noFill/>
          </p:spPr>
          <p:txBody>
            <a:bodyPr wrap="square">
              <a:spAutoFit/>
            </a:bodyPr>
            <a:lstStyle/>
            <a:p>
              <a:pPr algn="ctr"/>
              <a:r>
                <a:rPr lang="en-US" sz="1000" dirty="0">
                  <a:solidFill>
                    <a:schemeClr val="bg1"/>
                  </a:solidFill>
                </a:rPr>
                <a:t>This Program is funded by </a:t>
              </a:r>
            </a:p>
            <a:p>
              <a:pPr algn="ctr"/>
              <a:r>
                <a:rPr lang="en-US" sz="1000" dirty="0">
                  <a:solidFill>
                    <a:schemeClr val="bg1"/>
                  </a:solidFill>
                </a:rPr>
                <a:t>the State of California</a:t>
              </a:r>
            </a:p>
          </p:txBody>
        </p:sp>
        <p:cxnSp>
          <p:nvCxnSpPr>
            <p:cNvPr id="17" name="Straight Connector 16">
              <a:extLst>
                <a:ext uri="{FF2B5EF4-FFF2-40B4-BE49-F238E27FC236}">
                  <a16:creationId xmlns:a16="http://schemas.microsoft.com/office/drawing/2014/main" id="{84F96C25-A323-4B9D-8D45-9D430D148A98}"/>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5113B09F-7F4B-4A95-B822-9CF06C598B47}"/>
              </a:ext>
            </a:extLst>
          </p:cNvPr>
          <p:cNvGrpSpPr/>
          <p:nvPr/>
        </p:nvGrpSpPr>
        <p:grpSpPr>
          <a:xfrm>
            <a:off x="140020" y="1772497"/>
            <a:ext cx="5842856" cy="3651785"/>
            <a:chOff x="513069" y="109520"/>
            <a:chExt cx="7651699" cy="4782312"/>
          </a:xfrm>
        </p:grpSpPr>
        <p:pic>
          <p:nvPicPr>
            <p:cNvPr id="4" name="Picture 3">
              <a:extLst>
                <a:ext uri="{FF2B5EF4-FFF2-40B4-BE49-F238E27FC236}">
                  <a16:creationId xmlns:a16="http://schemas.microsoft.com/office/drawing/2014/main" id="{53A71ED4-FE57-48F2-AC10-46DD74C104C3}"/>
                </a:ext>
              </a:extLst>
            </p:cNvPr>
            <p:cNvPicPr>
              <a:picLocks noChangeAspect="1"/>
            </p:cNvPicPr>
            <p:nvPr/>
          </p:nvPicPr>
          <p:blipFill>
            <a:blip r:embed="rId4"/>
            <a:stretch>
              <a:fillRect/>
            </a:stretch>
          </p:blipFill>
          <p:spPr>
            <a:xfrm>
              <a:off x="513069" y="109520"/>
              <a:ext cx="7651699" cy="4782312"/>
            </a:xfrm>
            <a:prstGeom prst="rect">
              <a:avLst/>
            </a:prstGeom>
          </p:spPr>
        </p:pic>
        <p:sp>
          <p:nvSpPr>
            <p:cNvPr id="5" name="Rectangle 4">
              <a:extLst>
                <a:ext uri="{FF2B5EF4-FFF2-40B4-BE49-F238E27FC236}">
                  <a16:creationId xmlns:a16="http://schemas.microsoft.com/office/drawing/2014/main" id="{BC476632-9E5F-4D39-80CC-35AE9C8E33B6}"/>
                </a:ext>
              </a:extLst>
            </p:cNvPr>
            <p:cNvSpPr/>
            <p:nvPr/>
          </p:nvSpPr>
          <p:spPr>
            <a:xfrm>
              <a:off x="1731132" y="4712645"/>
              <a:ext cx="5373163" cy="179187"/>
            </a:xfrm>
            <a:prstGeom prst="rect">
              <a:avLst/>
            </a:prstGeom>
            <a:solidFill>
              <a:srgbClr val="000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DDDDF0A5-32B1-480B-97FE-F94B805D2276}"/>
              </a:ext>
            </a:extLst>
          </p:cNvPr>
          <p:cNvSpPr/>
          <p:nvPr/>
        </p:nvSpPr>
        <p:spPr>
          <a:xfrm>
            <a:off x="180964" y="2623398"/>
            <a:ext cx="214821" cy="311089"/>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7B9F9B99-0A33-4D0B-BEE3-606A97842DC9}"/>
              </a:ext>
            </a:extLst>
          </p:cNvPr>
          <p:cNvSpPr txBox="1"/>
          <p:nvPr/>
        </p:nvSpPr>
        <p:spPr>
          <a:xfrm>
            <a:off x="893616" y="2372502"/>
            <a:ext cx="4907415" cy="307777"/>
          </a:xfrm>
          <a:prstGeom prst="rect">
            <a:avLst/>
          </a:prstGeom>
          <a:solidFill>
            <a:srgbClr val="FF0000"/>
          </a:solidFill>
          <a:ln>
            <a:solidFill>
              <a:srgbClr val="FF0000"/>
            </a:solidFill>
          </a:ln>
        </p:spPr>
        <p:txBody>
          <a:bodyPr wrap="square">
            <a:spAutoFit/>
          </a:bodyPr>
          <a:lstStyle/>
          <a:p>
            <a:pPr algn="ctr"/>
            <a:r>
              <a:rPr lang="en-US" sz="1400" dirty="0">
                <a:solidFill>
                  <a:schemeClr val="bg1"/>
                </a:solidFill>
                <a:latin typeface="Balboa Light" panose="020B0304040203020204" pitchFamily="34" charset="0"/>
              </a:rPr>
              <a:t>ABRA CERTIFICACIÓN DE APLICACIÓN DESDE SU ESCRITORIO</a:t>
            </a:r>
          </a:p>
        </p:txBody>
      </p:sp>
      <p:pic>
        <p:nvPicPr>
          <p:cNvPr id="18" name="Picture 17">
            <a:extLst>
              <a:ext uri="{FF2B5EF4-FFF2-40B4-BE49-F238E27FC236}">
                <a16:creationId xmlns:a16="http://schemas.microsoft.com/office/drawing/2014/main" id="{D5DFE747-2D2C-466B-80EA-5F6DA0418213}"/>
              </a:ext>
            </a:extLst>
          </p:cNvPr>
          <p:cNvPicPr>
            <a:picLocks noChangeAspect="1"/>
          </p:cNvPicPr>
          <p:nvPr/>
        </p:nvPicPr>
        <p:blipFill>
          <a:blip r:embed="rId5"/>
          <a:stretch>
            <a:fillRect/>
          </a:stretch>
        </p:blipFill>
        <p:spPr>
          <a:xfrm>
            <a:off x="7306057" y="2114191"/>
            <a:ext cx="3794868" cy="2743200"/>
          </a:xfrm>
          <a:prstGeom prst="rect">
            <a:avLst/>
          </a:prstGeom>
        </p:spPr>
      </p:pic>
      <p:sp>
        <p:nvSpPr>
          <p:cNvPr id="38" name="Rectangle 37">
            <a:extLst>
              <a:ext uri="{FF2B5EF4-FFF2-40B4-BE49-F238E27FC236}">
                <a16:creationId xmlns:a16="http://schemas.microsoft.com/office/drawing/2014/main" id="{33146329-A508-4EA4-94C9-AA24495E06D5}"/>
              </a:ext>
            </a:extLst>
          </p:cNvPr>
          <p:cNvSpPr/>
          <p:nvPr/>
        </p:nvSpPr>
        <p:spPr>
          <a:xfrm>
            <a:off x="132003" y="1772497"/>
            <a:ext cx="5846963" cy="365178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6CBE501-833C-4F75-BD41-89020F6F8772}"/>
              </a:ext>
            </a:extLst>
          </p:cNvPr>
          <p:cNvSpPr/>
          <p:nvPr/>
        </p:nvSpPr>
        <p:spPr>
          <a:xfrm>
            <a:off x="7306054" y="2113413"/>
            <a:ext cx="3794867" cy="2743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77BB0FBE-11CD-4025-A4CD-EF2BD49665FF}"/>
              </a:ext>
            </a:extLst>
          </p:cNvPr>
          <p:cNvSpPr>
            <a:spLocks noGrp="1"/>
          </p:cNvSpPr>
          <p:nvPr>
            <p:ph type="sldNum" sz="quarter" idx="12"/>
          </p:nvPr>
        </p:nvSpPr>
        <p:spPr/>
        <p:txBody>
          <a:bodyPr/>
          <a:lstStyle/>
          <a:p>
            <a:fld id="{8AAEA597-3525-4545-A2CF-C14FA043E16B}" type="slidenum">
              <a:rPr lang="en-US" smtClean="0"/>
              <a:t>22</a:t>
            </a:fld>
            <a:endParaRPr lang="en-US"/>
          </a:p>
        </p:txBody>
      </p:sp>
    </p:spTree>
    <p:extLst>
      <p:ext uri="{BB962C8B-B14F-4D97-AF65-F5344CB8AC3E}">
        <p14:creationId xmlns:p14="http://schemas.microsoft.com/office/powerpoint/2010/main" val="2913894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F9ABB2-20AC-4519-86E8-BB62B5DB951E}"/>
              </a:ext>
            </a:extLst>
          </p:cNvPr>
          <p:cNvSpPr txBox="1"/>
          <p:nvPr/>
        </p:nvSpPr>
        <p:spPr>
          <a:xfrm>
            <a:off x="0" y="109255"/>
            <a:ext cx="12192000" cy="707886"/>
          </a:xfrm>
          <a:prstGeom prst="rect">
            <a:avLst/>
          </a:prstGeom>
          <a:noFill/>
        </p:spPr>
        <p:txBody>
          <a:bodyPr wrap="square">
            <a:spAutoFit/>
          </a:bodyPr>
          <a:lstStyle/>
          <a:p>
            <a:pPr algn="ctr" fontAlgn="base"/>
            <a:r>
              <a:rPr lang="en-US" sz="4000" b="1" i="0" dirty="0">
                <a:solidFill>
                  <a:srgbClr val="0A0000"/>
                </a:solidFill>
                <a:effectLst/>
                <a:latin typeface="Balboa Medium" panose="020B0604040203020204" pitchFamily="34" charset="0"/>
              </a:rPr>
              <a:t>LLENE EL FORMULARIO A MANO</a:t>
            </a:r>
          </a:p>
        </p:txBody>
      </p:sp>
      <p:sp>
        <p:nvSpPr>
          <p:cNvPr id="6" name="TextBox 5">
            <a:extLst>
              <a:ext uri="{FF2B5EF4-FFF2-40B4-BE49-F238E27FC236}">
                <a16:creationId xmlns:a16="http://schemas.microsoft.com/office/drawing/2014/main" id="{DF71E93C-1F9D-4AB2-A3E6-4D3CA0E8C6E1}"/>
              </a:ext>
            </a:extLst>
          </p:cNvPr>
          <p:cNvSpPr txBox="1"/>
          <p:nvPr/>
        </p:nvSpPr>
        <p:spPr>
          <a:xfrm>
            <a:off x="0" y="1133409"/>
            <a:ext cx="6087983" cy="3447098"/>
          </a:xfrm>
          <a:prstGeom prst="rect">
            <a:avLst/>
          </a:prstGeom>
          <a:noFill/>
        </p:spPr>
        <p:txBody>
          <a:bodyPr wrap="square">
            <a:spAutoFit/>
          </a:bodyPr>
          <a:lstStyle/>
          <a:p>
            <a:r>
              <a:rPr lang="es-ES_tradnl" dirty="0">
                <a:latin typeface="Balboa UltraLight" panose="00000300000000000000" pitchFamily="50" charset="0"/>
              </a:rPr>
              <a:t>CUMPLIMIENTO MANUAL DE LA CERTIFICACIÓN DE APLICACIÓN</a:t>
            </a:r>
          </a:p>
          <a:p>
            <a:pPr marL="342900" indent="-342900">
              <a:buAutoNum type="arabicPeriod"/>
            </a:pPr>
            <a:r>
              <a:rPr lang="es-ES_tradnl" sz="1400" dirty="0"/>
              <a:t>Utilice los siguientes enlaces para ver la certificación de la aplicación para su empresa. </a:t>
            </a:r>
            <a:br>
              <a:rPr lang="es-ES_tradnl" sz="1400" dirty="0"/>
            </a:br>
            <a:br>
              <a:rPr lang="es-ES_tradnl" sz="1400" dirty="0"/>
            </a:br>
            <a:r>
              <a:rPr lang="es-ES_tradnl" sz="1400" dirty="0"/>
              <a:t>Certificación de aplicación para empresas </a:t>
            </a:r>
            <a:r>
              <a:rPr lang="es-ES_tradnl" sz="1400" b="1" dirty="0"/>
              <a:t>con fines de lucro</a:t>
            </a:r>
            <a:r>
              <a:rPr lang="es-ES_tradnl" sz="1400" dirty="0"/>
              <a:t> |</a:t>
            </a:r>
            <a:r>
              <a:rPr lang="es-ES_tradnl" sz="1400" u="sng" dirty="0">
                <a:solidFill>
                  <a:schemeClr val="accent1"/>
                </a:solidFill>
              </a:rPr>
              <a:t> Haga clic aquí para descargar</a:t>
            </a:r>
            <a:br>
              <a:rPr lang="es-ES_tradnl" sz="1400" dirty="0"/>
            </a:br>
            <a:r>
              <a:rPr lang="es-ES_tradnl" sz="1400" dirty="0"/>
              <a:t>Certificación de aplicación para empresas </a:t>
            </a:r>
            <a:r>
              <a:rPr lang="es-ES_tradnl" sz="1400" b="1" dirty="0"/>
              <a:t>sin fines de lucro</a:t>
            </a:r>
            <a:r>
              <a:rPr lang="es-ES_tradnl" sz="1400" dirty="0"/>
              <a:t> | </a:t>
            </a:r>
            <a:r>
              <a:rPr lang="es-ES_tradnl" sz="1400" u="sng" dirty="0">
                <a:solidFill>
                  <a:schemeClr val="accent1"/>
                </a:solidFill>
              </a:rPr>
              <a:t>Haga clic aquí para descargar</a:t>
            </a:r>
            <a:br>
              <a:rPr lang="es-ES_tradnl" sz="1400" dirty="0"/>
            </a:br>
            <a:endParaRPr lang="es-ES_tradnl" sz="1400" dirty="0"/>
          </a:p>
          <a:p>
            <a:pPr marL="342900" indent="-342900">
              <a:buAutoNum type="arabicPeriod"/>
            </a:pPr>
            <a:r>
              <a:rPr lang="es-ES_tradnl" sz="1400" dirty="0"/>
              <a:t>Imprima la Certificación de la aplicación haciendo clic en el icono de la impresora.</a:t>
            </a:r>
          </a:p>
          <a:p>
            <a:endParaRPr lang="en-US" sz="1400" dirty="0"/>
          </a:p>
          <a:p>
            <a:endParaRPr lang="en-US" sz="1400" dirty="0"/>
          </a:p>
          <a:p>
            <a:r>
              <a:rPr lang="en-US" sz="1400" dirty="0"/>
              <a:t>	</a:t>
            </a:r>
          </a:p>
        </p:txBody>
      </p:sp>
      <p:sp>
        <p:nvSpPr>
          <p:cNvPr id="7" name="TextBox 6">
            <a:extLst>
              <a:ext uri="{FF2B5EF4-FFF2-40B4-BE49-F238E27FC236}">
                <a16:creationId xmlns:a16="http://schemas.microsoft.com/office/drawing/2014/main" id="{7A1B6CB9-412C-4936-BC2F-E2469D7F885E}"/>
              </a:ext>
            </a:extLst>
          </p:cNvPr>
          <p:cNvSpPr txBox="1"/>
          <p:nvPr/>
        </p:nvSpPr>
        <p:spPr>
          <a:xfrm>
            <a:off x="6227137" y="1101512"/>
            <a:ext cx="5964861" cy="1384995"/>
          </a:xfrm>
          <a:prstGeom prst="rect">
            <a:avLst/>
          </a:prstGeom>
          <a:noFill/>
        </p:spPr>
        <p:txBody>
          <a:bodyPr wrap="square">
            <a:spAutoFit/>
          </a:bodyPr>
          <a:lstStyle/>
          <a:p>
            <a:pPr marL="342900" indent="-342900">
              <a:buFont typeface="+mj-lt"/>
              <a:buAutoNum type="arabicPeriod" startAt="3"/>
            </a:pPr>
            <a:r>
              <a:rPr lang="es-ES_tradnl" sz="1400" dirty="0"/>
              <a:t>Complete la Certificación de la solicitud con un bolígrafo oscuro y letra legible.</a:t>
            </a:r>
          </a:p>
          <a:p>
            <a:pPr marL="342900" indent="-342900">
              <a:buFont typeface="+mj-lt"/>
              <a:buAutoNum type="arabicPeriod" startAt="3"/>
            </a:pPr>
            <a:r>
              <a:rPr lang="es-ES_tradnl" sz="1400" dirty="0"/>
              <a:t>Escanee la Certificación de la aplicación completa y cárguela en el Portal de Lendistry.  Consulte las paginas 12 y 13 para obtener instrucciones sobre como escanear documentos correctamente.</a:t>
            </a:r>
          </a:p>
          <a:p>
            <a:endParaRPr lang="en-US" sz="1400" dirty="0"/>
          </a:p>
        </p:txBody>
      </p:sp>
      <p:cxnSp>
        <p:nvCxnSpPr>
          <p:cNvPr id="9" name="Straight Connector 8">
            <a:extLst>
              <a:ext uri="{FF2B5EF4-FFF2-40B4-BE49-F238E27FC236}">
                <a16:creationId xmlns:a16="http://schemas.microsoft.com/office/drawing/2014/main" id="{CC887923-09E9-4921-BD40-761253E50E8D}"/>
              </a:ext>
            </a:extLst>
          </p:cNvPr>
          <p:cNvCxnSpPr/>
          <p:nvPr/>
        </p:nvCxnSpPr>
        <p:spPr>
          <a:xfrm>
            <a:off x="6096000" y="1077448"/>
            <a:ext cx="0" cy="5114057"/>
          </a:xfrm>
          <a:prstGeom prst="line">
            <a:avLst/>
          </a:prstGeom>
          <a:ln>
            <a:solidFill>
              <a:srgbClr val="0D3C8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AF49DE-DE3E-4ED8-91B1-2231348904DF}"/>
              </a:ext>
            </a:extLst>
          </p:cNvPr>
          <p:cNvSpPr/>
          <p:nvPr/>
        </p:nvSpPr>
        <p:spPr>
          <a:xfrm>
            <a:off x="0" y="6289288"/>
            <a:ext cx="12192000" cy="568712"/>
          </a:xfrm>
          <a:prstGeom prst="rect">
            <a:avLst/>
          </a:prstGeom>
          <a:solidFill>
            <a:srgbClr val="0D3C82"/>
          </a:solidFill>
          <a:ln>
            <a:solidFill>
              <a:srgbClr val="0D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6333ED33-42F1-411F-A797-8FCEE77956DB}"/>
              </a:ext>
            </a:extLst>
          </p:cNvPr>
          <p:cNvCxnSpPr>
            <a:cxnSpLocks/>
          </p:cNvCxnSpPr>
          <p:nvPr/>
        </p:nvCxnSpPr>
        <p:spPr>
          <a:xfrm>
            <a:off x="5731731" y="769013"/>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A156C8D9-1997-4F6B-9FC7-1D1442C6318F}"/>
              </a:ext>
            </a:extLst>
          </p:cNvPr>
          <p:cNvGrpSpPr/>
          <p:nvPr/>
        </p:nvGrpSpPr>
        <p:grpSpPr>
          <a:xfrm>
            <a:off x="4949367" y="6394491"/>
            <a:ext cx="2672930" cy="400110"/>
            <a:chOff x="4949367" y="6445291"/>
            <a:chExt cx="2672930" cy="400110"/>
          </a:xfrm>
        </p:grpSpPr>
        <p:pic>
          <p:nvPicPr>
            <p:cNvPr id="14" name="Picture 13">
              <a:extLst>
                <a:ext uri="{FF2B5EF4-FFF2-40B4-BE49-F238E27FC236}">
                  <a16:creationId xmlns:a16="http://schemas.microsoft.com/office/drawing/2014/main" id="{9FAD0E17-7CE9-4A80-93C5-195314F8893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49367" y="6517023"/>
              <a:ext cx="1029599" cy="280233"/>
            </a:xfrm>
            <a:prstGeom prst="rect">
              <a:avLst/>
            </a:prstGeom>
          </p:spPr>
        </p:pic>
        <p:sp>
          <p:nvSpPr>
            <p:cNvPr id="16" name="TextBox 15">
              <a:extLst>
                <a:ext uri="{FF2B5EF4-FFF2-40B4-BE49-F238E27FC236}">
                  <a16:creationId xmlns:a16="http://schemas.microsoft.com/office/drawing/2014/main" id="{3DB9C7A4-07B7-4B24-AC09-1E99B3E4364B}"/>
                </a:ext>
              </a:extLst>
            </p:cNvPr>
            <p:cNvSpPr txBox="1"/>
            <p:nvPr/>
          </p:nvSpPr>
          <p:spPr>
            <a:xfrm>
              <a:off x="6104013" y="6445291"/>
              <a:ext cx="1518284" cy="400110"/>
            </a:xfrm>
            <a:prstGeom prst="rect">
              <a:avLst/>
            </a:prstGeom>
            <a:noFill/>
          </p:spPr>
          <p:txBody>
            <a:bodyPr wrap="square">
              <a:spAutoFit/>
            </a:bodyPr>
            <a:lstStyle/>
            <a:p>
              <a:pPr algn="ctr"/>
              <a:r>
                <a:rPr lang="en-US" sz="1000" dirty="0">
                  <a:solidFill>
                    <a:schemeClr val="bg1"/>
                  </a:solidFill>
                </a:rPr>
                <a:t>This Program is funded by </a:t>
              </a:r>
            </a:p>
            <a:p>
              <a:pPr algn="ctr"/>
              <a:r>
                <a:rPr lang="en-US" sz="1000" dirty="0">
                  <a:solidFill>
                    <a:schemeClr val="bg1"/>
                  </a:solidFill>
                </a:rPr>
                <a:t>the State of California</a:t>
              </a:r>
            </a:p>
          </p:txBody>
        </p:sp>
        <p:cxnSp>
          <p:nvCxnSpPr>
            <p:cNvPr id="17" name="Straight Connector 16">
              <a:extLst>
                <a:ext uri="{FF2B5EF4-FFF2-40B4-BE49-F238E27FC236}">
                  <a16:creationId xmlns:a16="http://schemas.microsoft.com/office/drawing/2014/main" id="{84F96C25-A323-4B9D-8D45-9D430D148A98}"/>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782B7A90-C158-4245-BD0A-0247B7C7499E}"/>
              </a:ext>
            </a:extLst>
          </p:cNvPr>
          <p:cNvGrpSpPr/>
          <p:nvPr/>
        </p:nvGrpSpPr>
        <p:grpSpPr>
          <a:xfrm>
            <a:off x="517593" y="4093730"/>
            <a:ext cx="5336256" cy="1463040"/>
            <a:chOff x="6732627" y="4842813"/>
            <a:chExt cx="5336256" cy="1463040"/>
          </a:xfrm>
        </p:grpSpPr>
        <p:pic>
          <p:nvPicPr>
            <p:cNvPr id="25" name="Picture 24">
              <a:extLst>
                <a:ext uri="{FF2B5EF4-FFF2-40B4-BE49-F238E27FC236}">
                  <a16:creationId xmlns:a16="http://schemas.microsoft.com/office/drawing/2014/main" id="{3633D593-906A-483C-A8C0-EF597B93ACFB}"/>
                </a:ext>
              </a:extLst>
            </p:cNvPr>
            <p:cNvPicPr>
              <a:picLocks noChangeAspect="1"/>
            </p:cNvPicPr>
            <p:nvPr/>
          </p:nvPicPr>
          <p:blipFill rotWithShape="1">
            <a:blip r:embed="rId4"/>
            <a:srcRect b="49568"/>
            <a:stretch/>
          </p:blipFill>
          <p:spPr>
            <a:xfrm>
              <a:off x="6740644" y="4842813"/>
              <a:ext cx="4785189" cy="1463040"/>
            </a:xfrm>
            <a:prstGeom prst="rect">
              <a:avLst/>
            </a:prstGeom>
          </p:spPr>
        </p:pic>
        <p:sp>
          <p:nvSpPr>
            <p:cNvPr id="26" name="Rectangle 25">
              <a:extLst>
                <a:ext uri="{FF2B5EF4-FFF2-40B4-BE49-F238E27FC236}">
                  <a16:creationId xmlns:a16="http://schemas.microsoft.com/office/drawing/2014/main" id="{EFC26C4A-99FF-48AA-9217-C0D0DC0F3524}"/>
                </a:ext>
              </a:extLst>
            </p:cNvPr>
            <p:cNvSpPr/>
            <p:nvPr/>
          </p:nvSpPr>
          <p:spPr>
            <a:xfrm>
              <a:off x="11265297" y="5099291"/>
              <a:ext cx="143123" cy="127006"/>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DEC8239-88C1-4DD4-82E5-0DC705BEDFB3}"/>
                </a:ext>
              </a:extLst>
            </p:cNvPr>
            <p:cNvSpPr/>
            <p:nvPr/>
          </p:nvSpPr>
          <p:spPr>
            <a:xfrm>
              <a:off x="6732627" y="4842813"/>
              <a:ext cx="4785189" cy="146304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FD82A01-3C4C-48C0-AD72-C4F6F49D876C}"/>
                </a:ext>
              </a:extLst>
            </p:cNvPr>
            <p:cNvSpPr txBox="1"/>
            <p:nvPr/>
          </p:nvSpPr>
          <p:spPr>
            <a:xfrm>
              <a:off x="9282705" y="5303364"/>
              <a:ext cx="2786178" cy="523220"/>
            </a:xfrm>
            <a:prstGeom prst="rect">
              <a:avLst/>
            </a:prstGeom>
            <a:solidFill>
              <a:srgbClr val="FF0000"/>
            </a:solidFill>
            <a:ln>
              <a:solidFill>
                <a:srgbClr val="FF0000"/>
              </a:solidFill>
            </a:ln>
          </p:spPr>
          <p:txBody>
            <a:bodyPr wrap="square">
              <a:spAutoFit/>
            </a:bodyPr>
            <a:lstStyle/>
            <a:p>
              <a:pPr algn="ctr"/>
              <a:r>
                <a:rPr lang="en-US" sz="1400" dirty="0">
                  <a:solidFill>
                    <a:schemeClr val="bg1"/>
                  </a:solidFill>
                  <a:latin typeface="Balboa Light" panose="020B0304040203020204" pitchFamily="34" charset="0"/>
                </a:rPr>
                <a:t>PRESIONE EN EL ICONO DE IMPRESORA PARA IMPRIMIR</a:t>
              </a:r>
            </a:p>
          </p:txBody>
        </p:sp>
      </p:grpSp>
      <p:sp>
        <p:nvSpPr>
          <p:cNvPr id="3" name="Slide Number Placeholder 2">
            <a:extLst>
              <a:ext uri="{FF2B5EF4-FFF2-40B4-BE49-F238E27FC236}">
                <a16:creationId xmlns:a16="http://schemas.microsoft.com/office/drawing/2014/main" id="{A68684FA-8A90-4FFA-AA14-0216C0BD0259}"/>
              </a:ext>
            </a:extLst>
          </p:cNvPr>
          <p:cNvSpPr>
            <a:spLocks noGrp="1"/>
          </p:cNvSpPr>
          <p:nvPr>
            <p:ph type="sldNum" sz="quarter" idx="12"/>
          </p:nvPr>
        </p:nvSpPr>
        <p:spPr/>
        <p:txBody>
          <a:bodyPr/>
          <a:lstStyle/>
          <a:p>
            <a:fld id="{8AAEA597-3525-4545-A2CF-C14FA043E16B}" type="slidenum">
              <a:rPr lang="en-US" smtClean="0"/>
              <a:t>23</a:t>
            </a:fld>
            <a:endParaRPr lang="en-US"/>
          </a:p>
        </p:txBody>
      </p:sp>
    </p:spTree>
    <p:extLst>
      <p:ext uri="{BB962C8B-B14F-4D97-AF65-F5344CB8AC3E}">
        <p14:creationId xmlns:p14="http://schemas.microsoft.com/office/powerpoint/2010/main" val="274566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F9ABB2-20AC-4519-86E8-BB62B5DB951E}"/>
              </a:ext>
            </a:extLst>
          </p:cNvPr>
          <p:cNvSpPr txBox="1"/>
          <p:nvPr/>
        </p:nvSpPr>
        <p:spPr>
          <a:xfrm>
            <a:off x="0" y="117076"/>
            <a:ext cx="12192000" cy="584775"/>
          </a:xfrm>
          <a:prstGeom prst="rect">
            <a:avLst/>
          </a:prstGeom>
          <a:noFill/>
        </p:spPr>
        <p:txBody>
          <a:bodyPr wrap="square">
            <a:spAutoFit/>
          </a:bodyPr>
          <a:lstStyle/>
          <a:p>
            <a:pPr algn="ctr" fontAlgn="base"/>
            <a:r>
              <a:rPr lang="en-US" sz="3200" b="1" dirty="0">
                <a:solidFill>
                  <a:srgbClr val="0A0000"/>
                </a:solidFill>
                <a:latin typeface="Balboa Medium" panose="020B0604040203020204" pitchFamily="34" charset="0"/>
              </a:rPr>
              <a:t>CERTIFICACIÓN DE SOLICITUD: ORGANIZACION </a:t>
            </a:r>
            <a:r>
              <a:rPr lang="en-US" sz="3200" b="1" dirty="0">
                <a:solidFill>
                  <a:srgbClr val="0E3C83"/>
                </a:solidFill>
                <a:latin typeface="Balboa Medium" panose="020B0604040203020204" pitchFamily="34" charset="0"/>
              </a:rPr>
              <a:t>SIN FINES DE LUCRO</a:t>
            </a:r>
            <a:endParaRPr lang="en-US" sz="3200" b="1" i="0" dirty="0">
              <a:solidFill>
                <a:srgbClr val="0A0000"/>
              </a:solidFill>
              <a:effectLst/>
              <a:latin typeface="Balboa Medium" panose="020B0604040203020204" pitchFamily="34" charset="0"/>
            </a:endParaRPr>
          </a:p>
        </p:txBody>
      </p:sp>
      <p:sp>
        <p:nvSpPr>
          <p:cNvPr id="11" name="Rectangle 10">
            <a:extLst>
              <a:ext uri="{FF2B5EF4-FFF2-40B4-BE49-F238E27FC236}">
                <a16:creationId xmlns:a16="http://schemas.microsoft.com/office/drawing/2014/main" id="{F8AF49DE-DE3E-4ED8-91B1-2231348904DF}"/>
              </a:ext>
            </a:extLst>
          </p:cNvPr>
          <p:cNvSpPr/>
          <p:nvPr/>
        </p:nvSpPr>
        <p:spPr>
          <a:xfrm>
            <a:off x="0" y="6289288"/>
            <a:ext cx="12192000" cy="568712"/>
          </a:xfrm>
          <a:prstGeom prst="rect">
            <a:avLst/>
          </a:prstGeom>
          <a:solidFill>
            <a:srgbClr val="0D3C82"/>
          </a:solidFill>
          <a:ln>
            <a:solidFill>
              <a:srgbClr val="0D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6333ED33-42F1-411F-A797-8FCEE77956DB}"/>
              </a:ext>
            </a:extLst>
          </p:cNvPr>
          <p:cNvCxnSpPr>
            <a:cxnSpLocks/>
          </p:cNvCxnSpPr>
          <p:nvPr/>
        </p:nvCxnSpPr>
        <p:spPr>
          <a:xfrm>
            <a:off x="5731731" y="769013"/>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A156C8D9-1997-4F6B-9FC7-1D1442C6318F}"/>
              </a:ext>
            </a:extLst>
          </p:cNvPr>
          <p:cNvGrpSpPr/>
          <p:nvPr/>
        </p:nvGrpSpPr>
        <p:grpSpPr>
          <a:xfrm>
            <a:off x="4949367" y="6394491"/>
            <a:ext cx="2672930" cy="400110"/>
            <a:chOff x="4949367" y="6445291"/>
            <a:chExt cx="2672930" cy="400110"/>
          </a:xfrm>
        </p:grpSpPr>
        <p:pic>
          <p:nvPicPr>
            <p:cNvPr id="14" name="Picture 13">
              <a:extLst>
                <a:ext uri="{FF2B5EF4-FFF2-40B4-BE49-F238E27FC236}">
                  <a16:creationId xmlns:a16="http://schemas.microsoft.com/office/drawing/2014/main" id="{9FAD0E17-7CE9-4A80-93C5-195314F8893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49367" y="6517023"/>
              <a:ext cx="1029599" cy="280233"/>
            </a:xfrm>
            <a:prstGeom prst="rect">
              <a:avLst/>
            </a:prstGeom>
          </p:spPr>
        </p:pic>
        <p:sp>
          <p:nvSpPr>
            <p:cNvPr id="16" name="TextBox 15">
              <a:extLst>
                <a:ext uri="{FF2B5EF4-FFF2-40B4-BE49-F238E27FC236}">
                  <a16:creationId xmlns:a16="http://schemas.microsoft.com/office/drawing/2014/main" id="{3DB9C7A4-07B7-4B24-AC09-1E99B3E4364B}"/>
                </a:ext>
              </a:extLst>
            </p:cNvPr>
            <p:cNvSpPr txBox="1"/>
            <p:nvPr/>
          </p:nvSpPr>
          <p:spPr>
            <a:xfrm>
              <a:off x="6104013" y="6445291"/>
              <a:ext cx="1518284" cy="400110"/>
            </a:xfrm>
            <a:prstGeom prst="rect">
              <a:avLst/>
            </a:prstGeom>
            <a:noFill/>
          </p:spPr>
          <p:txBody>
            <a:bodyPr wrap="square">
              <a:spAutoFit/>
            </a:bodyPr>
            <a:lstStyle/>
            <a:p>
              <a:pPr algn="ctr"/>
              <a:r>
                <a:rPr lang="en-US" sz="1000" dirty="0">
                  <a:solidFill>
                    <a:schemeClr val="bg1"/>
                  </a:solidFill>
                </a:rPr>
                <a:t>This Program is funded by </a:t>
              </a:r>
            </a:p>
            <a:p>
              <a:pPr algn="ctr"/>
              <a:r>
                <a:rPr lang="en-US" sz="1000" dirty="0">
                  <a:solidFill>
                    <a:schemeClr val="bg1"/>
                  </a:solidFill>
                </a:rPr>
                <a:t>the State of California</a:t>
              </a:r>
            </a:p>
          </p:txBody>
        </p:sp>
        <p:cxnSp>
          <p:nvCxnSpPr>
            <p:cNvPr id="17" name="Straight Connector 16">
              <a:extLst>
                <a:ext uri="{FF2B5EF4-FFF2-40B4-BE49-F238E27FC236}">
                  <a16:creationId xmlns:a16="http://schemas.microsoft.com/office/drawing/2014/main" id="{84F96C25-A323-4B9D-8D45-9D430D148A98}"/>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6EB0E3F9-F5AB-4D40-9E17-CEA6361BE207}"/>
              </a:ext>
            </a:extLst>
          </p:cNvPr>
          <p:cNvGrpSpPr/>
          <p:nvPr/>
        </p:nvGrpSpPr>
        <p:grpSpPr>
          <a:xfrm>
            <a:off x="1799370" y="1109624"/>
            <a:ext cx="8593261" cy="5034616"/>
            <a:chOff x="1432259" y="1109624"/>
            <a:chExt cx="8593261" cy="5034616"/>
          </a:xfrm>
        </p:grpSpPr>
        <p:pic>
          <p:nvPicPr>
            <p:cNvPr id="4" name="Picture 3">
              <a:extLst>
                <a:ext uri="{FF2B5EF4-FFF2-40B4-BE49-F238E27FC236}">
                  <a16:creationId xmlns:a16="http://schemas.microsoft.com/office/drawing/2014/main" id="{4901AE62-90AA-4702-BD61-67B1771F5EE7}"/>
                </a:ext>
              </a:extLst>
            </p:cNvPr>
            <p:cNvPicPr>
              <a:picLocks noChangeAspect="1"/>
            </p:cNvPicPr>
            <p:nvPr/>
          </p:nvPicPr>
          <p:blipFill>
            <a:blip r:embed="rId4"/>
            <a:stretch>
              <a:fillRect/>
            </a:stretch>
          </p:blipFill>
          <p:spPr>
            <a:xfrm>
              <a:off x="1432259" y="1546389"/>
              <a:ext cx="4024453" cy="4572000"/>
            </a:xfrm>
            <a:prstGeom prst="rect">
              <a:avLst/>
            </a:prstGeom>
          </p:spPr>
        </p:pic>
        <p:sp>
          <p:nvSpPr>
            <p:cNvPr id="20" name="Rectangle 19">
              <a:extLst>
                <a:ext uri="{FF2B5EF4-FFF2-40B4-BE49-F238E27FC236}">
                  <a16:creationId xmlns:a16="http://schemas.microsoft.com/office/drawing/2014/main" id="{ED726253-0A3D-46A7-93CC-86AE4680732E}"/>
                </a:ext>
              </a:extLst>
            </p:cNvPr>
            <p:cNvSpPr/>
            <p:nvPr/>
          </p:nvSpPr>
          <p:spPr>
            <a:xfrm>
              <a:off x="1663756" y="1480800"/>
              <a:ext cx="3657544" cy="466344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90A56EE-378D-4087-9DD4-F22FCEF81740}"/>
                </a:ext>
              </a:extLst>
            </p:cNvPr>
            <p:cNvSpPr txBox="1"/>
            <p:nvPr/>
          </p:nvSpPr>
          <p:spPr>
            <a:xfrm>
              <a:off x="1663756" y="1116203"/>
              <a:ext cx="3657544" cy="307777"/>
            </a:xfrm>
            <a:prstGeom prst="rect">
              <a:avLst/>
            </a:prstGeom>
            <a:solidFill>
              <a:srgbClr val="0E3C83"/>
            </a:solidFill>
            <a:ln>
              <a:solidFill>
                <a:srgbClr val="0E3C83"/>
              </a:solidFill>
            </a:ln>
          </p:spPr>
          <p:txBody>
            <a:bodyPr wrap="square">
              <a:spAutoFit/>
            </a:bodyPr>
            <a:lstStyle/>
            <a:p>
              <a:pPr algn="ctr"/>
              <a:r>
                <a:rPr lang="es-ES_tradnl" sz="1400" dirty="0">
                  <a:solidFill>
                    <a:schemeClr val="bg1"/>
                  </a:solidFill>
                  <a:latin typeface="Balboa Light" panose="020B0304040203020204" pitchFamily="34" charset="0"/>
                </a:rPr>
                <a:t>PAGINA</a:t>
              </a:r>
              <a:r>
                <a:rPr lang="en-US" sz="1400" dirty="0">
                  <a:solidFill>
                    <a:schemeClr val="bg1"/>
                  </a:solidFill>
                  <a:latin typeface="Balboa Light" panose="020B0304040203020204" pitchFamily="34" charset="0"/>
                </a:rPr>
                <a:t> 1</a:t>
              </a:r>
            </a:p>
          </p:txBody>
        </p:sp>
        <p:sp>
          <p:nvSpPr>
            <p:cNvPr id="36" name="TextBox 35">
              <a:extLst>
                <a:ext uri="{FF2B5EF4-FFF2-40B4-BE49-F238E27FC236}">
                  <a16:creationId xmlns:a16="http://schemas.microsoft.com/office/drawing/2014/main" id="{C0E3C7D1-C4C1-41BF-A387-4C60F14CB33D}"/>
                </a:ext>
              </a:extLst>
            </p:cNvPr>
            <p:cNvSpPr txBox="1"/>
            <p:nvPr/>
          </p:nvSpPr>
          <p:spPr>
            <a:xfrm>
              <a:off x="6367976" y="1109624"/>
              <a:ext cx="3657544" cy="307777"/>
            </a:xfrm>
            <a:prstGeom prst="rect">
              <a:avLst/>
            </a:prstGeom>
            <a:solidFill>
              <a:srgbClr val="0E3C83"/>
            </a:solidFill>
            <a:ln>
              <a:solidFill>
                <a:srgbClr val="0E3C83"/>
              </a:solidFill>
            </a:ln>
          </p:spPr>
          <p:txBody>
            <a:bodyPr wrap="square">
              <a:spAutoFit/>
            </a:bodyPr>
            <a:lstStyle/>
            <a:p>
              <a:pPr algn="ctr"/>
              <a:r>
                <a:rPr lang="es-ES_tradnl" sz="1400" dirty="0">
                  <a:solidFill>
                    <a:schemeClr val="bg1"/>
                  </a:solidFill>
                  <a:latin typeface="Balboa Light" panose="020B0304040203020204" pitchFamily="34" charset="0"/>
                </a:rPr>
                <a:t>PAGINA</a:t>
              </a:r>
              <a:r>
                <a:rPr lang="en-US" sz="1400" dirty="0">
                  <a:solidFill>
                    <a:schemeClr val="bg1"/>
                  </a:solidFill>
                  <a:latin typeface="Balboa Light" panose="020B0304040203020204" pitchFamily="34" charset="0"/>
                </a:rPr>
                <a:t> 2</a:t>
              </a:r>
            </a:p>
          </p:txBody>
        </p:sp>
        <p:pic>
          <p:nvPicPr>
            <p:cNvPr id="7" name="Picture 6">
              <a:extLst>
                <a:ext uri="{FF2B5EF4-FFF2-40B4-BE49-F238E27FC236}">
                  <a16:creationId xmlns:a16="http://schemas.microsoft.com/office/drawing/2014/main" id="{5EB489BF-54AC-4BCC-AB96-48CD74F9B539}"/>
                </a:ext>
              </a:extLst>
            </p:cNvPr>
            <p:cNvPicPr>
              <a:picLocks noChangeAspect="1"/>
            </p:cNvPicPr>
            <p:nvPr/>
          </p:nvPicPr>
          <p:blipFill>
            <a:blip r:embed="rId5"/>
            <a:stretch>
              <a:fillRect/>
            </a:stretch>
          </p:blipFill>
          <p:spPr>
            <a:xfrm>
              <a:off x="6409022" y="1546389"/>
              <a:ext cx="3575452" cy="4572000"/>
            </a:xfrm>
            <a:prstGeom prst="rect">
              <a:avLst/>
            </a:prstGeom>
          </p:spPr>
        </p:pic>
        <p:sp>
          <p:nvSpPr>
            <p:cNvPr id="31" name="Rectangle 30">
              <a:extLst>
                <a:ext uri="{FF2B5EF4-FFF2-40B4-BE49-F238E27FC236}">
                  <a16:creationId xmlns:a16="http://schemas.microsoft.com/office/drawing/2014/main" id="{0C1037C5-CF5A-4130-A087-756FBAF8D1C1}"/>
                </a:ext>
              </a:extLst>
            </p:cNvPr>
            <p:cNvSpPr/>
            <p:nvPr/>
          </p:nvSpPr>
          <p:spPr>
            <a:xfrm>
              <a:off x="6367976" y="1480800"/>
              <a:ext cx="3657544" cy="466344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FF67B029-8D04-4992-84C1-A4D3B0F7EBCD}"/>
              </a:ext>
            </a:extLst>
          </p:cNvPr>
          <p:cNvSpPr txBox="1"/>
          <p:nvPr/>
        </p:nvSpPr>
        <p:spPr>
          <a:xfrm>
            <a:off x="-1" y="6405777"/>
            <a:ext cx="3016727" cy="369332"/>
          </a:xfrm>
          <a:prstGeom prst="rect">
            <a:avLst/>
          </a:prstGeom>
          <a:noFill/>
        </p:spPr>
        <p:txBody>
          <a:bodyPr wrap="square">
            <a:spAutoFit/>
          </a:bodyPr>
          <a:lstStyle/>
          <a:p>
            <a:r>
              <a:rPr lang="en-US" sz="1800" u="sng" dirty="0">
                <a:solidFill>
                  <a:schemeClr val="bg1"/>
                </a:solidFill>
              </a:rPr>
              <a:t>PRESIONE PARA DESCARGAR</a:t>
            </a:r>
            <a:endParaRPr lang="en-US" u="sng" dirty="0">
              <a:solidFill>
                <a:schemeClr val="bg1"/>
              </a:solidFill>
            </a:endParaRPr>
          </a:p>
        </p:txBody>
      </p:sp>
      <p:sp>
        <p:nvSpPr>
          <p:cNvPr id="3" name="Slide Number Placeholder 2">
            <a:extLst>
              <a:ext uri="{FF2B5EF4-FFF2-40B4-BE49-F238E27FC236}">
                <a16:creationId xmlns:a16="http://schemas.microsoft.com/office/drawing/2014/main" id="{204BC939-4377-4F20-863A-5A934F39BAD2}"/>
              </a:ext>
            </a:extLst>
          </p:cNvPr>
          <p:cNvSpPr>
            <a:spLocks noGrp="1"/>
          </p:cNvSpPr>
          <p:nvPr>
            <p:ph type="sldNum" sz="quarter" idx="12"/>
          </p:nvPr>
        </p:nvSpPr>
        <p:spPr/>
        <p:txBody>
          <a:bodyPr/>
          <a:lstStyle/>
          <a:p>
            <a:fld id="{8AAEA597-3525-4545-A2CF-C14FA043E16B}" type="slidenum">
              <a:rPr lang="en-US" smtClean="0"/>
              <a:t>24</a:t>
            </a:fld>
            <a:endParaRPr lang="en-US"/>
          </a:p>
        </p:txBody>
      </p:sp>
    </p:spTree>
    <p:extLst>
      <p:ext uri="{BB962C8B-B14F-4D97-AF65-F5344CB8AC3E}">
        <p14:creationId xmlns:p14="http://schemas.microsoft.com/office/powerpoint/2010/main" val="254910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F9ABB2-20AC-4519-86E8-BB62B5DB951E}"/>
              </a:ext>
            </a:extLst>
          </p:cNvPr>
          <p:cNvSpPr txBox="1"/>
          <p:nvPr/>
        </p:nvSpPr>
        <p:spPr>
          <a:xfrm>
            <a:off x="0" y="109255"/>
            <a:ext cx="12192000" cy="584775"/>
          </a:xfrm>
          <a:prstGeom prst="rect">
            <a:avLst/>
          </a:prstGeom>
          <a:noFill/>
        </p:spPr>
        <p:txBody>
          <a:bodyPr wrap="square">
            <a:spAutoFit/>
          </a:bodyPr>
          <a:lstStyle/>
          <a:p>
            <a:pPr algn="ctr" fontAlgn="base"/>
            <a:r>
              <a:rPr lang="en-US" sz="3200" b="1" dirty="0">
                <a:solidFill>
                  <a:srgbClr val="0A0000"/>
                </a:solidFill>
                <a:latin typeface="Balboa Medium" panose="020B0604040203020204" pitchFamily="34" charset="0"/>
              </a:rPr>
              <a:t>CERTIFICACIÓN DE SOLICITUD: ORGANIZACION </a:t>
            </a:r>
            <a:r>
              <a:rPr lang="en-US" sz="3200" b="1" dirty="0">
                <a:solidFill>
                  <a:srgbClr val="0E3C83"/>
                </a:solidFill>
                <a:latin typeface="Balboa Medium" panose="020B0604040203020204" pitchFamily="34" charset="0"/>
              </a:rPr>
              <a:t>SIN FINES DE LUCRO</a:t>
            </a:r>
            <a:endParaRPr lang="en-US" sz="3200" b="1" dirty="0">
              <a:solidFill>
                <a:srgbClr val="0A0000"/>
              </a:solidFill>
              <a:latin typeface="Balboa Medium" panose="020B0604040203020204" pitchFamily="34" charset="0"/>
            </a:endParaRPr>
          </a:p>
        </p:txBody>
      </p:sp>
      <p:sp>
        <p:nvSpPr>
          <p:cNvPr id="11" name="Rectangle 10">
            <a:extLst>
              <a:ext uri="{FF2B5EF4-FFF2-40B4-BE49-F238E27FC236}">
                <a16:creationId xmlns:a16="http://schemas.microsoft.com/office/drawing/2014/main" id="{F8AF49DE-DE3E-4ED8-91B1-2231348904DF}"/>
              </a:ext>
            </a:extLst>
          </p:cNvPr>
          <p:cNvSpPr/>
          <p:nvPr/>
        </p:nvSpPr>
        <p:spPr>
          <a:xfrm>
            <a:off x="0" y="6289288"/>
            <a:ext cx="12192000" cy="568712"/>
          </a:xfrm>
          <a:prstGeom prst="rect">
            <a:avLst/>
          </a:prstGeom>
          <a:solidFill>
            <a:srgbClr val="0D3C82"/>
          </a:solidFill>
          <a:ln>
            <a:solidFill>
              <a:srgbClr val="0D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6333ED33-42F1-411F-A797-8FCEE77956DB}"/>
              </a:ext>
            </a:extLst>
          </p:cNvPr>
          <p:cNvCxnSpPr>
            <a:cxnSpLocks/>
          </p:cNvCxnSpPr>
          <p:nvPr/>
        </p:nvCxnSpPr>
        <p:spPr>
          <a:xfrm>
            <a:off x="5731731" y="769013"/>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A156C8D9-1997-4F6B-9FC7-1D1442C6318F}"/>
              </a:ext>
            </a:extLst>
          </p:cNvPr>
          <p:cNvGrpSpPr/>
          <p:nvPr/>
        </p:nvGrpSpPr>
        <p:grpSpPr>
          <a:xfrm>
            <a:off x="4949367" y="6394491"/>
            <a:ext cx="2672930" cy="400110"/>
            <a:chOff x="4949367" y="6445291"/>
            <a:chExt cx="2672930" cy="400110"/>
          </a:xfrm>
        </p:grpSpPr>
        <p:pic>
          <p:nvPicPr>
            <p:cNvPr id="14" name="Picture 13">
              <a:extLst>
                <a:ext uri="{FF2B5EF4-FFF2-40B4-BE49-F238E27FC236}">
                  <a16:creationId xmlns:a16="http://schemas.microsoft.com/office/drawing/2014/main" id="{9FAD0E17-7CE9-4A80-93C5-195314F8893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49367" y="6517023"/>
              <a:ext cx="1029599" cy="280233"/>
            </a:xfrm>
            <a:prstGeom prst="rect">
              <a:avLst/>
            </a:prstGeom>
          </p:spPr>
        </p:pic>
        <p:sp>
          <p:nvSpPr>
            <p:cNvPr id="16" name="TextBox 15">
              <a:extLst>
                <a:ext uri="{FF2B5EF4-FFF2-40B4-BE49-F238E27FC236}">
                  <a16:creationId xmlns:a16="http://schemas.microsoft.com/office/drawing/2014/main" id="{3DB9C7A4-07B7-4B24-AC09-1E99B3E4364B}"/>
                </a:ext>
              </a:extLst>
            </p:cNvPr>
            <p:cNvSpPr txBox="1"/>
            <p:nvPr/>
          </p:nvSpPr>
          <p:spPr>
            <a:xfrm>
              <a:off x="6104013" y="6445291"/>
              <a:ext cx="1518284" cy="400110"/>
            </a:xfrm>
            <a:prstGeom prst="rect">
              <a:avLst/>
            </a:prstGeom>
            <a:noFill/>
          </p:spPr>
          <p:txBody>
            <a:bodyPr wrap="square">
              <a:spAutoFit/>
            </a:bodyPr>
            <a:lstStyle/>
            <a:p>
              <a:pPr algn="ctr"/>
              <a:r>
                <a:rPr lang="en-US" sz="1000" dirty="0">
                  <a:solidFill>
                    <a:schemeClr val="bg1"/>
                  </a:solidFill>
                </a:rPr>
                <a:t>This Program is funded by </a:t>
              </a:r>
            </a:p>
            <a:p>
              <a:pPr algn="ctr"/>
              <a:r>
                <a:rPr lang="en-US" sz="1000" dirty="0">
                  <a:solidFill>
                    <a:schemeClr val="bg1"/>
                  </a:solidFill>
                </a:rPr>
                <a:t>the State of California</a:t>
              </a:r>
            </a:p>
          </p:txBody>
        </p:sp>
        <p:cxnSp>
          <p:nvCxnSpPr>
            <p:cNvPr id="17" name="Straight Connector 16">
              <a:extLst>
                <a:ext uri="{FF2B5EF4-FFF2-40B4-BE49-F238E27FC236}">
                  <a16:creationId xmlns:a16="http://schemas.microsoft.com/office/drawing/2014/main" id="{84F96C25-A323-4B9D-8D45-9D430D148A98}"/>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C9612625-13CC-41DA-B34D-25BC35D2CC1E}"/>
              </a:ext>
            </a:extLst>
          </p:cNvPr>
          <p:cNvGrpSpPr/>
          <p:nvPr/>
        </p:nvGrpSpPr>
        <p:grpSpPr>
          <a:xfrm>
            <a:off x="2030867" y="1109624"/>
            <a:ext cx="8361764" cy="5034616"/>
            <a:chOff x="2030867" y="1109624"/>
            <a:chExt cx="8361764" cy="5034616"/>
          </a:xfrm>
        </p:grpSpPr>
        <p:pic>
          <p:nvPicPr>
            <p:cNvPr id="19" name="Picture 18">
              <a:extLst>
                <a:ext uri="{FF2B5EF4-FFF2-40B4-BE49-F238E27FC236}">
                  <a16:creationId xmlns:a16="http://schemas.microsoft.com/office/drawing/2014/main" id="{DEB94F30-0AE2-446A-BCA7-B798ED0E504D}"/>
                </a:ext>
              </a:extLst>
            </p:cNvPr>
            <p:cNvPicPr>
              <a:picLocks noChangeAspect="1"/>
            </p:cNvPicPr>
            <p:nvPr/>
          </p:nvPicPr>
          <p:blipFill>
            <a:blip r:embed="rId4"/>
            <a:stretch>
              <a:fillRect/>
            </a:stretch>
          </p:blipFill>
          <p:spPr>
            <a:xfrm>
              <a:off x="6825633" y="1508760"/>
              <a:ext cx="3476451" cy="3840480"/>
            </a:xfrm>
            <a:prstGeom prst="rect">
              <a:avLst/>
            </a:prstGeom>
          </p:spPr>
        </p:pic>
        <p:pic>
          <p:nvPicPr>
            <p:cNvPr id="18" name="Picture 17">
              <a:extLst>
                <a:ext uri="{FF2B5EF4-FFF2-40B4-BE49-F238E27FC236}">
                  <a16:creationId xmlns:a16="http://schemas.microsoft.com/office/drawing/2014/main" id="{6D765F74-265F-41CB-B8FF-36421AF3C417}"/>
                </a:ext>
              </a:extLst>
            </p:cNvPr>
            <p:cNvPicPr>
              <a:picLocks noChangeAspect="1"/>
            </p:cNvPicPr>
            <p:nvPr/>
          </p:nvPicPr>
          <p:blipFill>
            <a:blip r:embed="rId5"/>
            <a:stretch>
              <a:fillRect/>
            </a:stretch>
          </p:blipFill>
          <p:spPr>
            <a:xfrm>
              <a:off x="2041533" y="1526520"/>
              <a:ext cx="3636211" cy="4572000"/>
            </a:xfrm>
            <a:prstGeom prst="rect">
              <a:avLst/>
            </a:prstGeom>
          </p:spPr>
        </p:pic>
        <p:grpSp>
          <p:nvGrpSpPr>
            <p:cNvPr id="21" name="Group 20">
              <a:extLst>
                <a:ext uri="{FF2B5EF4-FFF2-40B4-BE49-F238E27FC236}">
                  <a16:creationId xmlns:a16="http://schemas.microsoft.com/office/drawing/2014/main" id="{6EB0E3F9-F5AB-4D40-9E17-CEA6361BE207}"/>
                </a:ext>
              </a:extLst>
            </p:cNvPr>
            <p:cNvGrpSpPr/>
            <p:nvPr/>
          </p:nvGrpSpPr>
          <p:grpSpPr>
            <a:xfrm>
              <a:off x="2030867" y="1109624"/>
              <a:ext cx="8361764" cy="5034616"/>
              <a:chOff x="1663756" y="1109624"/>
              <a:chExt cx="8361764" cy="5034616"/>
            </a:xfrm>
          </p:grpSpPr>
          <p:sp>
            <p:nvSpPr>
              <p:cNvPr id="20" name="Rectangle 19">
                <a:extLst>
                  <a:ext uri="{FF2B5EF4-FFF2-40B4-BE49-F238E27FC236}">
                    <a16:creationId xmlns:a16="http://schemas.microsoft.com/office/drawing/2014/main" id="{ED726253-0A3D-46A7-93CC-86AE4680732E}"/>
                  </a:ext>
                </a:extLst>
              </p:cNvPr>
              <p:cNvSpPr/>
              <p:nvPr/>
            </p:nvSpPr>
            <p:spPr>
              <a:xfrm>
                <a:off x="1663756" y="1480800"/>
                <a:ext cx="3657544" cy="466344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90A56EE-378D-4087-9DD4-F22FCEF81740}"/>
                  </a:ext>
                </a:extLst>
              </p:cNvPr>
              <p:cNvSpPr txBox="1"/>
              <p:nvPr/>
            </p:nvSpPr>
            <p:spPr>
              <a:xfrm>
                <a:off x="1663756" y="1116203"/>
                <a:ext cx="3657544" cy="307777"/>
              </a:xfrm>
              <a:prstGeom prst="rect">
                <a:avLst/>
              </a:prstGeom>
              <a:solidFill>
                <a:srgbClr val="0E3C83"/>
              </a:solidFill>
              <a:ln>
                <a:solidFill>
                  <a:srgbClr val="0E3C83"/>
                </a:solidFill>
              </a:ln>
            </p:spPr>
            <p:txBody>
              <a:bodyPr wrap="square">
                <a:spAutoFit/>
              </a:bodyPr>
              <a:lstStyle/>
              <a:p>
                <a:pPr algn="ctr"/>
                <a:r>
                  <a:rPr lang="en-US" sz="1400" dirty="0">
                    <a:solidFill>
                      <a:schemeClr val="bg1"/>
                    </a:solidFill>
                    <a:latin typeface="Balboa Light" panose="020B0304040203020204" pitchFamily="34" charset="0"/>
                  </a:rPr>
                  <a:t>PAGINA 3</a:t>
                </a:r>
              </a:p>
            </p:txBody>
          </p:sp>
          <p:sp>
            <p:nvSpPr>
              <p:cNvPr id="36" name="TextBox 35">
                <a:extLst>
                  <a:ext uri="{FF2B5EF4-FFF2-40B4-BE49-F238E27FC236}">
                    <a16:creationId xmlns:a16="http://schemas.microsoft.com/office/drawing/2014/main" id="{C0E3C7D1-C4C1-41BF-A387-4C60F14CB33D}"/>
                  </a:ext>
                </a:extLst>
              </p:cNvPr>
              <p:cNvSpPr txBox="1"/>
              <p:nvPr/>
            </p:nvSpPr>
            <p:spPr>
              <a:xfrm>
                <a:off x="6367976" y="1109624"/>
                <a:ext cx="3657544" cy="307777"/>
              </a:xfrm>
              <a:prstGeom prst="rect">
                <a:avLst/>
              </a:prstGeom>
              <a:solidFill>
                <a:srgbClr val="0E3C83"/>
              </a:solidFill>
              <a:ln>
                <a:solidFill>
                  <a:srgbClr val="0E3C83"/>
                </a:solidFill>
              </a:ln>
            </p:spPr>
            <p:txBody>
              <a:bodyPr wrap="square">
                <a:spAutoFit/>
              </a:bodyPr>
              <a:lstStyle/>
              <a:p>
                <a:pPr algn="ctr"/>
                <a:r>
                  <a:rPr lang="en-US" sz="1400" dirty="0">
                    <a:solidFill>
                      <a:schemeClr val="bg1"/>
                    </a:solidFill>
                    <a:latin typeface="Balboa Light" panose="020B0304040203020204" pitchFamily="34" charset="0"/>
                  </a:rPr>
                  <a:t>PAGINA 4</a:t>
                </a:r>
              </a:p>
            </p:txBody>
          </p:sp>
          <p:sp>
            <p:nvSpPr>
              <p:cNvPr id="31" name="Rectangle 30">
                <a:extLst>
                  <a:ext uri="{FF2B5EF4-FFF2-40B4-BE49-F238E27FC236}">
                    <a16:creationId xmlns:a16="http://schemas.microsoft.com/office/drawing/2014/main" id="{0C1037C5-CF5A-4130-A087-756FBAF8D1C1}"/>
                  </a:ext>
                </a:extLst>
              </p:cNvPr>
              <p:cNvSpPr/>
              <p:nvPr/>
            </p:nvSpPr>
            <p:spPr>
              <a:xfrm>
                <a:off x="6367976" y="1480800"/>
                <a:ext cx="3657544" cy="466344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TextBox 21">
            <a:extLst>
              <a:ext uri="{FF2B5EF4-FFF2-40B4-BE49-F238E27FC236}">
                <a16:creationId xmlns:a16="http://schemas.microsoft.com/office/drawing/2014/main" id="{96A3B63E-F307-4A55-940E-1B10FB042B15}"/>
              </a:ext>
            </a:extLst>
          </p:cNvPr>
          <p:cNvSpPr txBox="1"/>
          <p:nvPr/>
        </p:nvSpPr>
        <p:spPr>
          <a:xfrm>
            <a:off x="0" y="6405777"/>
            <a:ext cx="2667000" cy="369332"/>
          </a:xfrm>
          <a:prstGeom prst="rect">
            <a:avLst/>
          </a:prstGeom>
          <a:noFill/>
        </p:spPr>
        <p:txBody>
          <a:bodyPr wrap="square">
            <a:spAutoFit/>
          </a:bodyPr>
          <a:lstStyle/>
          <a:p>
            <a:r>
              <a:rPr lang="en-US" sz="1800" dirty="0">
                <a:solidFill>
                  <a:schemeClr val="bg1"/>
                </a:solidFill>
                <a:hlinkClick r:id="rId6">
                  <a:extLst>
                    <a:ext uri="{A12FA001-AC4F-418D-AE19-62706E023703}">
                      <ahyp:hlinkClr xmlns:ahyp="http://schemas.microsoft.com/office/drawing/2018/hyperlinkcolor" val="tx"/>
                    </a:ext>
                  </a:extLst>
                </a:hlinkClick>
              </a:rPr>
              <a:t>Click Here to Download</a:t>
            </a:r>
            <a:endParaRPr lang="en-US" dirty="0">
              <a:solidFill>
                <a:schemeClr val="bg1"/>
              </a:solidFill>
            </a:endParaRPr>
          </a:p>
        </p:txBody>
      </p:sp>
      <p:sp>
        <p:nvSpPr>
          <p:cNvPr id="4" name="Slide Number Placeholder 3">
            <a:extLst>
              <a:ext uri="{FF2B5EF4-FFF2-40B4-BE49-F238E27FC236}">
                <a16:creationId xmlns:a16="http://schemas.microsoft.com/office/drawing/2014/main" id="{FF0D30B2-1CB2-44B6-87CB-59D586BCDF2E}"/>
              </a:ext>
            </a:extLst>
          </p:cNvPr>
          <p:cNvSpPr>
            <a:spLocks noGrp="1"/>
          </p:cNvSpPr>
          <p:nvPr>
            <p:ph type="sldNum" sz="quarter" idx="12"/>
          </p:nvPr>
        </p:nvSpPr>
        <p:spPr/>
        <p:txBody>
          <a:bodyPr/>
          <a:lstStyle/>
          <a:p>
            <a:fld id="{8AAEA597-3525-4545-A2CF-C14FA043E16B}" type="slidenum">
              <a:rPr lang="en-US" smtClean="0"/>
              <a:t>25</a:t>
            </a:fld>
            <a:endParaRPr lang="en-US"/>
          </a:p>
        </p:txBody>
      </p:sp>
    </p:spTree>
    <p:extLst>
      <p:ext uri="{BB962C8B-B14F-4D97-AF65-F5344CB8AC3E}">
        <p14:creationId xmlns:p14="http://schemas.microsoft.com/office/powerpoint/2010/main" val="632939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F9ABB2-20AC-4519-86E8-BB62B5DB951E}"/>
              </a:ext>
            </a:extLst>
          </p:cNvPr>
          <p:cNvSpPr txBox="1"/>
          <p:nvPr/>
        </p:nvSpPr>
        <p:spPr>
          <a:xfrm>
            <a:off x="0" y="109255"/>
            <a:ext cx="12192000" cy="646331"/>
          </a:xfrm>
          <a:prstGeom prst="rect">
            <a:avLst/>
          </a:prstGeom>
          <a:noFill/>
        </p:spPr>
        <p:txBody>
          <a:bodyPr wrap="square">
            <a:spAutoFit/>
          </a:bodyPr>
          <a:lstStyle/>
          <a:p>
            <a:pPr algn="ctr" fontAlgn="base"/>
            <a:r>
              <a:rPr lang="en-US" sz="3600" b="1" dirty="0">
                <a:solidFill>
                  <a:srgbClr val="0A0000"/>
                </a:solidFill>
                <a:latin typeface="Balboa Medium" panose="020B0604040203020204" pitchFamily="34" charset="0"/>
              </a:rPr>
              <a:t>CERTIFICACION DE SOLICITUD: NEGOCIO </a:t>
            </a:r>
            <a:r>
              <a:rPr lang="en-US" sz="3600" b="1" dirty="0">
                <a:solidFill>
                  <a:srgbClr val="0E3C83"/>
                </a:solidFill>
                <a:latin typeface="Balboa Medium" panose="020B0604040203020204" pitchFamily="34" charset="0"/>
              </a:rPr>
              <a:t>CON FINES DE LUCRO</a:t>
            </a:r>
            <a:endParaRPr lang="en-US" sz="4000" b="1" i="0" dirty="0">
              <a:solidFill>
                <a:srgbClr val="0A0000"/>
              </a:solidFill>
              <a:effectLst/>
              <a:latin typeface="Balboa Medium" panose="020B0604040203020204" pitchFamily="34" charset="0"/>
            </a:endParaRPr>
          </a:p>
        </p:txBody>
      </p:sp>
      <p:sp>
        <p:nvSpPr>
          <p:cNvPr id="11" name="Rectangle 10">
            <a:extLst>
              <a:ext uri="{FF2B5EF4-FFF2-40B4-BE49-F238E27FC236}">
                <a16:creationId xmlns:a16="http://schemas.microsoft.com/office/drawing/2014/main" id="{F8AF49DE-DE3E-4ED8-91B1-2231348904DF}"/>
              </a:ext>
            </a:extLst>
          </p:cNvPr>
          <p:cNvSpPr/>
          <p:nvPr/>
        </p:nvSpPr>
        <p:spPr>
          <a:xfrm>
            <a:off x="0" y="6289288"/>
            <a:ext cx="12192000" cy="568712"/>
          </a:xfrm>
          <a:prstGeom prst="rect">
            <a:avLst/>
          </a:prstGeom>
          <a:solidFill>
            <a:srgbClr val="0D3C82"/>
          </a:solidFill>
          <a:ln>
            <a:solidFill>
              <a:srgbClr val="0D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6333ED33-42F1-411F-A797-8FCEE77956DB}"/>
              </a:ext>
            </a:extLst>
          </p:cNvPr>
          <p:cNvCxnSpPr>
            <a:cxnSpLocks/>
          </p:cNvCxnSpPr>
          <p:nvPr/>
        </p:nvCxnSpPr>
        <p:spPr>
          <a:xfrm>
            <a:off x="5731731" y="769013"/>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A156C8D9-1997-4F6B-9FC7-1D1442C6318F}"/>
              </a:ext>
            </a:extLst>
          </p:cNvPr>
          <p:cNvGrpSpPr/>
          <p:nvPr/>
        </p:nvGrpSpPr>
        <p:grpSpPr>
          <a:xfrm>
            <a:off x="4949367" y="6394491"/>
            <a:ext cx="2672930" cy="400110"/>
            <a:chOff x="4949367" y="6445291"/>
            <a:chExt cx="2672930" cy="400110"/>
          </a:xfrm>
        </p:grpSpPr>
        <p:pic>
          <p:nvPicPr>
            <p:cNvPr id="14" name="Picture 13">
              <a:extLst>
                <a:ext uri="{FF2B5EF4-FFF2-40B4-BE49-F238E27FC236}">
                  <a16:creationId xmlns:a16="http://schemas.microsoft.com/office/drawing/2014/main" id="{9FAD0E17-7CE9-4A80-93C5-195314F8893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49367" y="6517023"/>
              <a:ext cx="1029599" cy="280233"/>
            </a:xfrm>
            <a:prstGeom prst="rect">
              <a:avLst/>
            </a:prstGeom>
          </p:spPr>
        </p:pic>
        <p:sp>
          <p:nvSpPr>
            <p:cNvPr id="16" name="TextBox 15">
              <a:extLst>
                <a:ext uri="{FF2B5EF4-FFF2-40B4-BE49-F238E27FC236}">
                  <a16:creationId xmlns:a16="http://schemas.microsoft.com/office/drawing/2014/main" id="{3DB9C7A4-07B7-4B24-AC09-1E99B3E4364B}"/>
                </a:ext>
              </a:extLst>
            </p:cNvPr>
            <p:cNvSpPr txBox="1"/>
            <p:nvPr/>
          </p:nvSpPr>
          <p:spPr>
            <a:xfrm>
              <a:off x="6104013" y="6445291"/>
              <a:ext cx="1518284" cy="400110"/>
            </a:xfrm>
            <a:prstGeom prst="rect">
              <a:avLst/>
            </a:prstGeom>
            <a:noFill/>
          </p:spPr>
          <p:txBody>
            <a:bodyPr wrap="square">
              <a:spAutoFit/>
            </a:bodyPr>
            <a:lstStyle/>
            <a:p>
              <a:pPr algn="ctr"/>
              <a:r>
                <a:rPr lang="en-US" sz="1000" dirty="0">
                  <a:solidFill>
                    <a:schemeClr val="bg1"/>
                  </a:solidFill>
                </a:rPr>
                <a:t>This Program is funded by </a:t>
              </a:r>
            </a:p>
            <a:p>
              <a:pPr algn="ctr"/>
              <a:r>
                <a:rPr lang="en-US" sz="1000" dirty="0">
                  <a:solidFill>
                    <a:schemeClr val="bg1"/>
                  </a:solidFill>
                </a:rPr>
                <a:t>the State of California</a:t>
              </a:r>
            </a:p>
          </p:txBody>
        </p:sp>
        <p:cxnSp>
          <p:nvCxnSpPr>
            <p:cNvPr id="17" name="Straight Connector 16">
              <a:extLst>
                <a:ext uri="{FF2B5EF4-FFF2-40B4-BE49-F238E27FC236}">
                  <a16:creationId xmlns:a16="http://schemas.microsoft.com/office/drawing/2014/main" id="{84F96C25-A323-4B9D-8D45-9D430D148A98}"/>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3FD8E68F-B260-4091-9F03-320867751AE0}"/>
              </a:ext>
            </a:extLst>
          </p:cNvPr>
          <p:cNvGrpSpPr/>
          <p:nvPr/>
        </p:nvGrpSpPr>
        <p:grpSpPr>
          <a:xfrm>
            <a:off x="2030867" y="1109624"/>
            <a:ext cx="8361764" cy="5034616"/>
            <a:chOff x="2030867" y="1109624"/>
            <a:chExt cx="8361764" cy="5034616"/>
          </a:xfrm>
        </p:grpSpPr>
        <p:pic>
          <p:nvPicPr>
            <p:cNvPr id="18" name="Picture 17">
              <a:extLst>
                <a:ext uri="{FF2B5EF4-FFF2-40B4-BE49-F238E27FC236}">
                  <a16:creationId xmlns:a16="http://schemas.microsoft.com/office/drawing/2014/main" id="{5F398209-BEE2-45CE-98C4-B5FDE14F2600}"/>
                </a:ext>
              </a:extLst>
            </p:cNvPr>
            <p:cNvPicPr>
              <a:picLocks noChangeAspect="1"/>
            </p:cNvPicPr>
            <p:nvPr/>
          </p:nvPicPr>
          <p:blipFill rotWithShape="1">
            <a:blip r:embed="rId4"/>
            <a:srcRect l="8108" r="7668"/>
            <a:stretch/>
          </p:blipFill>
          <p:spPr>
            <a:xfrm>
              <a:off x="2163622" y="1526520"/>
              <a:ext cx="3392033" cy="4572000"/>
            </a:xfrm>
            <a:prstGeom prst="rect">
              <a:avLst/>
            </a:prstGeom>
          </p:spPr>
        </p:pic>
        <p:grpSp>
          <p:nvGrpSpPr>
            <p:cNvPr id="21" name="Group 20">
              <a:extLst>
                <a:ext uri="{FF2B5EF4-FFF2-40B4-BE49-F238E27FC236}">
                  <a16:creationId xmlns:a16="http://schemas.microsoft.com/office/drawing/2014/main" id="{6EB0E3F9-F5AB-4D40-9E17-CEA6361BE207}"/>
                </a:ext>
              </a:extLst>
            </p:cNvPr>
            <p:cNvGrpSpPr/>
            <p:nvPr/>
          </p:nvGrpSpPr>
          <p:grpSpPr>
            <a:xfrm>
              <a:off x="2030867" y="1109624"/>
              <a:ext cx="8361764" cy="5034616"/>
              <a:chOff x="1663756" y="1109624"/>
              <a:chExt cx="8361764" cy="5034616"/>
            </a:xfrm>
          </p:grpSpPr>
          <p:sp>
            <p:nvSpPr>
              <p:cNvPr id="20" name="Rectangle 19">
                <a:extLst>
                  <a:ext uri="{FF2B5EF4-FFF2-40B4-BE49-F238E27FC236}">
                    <a16:creationId xmlns:a16="http://schemas.microsoft.com/office/drawing/2014/main" id="{ED726253-0A3D-46A7-93CC-86AE4680732E}"/>
                  </a:ext>
                </a:extLst>
              </p:cNvPr>
              <p:cNvSpPr/>
              <p:nvPr/>
            </p:nvSpPr>
            <p:spPr>
              <a:xfrm>
                <a:off x="1663756" y="1480800"/>
                <a:ext cx="3657544" cy="466344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90A56EE-378D-4087-9DD4-F22FCEF81740}"/>
                  </a:ext>
                </a:extLst>
              </p:cNvPr>
              <p:cNvSpPr txBox="1"/>
              <p:nvPr/>
            </p:nvSpPr>
            <p:spPr>
              <a:xfrm>
                <a:off x="1663756" y="1116203"/>
                <a:ext cx="3657544" cy="307777"/>
              </a:xfrm>
              <a:prstGeom prst="rect">
                <a:avLst/>
              </a:prstGeom>
              <a:solidFill>
                <a:srgbClr val="0E3C83"/>
              </a:solidFill>
              <a:ln>
                <a:solidFill>
                  <a:srgbClr val="0E3C83"/>
                </a:solidFill>
              </a:ln>
            </p:spPr>
            <p:txBody>
              <a:bodyPr wrap="square">
                <a:spAutoFit/>
              </a:bodyPr>
              <a:lstStyle/>
              <a:p>
                <a:pPr algn="ctr"/>
                <a:r>
                  <a:rPr lang="en-US" sz="1400" dirty="0">
                    <a:solidFill>
                      <a:schemeClr val="bg1"/>
                    </a:solidFill>
                    <a:latin typeface="Balboa Light" panose="020B0304040203020204" pitchFamily="34" charset="0"/>
                  </a:rPr>
                  <a:t>PAGINA 1</a:t>
                </a:r>
              </a:p>
            </p:txBody>
          </p:sp>
          <p:sp>
            <p:nvSpPr>
              <p:cNvPr id="36" name="TextBox 35">
                <a:extLst>
                  <a:ext uri="{FF2B5EF4-FFF2-40B4-BE49-F238E27FC236}">
                    <a16:creationId xmlns:a16="http://schemas.microsoft.com/office/drawing/2014/main" id="{C0E3C7D1-C4C1-41BF-A387-4C60F14CB33D}"/>
                  </a:ext>
                </a:extLst>
              </p:cNvPr>
              <p:cNvSpPr txBox="1"/>
              <p:nvPr/>
            </p:nvSpPr>
            <p:spPr>
              <a:xfrm>
                <a:off x="6367976" y="1109624"/>
                <a:ext cx="3657544" cy="307777"/>
              </a:xfrm>
              <a:prstGeom prst="rect">
                <a:avLst/>
              </a:prstGeom>
              <a:solidFill>
                <a:srgbClr val="0E3C83"/>
              </a:solidFill>
              <a:ln>
                <a:solidFill>
                  <a:srgbClr val="0E3C83"/>
                </a:solidFill>
              </a:ln>
            </p:spPr>
            <p:txBody>
              <a:bodyPr wrap="square">
                <a:spAutoFit/>
              </a:bodyPr>
              <a:lstStyle/>
              <a:p>
                <a:pPr algn="ctr"/>
                <a:r>
                  <a:rPr lang="en-US" sz="1400" dirty="0">
                    <a:solidFill>
                      <a:schemeClr val="bg1"/>
                    </a:solidFill>
                    <a:latin typeface="Balboa Light" panose="020B0304040203020204" pitchFamily="34" charset="0"/>
                  </a:rPr>
                  <a:t>PAGINA 2</a:t>
                </a:r>
              </a:p>
            </p:txBody>
          </p:sp>
          <p:sp>
            <p:nvSpPr>
              <p:cNvPr id="31" name="Rectangle 30">
                <a:extLst>
                  <a:ext uri="{FF2B5EF4-FFF2-40B4-BE49-F238E27FC236}">
                    <a16:creationId xmlns:a16="http://schemas.microsoft.com/office/drawing/2014/main" id="{0C1037C5-CF5A-4130-A087-756FBAF8D1C1}"/>
                  </a:ext>
                </a:extLst>
              </p:cNvPr>
              <p:cNvSpPr/>
              <p:nvPr/>
            </p:nvSpPr>
            <p:spPr>
              <a:xfrm>
                <a:off x="6367976" y="1480800"/>
                <a:ext cx="3657544" cy="466344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extLst>
                <a:ext uri="{FF2B5EF4-FFF2-40B4-BE49-F238E27FC236}">
                  <a16:creationId xmlns:a16="http://schemas.microsoft.com/office/drawing/2014/main" id="{414A84BF-C97F-4E92-AEC4-8A9DC8472011}"/>
                </a:ext>
              </a:extLst>
            </p:cNvPr>
            <p:cNvPicPr>
              <a:picLocks noChangeAspect="1"/>
            </p:cNvPicPr>
            <p:nvPr/>
          </p:nvPicPr>
          <p:blipFill rotWithShape="1">
            <a:blip r:embed="rId5"/>
            <a:srcRect l="5845" r="5314"/>
            <a:stretch/>
          </p:blipFill>
          <p:spPr>
            <a:xfrm>
              <a:off x="6838311" y="1538036"/>
              <a:ext cx="3451096" cy="4572000"/>
            </a:xfrm>
            <a:prstGeom prst="rect">
              <a:avLst/>
            </a:prstGeom>
          </p:spPr>
        </p:pic>
      </p:grpSp>
      <p:sp>
        <p:nvSpPr>
          <p:cNvPr id="22" name="TextBox 21">
            <a:extLst>
              <a:ext uri="{FF2B5EF4-FFF2-40B4-BE49-F238E27FC236}">
                <a16:creationId xmlns:a16="http://schemas.microsoft.com/office/drawing/2014/main" id="{613D2873-F229-48C0-BC5B-EF5879BE5E55}"/>
              </a:ext>
            </a:extLst>
          </p:cNvPr>
          <p:cNvSpPr txBox="1"/>
          <p:nvPr/>
        </p:nvSpPr>
        <p:spPr>
          <a:xfrm>
            <a:off x="0" y="6405777"/>
            <a:ext cx="2667000" cy="369332"/>
          </a:xfrm>
          <a:prstGeom prst="rect">
            <a:avLst/>
          </a:prstGeom>
          <a:noFill/>
        </p:spPr>
        <p:txBody>
          <a:bodyPr wrap="square">
            <a:spAutoFit/>
          </a:bodyPr>
          <a:lstStyle/>
          <a:p>
            <a:r>
              <a:rPr lang="en-US" sz="1800" dirty="0">
                <a:solidFill>
                  <a:schemeClr val="bg1"/>
                </a:solidFill>
                <a:hlinkClick r:id="rId6">
                  <a:extLst>
                    <a:ext uri="{A12FA001-AC4F-418D-AE19-62706E023703}">
                      <ahyp:hlinkClr xmlns:ahyp="http://schemas.microsoft.com/office/drawing/2018/hyperlinkcolor" val="tx"/>
                    </a:ext>
                  </a:extLst>
                </a:hlinkClick>
              </a:rPr>
              <a:t>Click Here to Download</a:t>
            </a:r>
            <a:endParaRPr lang="en-US" dirty="0">
              <a:solidFill>
                <a:schemeClr val="bg1"/>
              </a:solidFill>
            </a:endParaRPr>
          </a:p>
        </p:txBody>
      </p:sp>
      <p:sp>
        <p:nvSpPr>
          <p:cNvPr id="4" name="Slide Number Placeholder 3">
            <a:extLst>
              <a:ext uri="{FF2B5EF4-FFF2-40B4-BE49-F238E27FC236}">
                <a16:creationId xmlns:a16="http://schemas.microsoft.com/office/drawing/2014/main" id="{AFA2091F-C9E8-46BE-AA0C-31D72EBD7A4E}"/>
              </a:ext>
            </a:extLst>
          </p:cNvPr>
          <p:cNvSpPr>
            <a:spLocks noGrp="1"/>
          </p:cNvSpPr>
          <p:nvPr>
            <p:ph type="sldNum" sz="quarter" idx="12"/>
          </p:nvPr>
        </p:nvSpPr>
        <p:spPr/>
        <p:txBody>
          <a:bodyPr/>
          <a:lstStyle/>
          <a:p>
            <a:fld id="{8AAEA597-3525-4545-A2CF-C14FA043E16B}" type="slidenum">
              <a:rPr lang="en-US" smtClean="0"/>
              <a:t>26</a:t>
            </a:fld>
            <a:endParaRPr lang="en-US"/>
          </a:p>
        </p:txBody>
      </p:sp>
    </p:spTree>
    <p:extLst>
      <p:ext uri="{BB962C8B-B14F-4D97-AF65-F5344CB8AC3E}">
        <p14:creationId xmlns:p14="http://schemas.microsoft.com/office/powerpoint/2010/main" val="1225690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F9ABB2-20AC-4519-86E8-BB62B5DB951E}"/>
              </a:ext>
            </a:extLst>
          </p:cNvPr>
          <p:cNvSpPr txBox="1"/>
          <p:nvPr/>
        </p:nvSpPr>
        <p:spPr>
          <a:xfrm>
            <a:off x="0" y="109255"/>
            <a:ext cx="12192000" cy="646331"/>
          </a:xfrm>
          <a:prstGeom prst="rect">
            <a:avLst/>
          </a:prstGeom>
          <a:noFill/>
        </p:spPr>
        <p:txBody>
          <a:bodyPr wrap="square">
            <a:spAutoFit/>
          </a:bodyPr>
          <a:lstStyle/>
          <a:p>
            <a:pPr algn="ctr" fontAlgn="base"/>
            <a:r>
              <a:rPr lang="en-US" sz="3600" b="1" dirty="0">
                <a:solidFill>
                  <a:srgbClr val="0A0000"/>
                </a:solidFill>
                <a:latin typeface="Balboa Medium" panose="020B0604040203020204" pitchFamily="34" charset="0"/>
              </a:rPr>
              <a:t>CERTIFICACION DE SOLICITUD: NEGOCIO </a:t>
            </a:r>
            <a:r>
              <a:rPr lang="en-US" sz="3600" b="1" dirty="0">
                <a:solidFill>
                  <a:srgbClr val="0E3C83"/>
                </a:solidFill>
                <a:latin typeface="Balboa Medium" panose="020B0604040203020204" pitchFamily="34" charset="0"/>
              </a:rPr>
              <a:t>CON FINES DE LUCRO</a:t>
            </a:r>
            <a:endParaRPr lang="en-US" sz="4000" b="1" dirty="0">
              <a:solidFill>
                <a:srgbClr val="0A0000"/>
              </a:solidFill>
              <a:latin typeface="Balboa Medium" panose="020B0604040203020204" pitchFamily="34" charset="0"/>
            </a:endParaRPr>
          </a:p>
        </p:txBody>
      </p:sp>
      <p:sp>
        <p:nvSpPr>
          <p:cNvPr id="11" name="Rectangle 10">
            <a:extLst>
              <a:ext uri="{FF2B5EF4-FFF2-40B4-BE49-F238E27FC236}">
                <a16:creationId xmlns:a16="http://schemas.microsoft.com/office/drawing/2014/main" id="{F8AF49DE-DE3E-4ED8-91B1-2231348904DF}"/>
              </a:ext>
            </a:extLst>
          </p:cNvPr>
          <p:cNvSpPr/>
          <p:nvPr/>
        </p:nvSpPr>
        <p:spPr>
          <a:xfrm>
            <a:off x="0" y="6289288"/>
            <a:ext cx="12192000" cy="568712"/>
          </a:xfrm>
          <a:prstGeom prst="rect">
            <a:avLst/>
          </a:prstGeom>
          <a:solidFill>
            <a:srgbClr val="0D3C82"/>
          </a:solidFill>
          <a:ln>
            <a:solidFill>
              <a:srgbClr val="0D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6333ED33-42F1-411F-A797-8FCEE77956DB}"/>
              </a:ext>
            </a:extLst>
          </p:cNvPr>
          <p:cNvCxnSpPr>
            <a:cxnSpLocks/>
          </p:cNvCxnSpPr>
          <p:nvPr/>
        </p:nvCxnSpPr>
        <p:spPr>
          <a:xfrm>
            <a:off x="5731731" y="769013"/>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A156C8D9-1997-4F6B-9FC7-1D1442C6318F}"/>
              </a:ext>
            </a:extLst>
          </p:cNvPr>
          <p:cNvGrpSpPr/>
          <p:nvPr/>
        </p:nvGrpSpPr>
        <p:grpSpPr>
          <a:xfrm>
            <a:off x="4949367" y="6394491"/>
            <a:ext cx="2672930" cy="400110"/>
            <a:chOff x="4949367" y="6445291"/>
            <a:chExt cx="2672930" cy="400110"/>
          </a:xfrm>
        </p:grpSpPr>
        <p:pic>
          <p:nvPicPr>
            <p:cNvPr id="14" name="Picture 13">
              <a:extLst>
                <a:ext uri="{FF2B5EF4-FFF2-40B4-BE49-F238E27FC236}">
                  <a16:creationId xmlns:a16="http://schemas.microsoft.com/office/drawing/2014/main" id="{9FAD0E17-7CE9-4A80-93C5-195314F8893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49367" y="6517023"/>
              <a:ext cx="1029599" cy="280233"/>
            </a:xfrm>
            <a:prstGeom prst="rect">
              <a:avLst/>
            </a:prstGeom>
          </p:spPr>
        </p:pic>
        <p:sp>
          <p:nvSpPr>
            <p:cNvPr id="16" name="TextBox 15">
              <a:extLst>
                <a:ext uri="{FF2B5EF4-FFF2-40B4-BE49-F238E27FC236}">
                  <a16:creationId xmlns:a16="http://schemas.microsoft.com/office/drawing/2014/main" id="{3DB9C7A4-07B7-4B24-AC09-1E99B3E4364B}"/>
                </a:ext>
              </a:extLst>
            </p:cNvPr>
            <p:cNvSpPr txBox="1"/>
            <p:nvPr/>
          </p:nvSpPr>
          <p:spPr>
            <a:xfrm>
              <a:off x="6104013" y="6445291"/>
              <a:ext cx="1518284" cy="400110"/>
            </a:xfrm>
            <a:prstGeom prst="rect">
              <a:avLst/>
            </a:prstGeom>
            <a:noFill/>
          </p:spPr>
          <p:txBody>
            <a:bodyPr wrap="square">
              <a:spAutoFit/>
            </a:bodyPr>
            <a:lstStyle/>
            <a:p>
              <a:pPr algn="ctr"/>
              <a:r>
                <a:rPr lang="en-US" sz="1000" dirty="0">
                  <a:solidFill>
                    <a:schemeClr val="bg1"/>
                  </a:solidFill>
                </a:rPr>
                <a:t>This Program is funded by </a:t>
              </a:r>
            </a:p>
            <a:p>
              <a:pPr algn="ctr"/>
              <a:r>
                <a:rPr lang="en-US" sz="1000" dirty="0">
                  <a:solidFill>
                    <a:schemeClr val="bg1"/>
                  </a:solidFill>
                </a:rPr>
                <a:t>the State of California</a:t>
              </a:r>
            </a:p>
          </p:txBody>
        </p:sp>
        <p:cxnSp>
          <p:nvCxnSpPr>
            <p:cNvPr id="17" name="Straight Connector 16">
              <a:extLst>
                <a:ext uri="{FF2B5EF4-FFF2-40B4-BE49-F238E27FC236}">
                  <a16:creationId xmlns:a16="http://schemas.microsoft.com/office/drawing/2014/main" id="{84F96C25-A323-4B9D-8D45-9D430D148A98}"/>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29E930E3-FD1A-4696-B051-CC922C2D7F9C}"/>
              </a:ext>
            </a:extLst>
          </p:cNvPr>
          <p:cNvGrpSpPr/>
          <p:nvPr/>
        </p:nvGrpSpPr>
        <p:grpSpPr>
          <a:xfrm>
            <a:off x="2030867" y="1109624"/>
            <a:ext cx="8361764" cy="5034616"/>
            <a:chOff x="2030867" y="1109624"/>
            <a:chExt cx="8361764" cy="5034616"/>
          </a:xfrm>
        </p:grpSpPr>
        <p:grpSp>
          <p:nvGrpSpPr>
            <p:cNvPr id="21" name="Group 20">
              <a:extLst>
                <a:ext uri="{FF2B5EF4-FFF2-40B4-BE49-F238E27FC236}">
                  <a16:creationId xmlns:a16="http://schemas.microsoft.com/office/drawing/2014/main" id="{6EB0E3F9-F5AB-4D40-9E17-CEA6361BE207}"/>
                </a:ext>
              </a:extLst>
            </p:cNvPr>
            <p:cNvGrpSpPr/>
            <p:nvPr/>
          </p:nvGrpSpPr>
          <p:grpSpPr>
            <a:xfrm>
              <a:off x="2030867" y="1109624"/>
              <a:ext cx="8361764" cy="5034616"/>
              <a:chOff x="1663756" y="1109624"/>
              <a:chExt cx="8361764" cy="5034616"/>
            </a:xfrm>
          </p:grpSpPr>
          <p:sp>
            <p:nvSpPr>
              <p:cNvPr id="20" name="Rectangle 19">
                <a:extLst>
                  <a:ext uri="{FF2B5EF4-FFF2-40B4-BE49-F238E27FC236}">
                    <a16:creationId xmlns:a16="http://schemas.microsoft.com/office/drawing/2014/main" id="{ED726253-0A3D-46A7-93CC-86AE4680732E}"/>
                  </a:ext>
                </a:extLst>
              </p:cNvPr>
              <p:cNvSpPr/>
              <p:nvPr/>
            </p:nvSpPr>
            <p:spPr>
              <a:xfrm>
                <a:off x="1663756" y="1480800"/>
                <a:ext cx="3657544" cy="466344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90A56EE-378D-4087-9DD4-F22FCEF81740}"/>
                  </a:ext>
                </a:extLst>
              </p:cNvPr>
              <p:cNvSpPr txBox="1"/>
              <p:nvPr/>
            </p:nvSpPr>
            <p:spPr>
              <a:xfrm>
                <a:off x="1663756" y="1116203"/>
                <a:ext cx="3657544" cy="307777"/>
              </a:xfrm>
              <a:prstGeom prst="rect">
                <a:avLst/>
              </a:prstGeom>
              <a:solidFill>
                <a:srgbClr val="0E3C83"/>
              </a:solidFill>
              <a:ln>
                <a:solidFill>
                  <a:srgbClr val="0E3C83"/>
                </a:solidFill>
              </a:ln>
            </p:spPr>
            <p:txBody>
              <a:bodyPr wrap="square">
                <a:spAutoFit/>
              </a:bodyPr>
              <a:lstStyle/>
              <a:p>
                <a:pPr algn="ctr"/>
                <a:r>
                  <a:rPr lang="en-US" sz="1400" dirty="0">
                    <a:solidFill>
                      <a:schemeClr val="bg1"/>
                    </a:solidFill>
                    <a:latin typeface="Balboa Light" panose="020B0304040203020204" pitchFamily="34" charset="0"/>
                  </a:rPr>
                  <a:t>PAGINA 3</a:t>
                </a:r>
              </a:p>
            </p:txBody>
          </p:sp>
          <p:sp>
            <p:nvSpPr>
              <p:cNvPr id="36" name="TextBox 35">
                <a:extLst>
                  <a:ext uri="{FF2B5EF4-FFF2-40B4-BE49-F238E27FC236}">
                    <a16:creationId xmlns:a16="http://schemas.microsoft.com/office/drawing/2014/main" id="{C0E3C7D1-C4C1-41BF-A387-4C60F14CB33D}"/>
                  </a:ext>
                </a:extLst>
              </p:cNvPr>
              <p:cNvSpPr txBox="1"/>
              <p:nvPr/>
            </p:nvSpPr>
            <p:spPr>
              <a:xfrm>
                <a:off x="6367976" y="1109624"/>
                <a:ext cx="3657544" cy="307777"/>
              </a:xfrm>
              <a:prstGeom prst="rect">
                <a:avLst/>
              </a:prstGeom>
              <a:solidFill>
                <a:srgbClr val="0E3C83"/>
              </a:solidFill>
              <a:ln>
                <a:solidFill>
                  <a:srgbClr val="0E3C83"/>
                </a:solidFill>
              </a:ln>
            </p:spPr>
            <p:txBody>
              <a:bodyPr wrap="square">
                <a:spAutoFit/>
              </a:bodyPr>
              <a:lstStyle/>
              <a:p>
                <a:pPr algn="ctr"/>
                <a:r>
                  <a:rPr lang="en-US" sz="1400" dirty="0">
                    <a:solidFill>
                      <a:schemeClr val="bg1"/>
                    </a:solidFill>
                    <a:latin typeface="Balboa Light" panose="020B0304040203020204" pitchFamily="34" charset="0"/>
                  </a:rPr>
                  <a:t>PAGINA 4</a:t>
                </a:r>
              </a:p>
            </p:txBody>
          </p:sp>
          <p:sp>
            <p:nvSpPr>
              <p:cNvPr id="31" name="Rectangle 30">
                <a:extLst>
                  <a:ext uri="{FF2B5EF4-FFF2-40B4-BE49-F238E27FC236}">
                    <a16:creationId xmlns:a16="http://schemas.microsoft.com/office/drawing/2014/main" id="{0C1037C5-CF5A-4130-A087-756FBAF8D1C1}"/>
                  </a:ext>
                </a:extLst>
              </p:cNvPr>
              <p:cNvSpPr/>
              <p:nvPr/>
            </p:nvSpPr>
            <p:spPr>
              <a:xfrm>
                <a:off x="6367976" y="1480800"/>
                <a:ext cx="3657544" cy="466344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1">
              <a:extLst>
                <a:ext uri="{FF2B5EF4-FFF2-40B4-BE49-F238E27FC236}">
                  <a16:creationId xmlns:a16="http://schemas.microsoft.com/office/drawing/2014/main" id="{55AC2ACA-54B1-490B-898F-CD8CFA6D2043}"/>
                </a:ext>
              </a:extLst>
            </p:cNvPr>
            <p:cNvPicPr>
              <a:picLocks noChangeAspect="1"/>
            </p:cNvPicPr>
            <p:nvPr/>
          </p:nvPicPr>
          <p:blipFill rotWithShape="1">
            <a:blip r:embed="rId4"/>
            <a:srcRect l="5958" r="7356"/>
            <a:stretch/>
          </p:blipFill>
          <p:spPr>
            <a:xfrm>
              <a:off x="2120899" y="1526520"/>
              <a:ext cx="3422309" cy="4572000"/>
            </a:xfrm>
            <a:prstGeom prst="rect">
              <a:avLst/>
            </a:prstGeom>
          </p:spPr>
        </p:pic>
        <p:pic>
          <p:nvPicPr>
            <p:cNvPr id="23" name="Picture 22">
              <a:extLst>
                <a:ext uri="{FF2B5EF4-FFF2-40B4-BE49-F238E27FC236}">
                  <a16:creationId xmlns:a16="http://schemas.microsoft.com/office/drawing/2014/main" id="{7D6E9827-9A98-41A2-949C-72D3E1DA102A}"/>
                </a:ext>
              </a:extLst>
            </p:cNvPr>
            <p:cNvPicPr>
              <a:picLocks noChangeAspect="1"/>
            </p:cNvPicPr>
            <p:nvPr/>
          </p:nvPicPr>
          <p:blipFill rotWithShape="1">
            <a:blip r:embed="rId5"/>
            <a:srcRect l="4124" t="2692" r="7081" b="3465"/>
            <a:stretch/>
          </p:blipFill>
          <p:spPr>
            <a:xfrm>
              <a:off x="6863155" y="1522604"/>
              <a:ext cx="3390900" cy="3668093"/>
            </a:xfrm>
            <a:prstGeom prst="rect">
              <a:avLst/>
            </a:prstGeom>
          </p:spPr>
        </p:pic>
      </p:grpSp>
      <p:sp>
        <p:nvSpPr>
          <p:cNvPr id="18" name="TextBox 17">
            <a:extLst>
              <a:ext uri="{FF2B5EF4-FFF2-40B4-BE49-F238E27FC236}">
                <a16:creationId xmlns:a16="http://schemas.microsoft.com/office/drawing/2014/main" id="{5B5827EA-53AF-4221-8FED-B0185433890E}"/>
              </a:ext>
            </a:extLst>
          </p:cNvPr>
          <p:cNvSpPr txBox="1"/>
          <p:nvPr/>
        </p:nvSpPr>
        <p:spPr>
          <a:xfrm>
            <a:off x="0" y="6405777"/>
            <a:ext cx="2667000" cy="369332"/>
          </a:xfrm>
          <a:prstGeom prst="rect">
            <a:avLst/>
          </a:prstGeom>
          <a:noFill/>
        </p:spPr>
        <p:txBody>
          <a:bodyPr wrap="square">
            <a:spAutoFit/>
          </a:bodyPr>
          <a:lstStyle/>
          <a:p>
            <a:r>
              <a:rPr lang="en-US" sz="1800" dirty="0">
                <a:solidFill>
                  <a:schemeClr val="bg1"/>
                </a:solidFill>
                <a:hlinkClick r:id="rId6">
                  <a:extLst>
                    <a:ext uri="{A12FA001-AC4F-418D-AE19-62706E023703}">
                      <ahyp:hlinkClr xmlns:ahyp="http://schemas.microsoft.com/office/drawing/2018/hyperlinkcolor" val="tx"/>
                    </a:ext>
                  </a:extLst>
                </a:hlinkClick>
              </a:rPr>
              <a:t>Click Here to Download</a:t>
            </a:r>
            <a:endParaRPr lang="en-US" dirty="0">
              <a:solidFill>
                <a:schemeClr val="bg1"/>
              </a:solidFill>
            </a:endParaRPr>
          </a:p>
        </p:txBody>
      </p:sp>
      <p:sp>
        <p:nvSpPr>
          <p:cNvPr id="4" name="Slide Number Placeholder 3">
            <a:extLst>
              <a:ext uri="{FF2B5EF4-FFF2-40B4-BE49-F238E27FC236}">
                <a16:creationId xmlns:a16="http://schemas.microsoft.com/office/drawing/2014/main" id="{C1C62684-C201-4423-9F2B-B4FD69EB53BB}"/>
              </a:ext>
            </a:extLst>
          </p:cNvPr>
          <p:cNvSpPr>
            <a:spLocks noGrp="1"/>
          </p:cNvSpPr>
          <p:nvPr>
            <p:ph type="sldNum" sz="quarter" idx="12"/>
          </p:nvPr>
        </p:nvSpPr>
        <p:spPr/>
        <p:txBody>
          <a:bodyPr/>
          <a:lstStyle/>
          <a:p>
            <a:fld id="{8AAEA597-3525-4545-A2CF-C14FA043E16B}" type="slidenum">
              <a:rPr lang="en-US" smtClean="0"/>
              <a:t>27</a:t>
            </a:fld>
            <a:endParaRPr lang="en-US"/>
          </a:p>
        </p:txBody>
      </p:sp>
    </p:spTree>
    <p:extLst>
      <p:ext uri="{BB962C8B-B14F-4D97-AF65-F5344CB8AC3E}">
        <p14:creationId xmlns:p14="http://schemas.microsoft.com/office/powerpoint/2010/main" val="1429261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2959F2-43DC-449C-90EB-271C2A015AA6}"/>
              </a:ext>
            </a:extLst>
          </p:cNvPr>
          <p:cNvSpPr/>
          <p:nvPr/>
        </p:nvSpPr>
        <p:spPr>
          <a:xfrm>
            <a:off x="0" y="0"/>
            <a:ext cx="12192000" cy="6866340"/>
          </a:xfrm>
          <a:prstGeom prst="rect">
            <a:avLst/>
          </a:prstGeom>
          <a:solidFill>
            <a:srgbClr val="F5F5F5"/>
          </a:solidFill>
          <a:ln>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5BF08EE-497C-415C-8CB5-1022DF26FE50}"/>
              </a:ext>
            </a:extLst>
          </p:cNvPr>
          <p:cNvSpPr/>
          <p:nvPr/>
        </p:nvSpPr>
        <p:spPr>
          <a:xfrm>
            <a:off x="501555" y="573299"/>
            <a:ext cx="11188888" cy="5711402"/>
          </a:xfrm>
          <a:prstGeom prst="rect">
            <a:avLst/>
          </a:prstGeom>
          <a:solidFill>
            <a:schemeClr val="bg1"/>
          </a:solidFill>
          <a:ln>
            <a:solidFill>
              <a:schemeClr val="bg1"/>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ceiling&#10;&#10;Description automatically generated">
            <a:extLst>
              <a:ext uri="{FF2B5EF4-FFF2-40B4-BE49-F238E27FC236}">
                <a16:creationId xmlns:a16="http://schemas.microsoft.com/office/drawing/2014/main" id="{7260A0EE-44DD-426E-BC3A-0F53BD30072C}"/>
              </a:ext>
            </a:extLst>
          </p:cNvPr>
          <p:cNvPicPr>
            <a:picLocks noChangeAspect="1"/>
          </p:cNvPicPr>
          <p:nvPr/>
        </p:nvPicPr>
        <p:blipFill rotWithShape="1">
          <a:blip r:embed="rId3">
            <a:extLst>
              <a:ext uri="{28A0092B-C50C-407E-A947-70E740481C1C}">
                <a14:useLocalDpi xmlns:a14="http://schemas.microsoft.com/office/drawing/2010/main" val="0"/>
              </a:ext>
            </a:extLst>
          </a:blip>
          <a:srcRect l="19920" r="22570"/>
          <a:stretch/>
        </p:blipFill>
        <p:spPr>
          <a:xfrm>
            <a:off x="501556" y="573300"/>
            <a:ext cx="4926841" cy="5711402"/>
          </a:xfrm>
          <a:prstGeom prst="rect">
            <a:avLst/>
          </a:prstGeom>
        </p:spPr>
      </p:pic>
      <p:grpSp>
        <p:nvGrpSpPr>
          <p:cNvPr id="2" name="Group 1">
            <a:extLst>
              <a:ext uri="{FF2B5EF4-FFF2-40B4-BE49-F238E27FC236}">
                <a16:creationId xmlns:a16="http://schemas.microsoft.com/office/drawing/2014/main" id="{884EDF9F-D701-4ED9-9FDF-829C0B6BD5D2}"/>
              </a:ext>
            </a:extLst>
          </p:cNvPr>
          <p:cNvGrpSpPr/>
          <p:nvPr/>
        </p:nvGrpSpPr>
        <p:grpSpPr>
          <a:xfrm>
            <a:off x="5421573" y="3017515"/>
            <a:ext cx="6268872" cy="822971"/>
            <a:chOff x="5421573" y="2967336"/>
            <a:chExt cx="6268872" cy="822971"/>
          </a:xfrm>
        </p:grpSpPr>
        <p:sp>
          <p:nvSpPr>
            <p:cNvPr id="20" name="TextBox 19">
              <a:extLst>
                <a:ext uri="{FF2B5EF4-FFF2-40B4-BE49-F238E27FC236}">
                  <a16:creationId xmlns:a16="http://schemas.microsoft.com/office/drawing/2014/main" id="{F087D73C-D31C-47D5-89E3-EF311A9B4974}"/>
                </a:ext>
              </a:extLst>
            </p:cNvPr>
            <p:cNvSpPr txBox="1"/>
            <p:nvPr/>
          </p:nvSpPr>
          <p:spPr>
            <a:xfrm>
              <a:off x="5421573" y="2967336"/>
              <a:ext cx="6268872" cy="769441"/>
            </a:xfrm>
            <a:prstGeom prst="rect">
              <a:avLst/>
            </a:prstGeom>
            <a:noFill/>
          </p:spPr>
          <p:txBody>
            <a:bodyPr wrap="square">
              <a:spAutoFit/>
            </a:bodyPr>
            <a:lstStyle/>
            <a:p>
              <a:pPr algn="ctr" fontAlgn="base"/>
              <a:r>
                <a:rPr lang="en-US" sz="4400" b="1" dirty="0">
                  <a:solidFill>
                    <a:srgbClr val="0A0000"/>
                  </a:solidFill>
                  <a:latin typeface="Balboa Medium" panose="020B0604040203020204" pitchFamily="34" charset="0"/>
                </a:rPr>
                <a:t>PROCESO DE SOLICITUD</a:t>
              </a:r>
              <a:endParaRPr lang="en-US" sz="4400" b="1" i="0" dirty="0">
                <a:solidFill>
                  <a:srgbClr val="0A0000"/>
                </a:solidFill>
                <a:effectLst/>
                <a:latin typeface="Balboa Medium" panose="020B0604040203020204" pitchFamily="34" charset="0"/>
              </a:endParaRPr>
            </a:p>
          </p:txBody>
        </p:sp>
        <p:cxnSp>
          <p:nvCxnSpPr>
            <p:cNvPr id="6" name="Straight Connector 5">
              <a:extLst>
                <a:ext uri="{FF2B5EF4-FFF2-40B4-BE49-F238E27FC236}">
                  <a16:creationId xmlns:a16="http://schemas.microsoft.com/office/drawing/2014/main" id="{4856571E-5822-4240-93A4-44E9BA4B914A}"/>
                </a:ext>
              </a:extLst>
            </p:cNvPr>
            <p:cNvCxnSpPr>
              <a:cxnSpLocks/>
            </p:cNvCxnSpPr>
            <p:nvPr/>
          </p:nvCxnSpPr>
          <p:spPr>
            <a:xfrm>
              <a:off x="6161426" y="3790307"/>
              <a:ext cx="941695"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A8DDAB0F-F6E5-48EE-B5FF-BD8BA9253AFE}"/>
              </a:ext>
            </a:extLst>
          </p:cNvPr>
          <p:cNvSpPr txBox="1"/>
          <p:nvPr/>
        </p:nvSpPr>
        <p:spPr>
          <a:xfrm>
            <a:off x="6079293" y="3846942"/>
            <a:ext cx="6268872" cy="830997"/>
          </a:xfrm>
          <a:prstGeom prst="rect">
            <a:avLst/>
          </a:prstGeom>
          <a:noFill/>
        </p:spPr>
        <p:txBody>
          <a:bodyPr wrap="square">
            <a:spAutoFit/>
          </a:bodyPr>
          <a:lstStyle/>
          <a:p>
            <a:pPr fontAlgn="base"/>
            <a:r>
              <a:rPr lang="en-US" sz="2400" dirty="0">
                <a:solidFill>
                  <a:srgbClr val="0A0000"/>
                </a:solidFill>
                <a:latin typeface="Balboa Light" panose="020B0304040203020204" pitchFamily="34" charset="0"/>
              </a:rPr>
              <a:t>GUÍA PASO POR PASO</a:t>
            </a:r>
          </a:p>
          <a:p>
            <a:pPr fontAlgn="base"/>
            <a:r>
              <a:rPr lang="en-US" sz="2400" i="0" dirty="0">
                <a:solidFill>
                  <a:srgbClr val="0E3C83"/>
                </a:solidFill>
                <a:effectLst/>
                <a:latin typeface="Balboa Light" panose="020B0304040203020204" pitchFamily="34" charset="0"/>
              </a:rPr>
              <a:t>EMPRESAS CON FINES DE LUCRO</a:t>
            </a:r>
          </a:p>
        </p:txBody>
      </p:sp>
      <p:pic>
        <p:nvPicPr>
          <p:cNvPr id="10" name="Picture 9" descr="Logo&#10;&#10;Description automatically generated">
            <a:extLst>
              <a:ext uri="{FF2B5EF4-FFF2-40B4-BE49-F238E27FC236}">
                <a16:creationId xmlns:a16="http://schemas.microsoft.com/office/drawing/2014/main" id="{CCCFD700-7424-4B8B-9EE0-5B757D85D7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0967" y="6434060"/>
            <a:ext cx="1029599" cy="446159"/>
          </a:xfrm>
          <a:prstGeom prst="rect">
            <a:avLst/>
          </a:prstGeom>
        </p:spPr>
      </p:pic>
      <p:sp>
        <p:nvSpPr>
          <p:cNvPr id="11" name="TextBox 10">
            <a:extLst>
              <a:ext uri="{FF2B5EF4-FFF2-40B4-BE49-F238E27FC236}">
                <a16:creationId xmlns:a16="http://schemas.microsoft.com/office/drawing/2014/main" id="{63B3E00B-3C4E-4024-9BD2-E7E41C8197A0}"/>
              </a:ext>
            </a:extLst>
          </p:cNvPr>
          <p:cNvSpPr txBox="1"/>
          <p:nvPr/>
        </p:nvSpPr>
        <p:spPr>
          <a:xfrm>
            <a:off x="6104013" y="6445291"/>
            <a:ext cx="1518284" cy="400110"/>
          </a:xfrm>
          <a:prstGeom prst="rect">
            <a:avLst/>
          </a:prstGeom>
          <a:noFill/>
        </p:spPr>
        <p:txBody>
          <a:bodyPr wrap="square">
            <a:spAutoFit/>
          </a:bodyPr>
          <a:lstStyle/>
          <a:p>
            <a:pPr algn="ctr"/>
            <a:r>
              <a:rPr lang="en-US" sz="1000" dirty="0"/>
              <a:t>This Program is funded by </a:t>
            </a:r>
          </a:p>
          <a:p>
            <a:pPr algn="ctr"/>
            <a:r>
              <a:rPr lang="en-US" sz="1000" dirty="0"/>
              <a:t>the State of California</a:t>
            </a:r>
          </a:p>
        </p:txBody>
      </p:sp>
      <p:cxnSp>
        <p:nvCxnSpPr>
          <p:cNvPr id="12" name="Straight Connector 11">
            <a:extLst>
              <a:ext uri="{FF2B5EF4-FFF2-40B4-BE49-F238E27FC236}">
                <a16:creationId xmlns:a16="http://schemas.microsoft.com/office/drawing/2014/main" id="{6975E202-B396-436D-BBE1-009A609E773B}"/>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F988F2FA-D5AA-4D23-8FEB-2C0D6440B38A}"/>
              </a:ext>
            </a:extLst>
          </p:cNvPr>
          <p:cNvSpPr>
            <a:spLocks noGrp="1"/>
          </p:cNvSpPr>
          <p:nvPr>
            <p:ph type="sldNum" sz="quarter" idx="12"/>
          </p:nvPr>
        </p:nvSpPr>
        <p:spPr/>
        <p:txBody>
          <a:bodyPr/>
          <a:lstStyle/>
          <a:p>
            <a:fld id="{8AAEA597-3525-4545-A2CF-C14FA043E16B}" type="slidenum">
              <a:rPr lang="en-US" smtClean="0"/>
              <a:t>28</a:t>
            </a:fld>
            <a:endParaRPr lang="en-US"/>
          </a:p>
        </p:txBody>
      </p:sp>
    </p:spTree>
    <p:extLst>
      <p:ext uri="{BB962C8B-B14F-4D97-AF65-F5344CB8AC3E}">
        <p14:creationId xmlns:p14="http://schemas.microsoft.com/office/powerpoint/2010/main" val="3365903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4490EF3-AE98-42F3-B189-BB5C64E7514E}"/>
              </a:ext>
            </a:extLst>
          </p:cNvPr>
          <p:cNvSpPr/>
          <p:nvPr/>
        </p:nvSpPr>
        <p:spPr>
          <a:xfrm>
            <a:off x="183024" y="1075931"/>
            <a:ext cx="7055975" cy="4935935"/>
          </a:xfrm>
          <a:prstGeom prst="rect">
            <a:avLst/>
          </a:prstGeom>
          <a:solidFill>
            <a:srgbClr val="E2E7EF"/>
          </a:solidFill>
          <a:ln>
            <a:solidFill>
              <a:srgbClr val="E2E7EF"/>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42B522A4-4703-458C-AA82-AEF6E8407A1C}"/>
              </a:ext>
            </a:extLst>
          </p:cNvPr>
          <p:cNvSpPr txBox="1"/>
          <p:nvPr/>
        </p:nvSpPr>
        <p:spPr>
          <a:xfrm>
            <a:off x="571458" y="1247691"/>
            <a:ext cx="5389076" cy="5478423"/>
          </a:xfrm>
          <a:prstGeom prst="rect">
            <a:avLst/>
          </a:prstGeom>
          <a:noFill/>
        </p:spPr>
        <p:txBody>
          <a:bodyPr wrap="square">
            <a:spAutoFit/>
          </a:bodyPr>
          <a:lstStyle/>
          <a:p>
            <a:r>
              <a:rPr lang="es-ES_tradnl" dirty="0">
                <a:latin typeface="Balboa Medium" panose="020B0604040203020204" pitchFamily="34" charset="0"/>
              </a:rPr>
              <a:t>CÓMO SELECCIONAR UN SOCIO</a:t>
            </a:r>
            <a:br>
              <a:rPr lang="es-ES_tradnl" sz="1400" dirty="0"/>
            </a:br>
            <a:r>
              <a:rPr lang="es-ES_tradnl" sz="1400" dirty="0"/>
              <a:t>Para solicitar una subvención, deberá hacerlo a través de un socio.  Puede encontrar un socio por idioma o por condado en </a:t>
            </a:r>
            <a:r>
              <a:rPr lang="es-ES_tradnl" sz="1400" dirty="0">
                <a:hlinkClick r:id="rId3"/>
              </a:rPr>
              <a:t>www.CAReliefGrant.com</a:t>
            </a:r>
            <a:r>
              <a:rPr lang="es-ES_tradnl" sz="1400" dirty="0"/>
              <a:t>. </a:t>
            </a:r>
          </a:p>
          <a:p>
            <a:pPr marL="285750" indent="-285750">
              <a:buFont typeface="Arial" panose="020B0604020202020204" pitchFamily="34" charset="0"/>
              <a:buChar char="•"/>
            </a:pPr>
            <a:r>
              <a:rPr lang="es-ES_tradnl" sz="1400" dirty="0"/>
              <a:t>Puede seleccionar cualquier socio que atienda su área.  Cada condado y todos los idiomas tendrán al menos un socio al que las empresas pueden otra por postularse.  Algunos condados e idiomas tendrán mas opciones que otros. </a:t>
            </a:r>
          </a:p>
          <a:p>
            <a:pPr marL="285750" indent="-285750">
              <a:buFont typeface="Arial" panose="020B0604020202020204" pitchFamily="34" charset="0"/>
              <a:buChar char="•"/>
            </a:pPr>
            <a:r>
              <a:rPr lang="es-ES_tradnl" sz="1400" dirty="0"/>
              <a:t>Puede seleccionar el que crea que mejor se adapte a sus necesidades, ya que también pueden bríndale otra asistencia financiera, como prestamos de capital de trabajo, prestamos para equipos, así como asistencia técnica para ayudarlo a usted y a su negocio.</a:t>
            </a:r>
          </a:p>
          <a:p>
            <a:endParaRPr lang="es-ES_tradnl" sz="1400" dirty="0"/>
          </a:p>
          <a:p>
            <a:r>
              <a:rPr lang="es-ES_tradnl" sz="1400" b="1" dirty="0"/>
              <a:t>Solicite una vez y solo a través de un socio.  Tome nota de su socio. Deberá iniciar sesión en el portal exclusivo de su socio para cargar documentos.</a:t>
            </a:r>
          </a:p>
          <a:p>
            <a:endParaRPr lang="es-ES_tradnl" sz="1400" b="1" dirty="0"/>
          </a:p>
          <a:p>
            <a:r>
              <a:rPr lang="es-ES_tradnl" sz="1400" dirty="0"/>
              <a:t>Para asegurarse de que esta iniciando sesión en el portal correcto, busque el nombre de su socio en el URL web.</a:t>
            </a:r>
            <a:br>
              <a:rPr lang="es-ES_tradnl" sz="1400" dirty="0"/>
            </a:br>
            <a:endParaRPr lang="es-ES_tradnl" sz="1400" dirty="0"/>
          </a:p>
          <a:p>
            <a:r>
              <a:rPr lang="es-ES_tradnl" sz="1400" dirty="0"/>
              <a:t>Ejemplo: </a:t>
            </a:r>
            <a:r>
              <a:rPr lang="es-ES_tradnl" sz="1400" dirty="0" err="1"/>
              <a:t>www.partnername.mylendestry.com</a:t>
            </a:r>
            <a:endParaRPr lang="es-ES_tradnl" sz="1400" dirty="0"/>
          </a:p>
          <a:p>
            <a:endParaRPr lang="en-US" sz="1400" dirty="0"/>
          </a:p>
          <a:p>
            <a:br>
              <a:rPr lang="en-US" sz="1200" dirty="0">
                <a:latin typeface="Lato" panose="020F0502020204030203" pitchFamily="34" charset="0"/>
              </a:rPr>
            </a:br>
            <a:endParaRPr lang="en-US" sz="1200" dirty="0">
              <a:latin typeface="Lato" panose="020F0502020204030203" pitchFamily="34" charset="0"/>
            </a:endParaRPr>
          </a:p>
        </p:txBody>
      </p:sp>
      <p:sp>
        <p:nvSpPr>
          <p:cNvPr id="13" name="TextBox 12">
            <a:extLst>
              <a:ext uri="{FF2B5EF4-FFF2-40B4-BE49-F238E27FC236}">
                <a16:creationId xmlns:a16="http://schemas.microsoft.com/office/drawing/2014/main" id="{7BFCDFDC-75A4-43F0-A029-6D71360939D4}"/>
              </a:ext>
            </a:extLst>
          </p:cNvPr>
          <p:cNvSpPr txBox="1"/>
          <p:nvPr/>
        </p:nvSpPr>
        <p:spPr>
          <a:xfrm>
            <a:off x="0" y="109255"/>
            <a:ext cx="12192000" cy="707886"/>
          </a:xfrm>
          <a:prstGeom prst="rect">
            <a:avLst/>
          </a:prstGeom>
          <a:noFill/>
        </p:spPr>
        <p:txBody>
          <a:bodyPr wrap="square">
            <a:spAutoFit/>
          </a:bodyPr>
          <a:lstStyle/>
          <a:p>
            <a:pPr algn="ctr" fontAlgn="base"/>
            <a:r>
              <a:rPr lang="en-US" sz="4000" b="1" i="0" dirty="0">
                <a:solidFill>
                  <a:srgbClr val="0A0000"/>
                </a:solidFill>
                <a:effectLst/>
                <a:latin typeface="Balboa Medium" panose="020B0604040203020204" pitchFamily="34" charset="0"/>
              </a:rPr>
              <a:t>ENCUENTRE UN COMPAÑERO</a:t>
            </a:r>
          </a:p>
        </p:txBody>
      </p:sp>
      <p:sp>
        <p:nvSpPr>
          <p:cNvPr id="23" name="Rectangle 22">
            <a:extLst>
              <a:ext uri="{FF2B5EF4-FFF2-40B4-BE49-F238E27FC236}">
                <a16:creationId xmlns:a16="http://schemas.microsoft.com/office/drawing/2014/main" id="{436D3F28-ED5A-4685-9FC3-F2CB0186BF9F}"/>
              </a:ext>
            </a:extLst>
          </p:cNvPr>
          <p:cNvSpPr/>
          <p:nvPr/>
        </p:nvSpPr>
        <p:spPr>
          <a:xfrm>
            <a:off x="0" y="6289288"/>
            <a:ext cx="12192000" cy="568712"/>
          </a:xfrm>
          <a:prstGeom prst="rect">
            <a:avLst/>
          </a:prstGeom>
          <a:solidFill>
            <a:srgbClr val="0D3C82"/>
          </a:solidFill>
          <a:ln>
            <a:solidFill>
              <a:srgbClr val="0D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14A04930-BFFF-4839-8169-6D0E66E49D22}"/>
              </a:ext>
            </a:extLst>
          </p:cNvPr>
          <p:cNvCxnSpPr>
            <a:cxnSpLocks/>
          </p:cNvCxnSpPr>
          <p:nvPr/>
        </p:nvCxnSpPr>
        <p:spPr>
          <a:xfrm>
            <a:off x="5731731" y="769013"/>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B6B597EE-BFF0-49DE-9893-65CFAC0FB6A6}"/>
              </a:ext>
            </a:extLst>
          </p:cNvPr>
          <p:cNvGrpSpPr/>
          <p:nvPr/>
        </p:nvGrpSpPr>
        <p:grpSpPr>
          <a:xfrm>
            <a:off x="4949367" y="6394491"/>
            <a:ext cx="2672930" cy="400110"/>
            <a:chOff x="4949367" y="6445291"/>
            <a:chExt cx="2672930" cy="400110"/>
          </a:xfrm>
        </p:grpSpPr>
        <p:pic>
          <p:nvPicPr>
            <p:cNvPr id="21" name="Picture 20">
              <a:extLst>
                <a:ext uri="{FF2B5EF4-FFF2-40B4-BE49-F238E27FC236}">
                  <a16:creationId xmlns:a16="http://schemas.microsoft.com/office/drawing/2014/main" id="{BDDBA699-8760-4FE5-8A9C-E1CF3FFCD71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949367" y="6517023"/>
              <a:ext cx="1029599" cy="280233"/>
            </a:xfrm>
            <a:prstGeom prst="rect">
              <a:avLst/>
            </a:prstGeom>
          </p:spPr>
        </p:pic>
        <p:sp>
          <p:nvSpPr>
            <p:cNvPr id="26" name="TextBox 25">
              <a:extLst>
                <a:ext uri="{FF2B5EF4-FFF2-40B4-BE49-F238E27FC236}">
                  <a16:creationId xmlns:a16="http://schemas.microsoft.com/office/drawing/2014/main" id="{D4046467-3CA0-4C53-8F4A-3C3C0E985257}"/>
                </a:ext>
              </a:extLst>
            </p:cNvPr>
            <p:cNvSpPr txBox="1"/>
            <p:nvPr/>
          </p:nvSpPr>
          <p:spPr>
            <a:xfrm>
              <a:off x="6104013" y="6445291"/>
              <a:ext cx="1518284" cy="400110"/>
            </a:xfrm>
            <a:prstGeom prst="rect">
              <a:avLst/>
            </a:prstGeom>
            <a:noFill/>
          </p:spPr>
          <p:txBody>
            <a:bodyPr wrap="square">
              <a:spAutoFit/>
            </a:bodyPr>
            <a:lstStyle/>
            <a:p>
              <a:pPr algn="ctr"/>
              <a:r>
                <a:rPr lang="en-US" sz="1000" dirty="0">
                  <a:solidFill>
                    <a:schemeClr val="bg1"/>
                  </a:solidFill>
                </a:rPr>
                <a:t>This Program is funded by </a:t>
              </a:r>
            </a:p>
            <a:p>
              <a:pPr algn="ctr"/>
              <a:r>
                <a:rPr lang="en-US" sz="1000" dirty="0">
                  <a:solidFill>
                    <a:schemeClr val="bg1"/>
                  </a:solidFill>
                </a:rPr>
                <a:t>the State of California</a:t>
              </a:r>
            </a:p>
          </p:txBody>
        </p:sp>
        <p:cxnSp>
          <p:nvCxnSpPr>
            <p:cNvPr id="27" name="Straight Connector 26">
              <a:extLst>
                <a:ext uri="{FF2B5EF4-FFF2-40B4-BE49-F238E27FC236}">
                  <a16:creationId xmlns:a16="http://schemas.microsoft.com/office/drawing/2014/main" id="{2E40DE30-739F-43A1-8BD7-ED72A25227A9}"/>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2" name="Slide Number Placeholder 1">
            <a:extLst>
              <a:ext uri="{FF2B5EF4-FFF2-40B4-BE49-F238E27FC236}">
                <a16:creationId xmlns:a16="http://schemas.microsoft.com/office/drawing/2014/main" id="{8D8163B0-F167-4F19-837C-10000E73AE50}"/>
              </a:ext>
            </a:extLst>
          </p:cNvPr>
          <p:cNvSpPr>
            <a:spLocks noGrp="1"/>
          </p:cNvSpPr>
          <p:nvPr>
            <p:ph type="sldNum" sz="quarter" idx="12"/>
          </p:nvPr>
        </p:nvSpPr>
        <p:spPr/>
        <p:txBody>
          <a:bodyPr/>
          <a:lstStyle/>
          <a:p>
            <a:fld id="{8AAEA597-3525-4545-A2CF-C14FA043E16B}" type="slidenum">
              <a:rPr lang="en-US" smtClean="0"/>
              <a:t>29</a:t>
            </a:fld>
            <a:endParaRPr lang="en-US"/>
          </a:p>
        </p:txBody>
      </p:sp>
      <p:pic>
        <p:nvPicPr>
          <p:cNvPr id="7" name="Picture 6" descr="A picture containing table&#10;&#10;Description automatically generated">
            <a:extLst>
              <a:ext uri="{FF2B5EF4-FFF2-40B4-BE49-F238E27FC236}">
                <a16:creationId xmlns:a16="http://schemas.microsoft.com/office/drawing/2014/main" id="{291D8045-BE11-48AA-A871-0801A5FF2D0E}"/>
              </a:ext>
            </a:extLst>
          </p:cNvPr>
          <p:cNvPicPr>
            <a:picLocks noChangeAspect="1"/>
          </p:cNvPicPr>
          <p:nvPr/>
        </p:nvPicPr>
        <p:blipFill rotWithShape="1">
          <a:blip r:embed="rId5">
            <a:extLst>
              <a:ext uri="{28A0092B-C50C-407E-A947-70E740481C1C}">
                <a14:useLocalDpi xmlns:a14="http://schemas.microsoft.com/office/drawing/2010/main" val="0"/>
              </a:ext>
            </a:extLst>
          </a:blip>
          <a:srcRect r="1650" b="40909"/>
          <a:stretch/>
        </p:blipFill>
        <p:spPr>
          <a:xfrm>
            <a:off x="6231468" y="1686070"/>
            <a:ext cx="5869607" cy="1675013"/>
          </a:xfrm>
          <a:prstGeom prst="rect">
            <a:avLst/>
          </a:prstGeom>
        </p:spPr>
      </p:pic>
      <p:sp>
        <p:nvSpPr>
          <p:cNvPr id="16" name="Rectangle 15">
            <a:extLst>
              <a:ext uri="{FF2B5EF4-FFF2-40B4-BE49-F238E27FC236}">
                <a16:creationId xmlns:a16="http://schemas.microsoft.com/office/drawing/2014/main" id="{C7907099-1288-4DF0-A7A0-2676802CF13D}"/>
              </a:ext>
            </a:extLst>
          </p:cNvPr>
          <p:cNvSpPr/>
          <p:nvPr/>
        </p:nvSpPr>
        <p:spPr>
          <a:xfrm>
            <a:off x="6231468" y="1686070"/>
            <a:ext cx="5869607" cy="165573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647870E-A6E2-446A-BC71-BACDC8C5E348}"/>
              </a:ext>
            </a:extLst>
          </p:cNvPr>
          <p:cNvSpPr/>
          <p:nvPr/>
        </p:nvSpPr>
        <p:spPr>
          <a:xfrm>
            <a:off x="7885642" y="2029274"/>
            <a:ext cx="677333" cy="666301"/>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27B05A2-FF14-497D-8DE5-D23B6A482151}"/>
              </a:ext>
            </a:extLst>
          </p:cNvPr>
          <p:cNvSpPr/>
          <p:nvPr/>
        </p:nvSpPr>
        <p:spPr>
          <a:xfrm>
            <a:off x="6231468" y="3971775"/>
            <a:ext cx="5869607" cy="184142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Graphical user interface, text, website&#10;&#10;Description automatically generated">
            <a:extLst>
              <a:ext uri="{FF2B5EF4-FFF2-40B4-BE49-F238E27FC236}">
                <a16:creationId xmlns:a16="http://schemas.microsoft.com/office/drawing/2014/main" id="{2991F958-1579-4987-81D1-BDD1344743AD}"/>
              </a:ext>
            </a:extLst>
          </p:cNvPr>
          <p:cNvPicPr>
            <a:picLocks noChangeAspect="1"/>
          </p:cNvPicPr>
          <p:nvPr/>
        </p:nvPicPr>
        <p:blipFill rotWithShape="1">
          <a:blip r:embed="rId6">
            <a:extLst>
              <a:ext uri="{28A0092B-C50C-407E-A947-70E740481C1C}">
                <a14:useLocalDpi xmlns:a14="http://schemas.microsoft.com/office/drawing/2010/main" val="0"/>
              </a:ext>
            </a:extLst>
          </a:blip>
          <a:srcRect r="30823" b="22898"/>
          <a:stretch/>
        </p:blipFill>
        <p:spPr>
          <a:xfrm>
            <a:off x="6290218" y="4054645"/>
            <a:ext cx="5752106" cy="1727424"/>
          </a:xfrm>
          <a:prstGeom prst="rect">
            <a:avLst/>
          </a:prstGeom>
        </p:spPr>
      </p:pic>
    </p:spTree>
    <p:extLst>
      <p:ext uri="{BB962C8B-B14F-4D97-AF65-F5344CB8AC3E}">
        <p14:creationId xmlns:p14="http://schemas.microsoft.com/office/powerpoint/2010/main" val="3694825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2959F2-43DC-449C-90EB-271C2A015AA6}"/>
              </a:ext>
            </a:extLst>
          </p:cNvPr>
          <p:cNvSpPr/>
          <p:nvPr/>
        </p:nvSpPr>
        <p:spPr>
          <a:xfrm>
            <a:off x="0" y="0"/>
            <a:ext cx="12192000" cy="6866340"/>
          </a:xfrm>
          <a:prstGeom prst="rect">
            <a:avLst/>
          </a:prstGeom>
          <a:solidFill>
            <a:srgbClr val="F5F5F5"/>
          </a:solidFill>
          <a:ln>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5BF08EE-497C-415C-8CB5-1022DF26FE50}"/>
              </a:ext>
            </a:extLst>
          </p:cNvPr>
          <p:cNvSpPr/>
          <p:nvPr/>
        </p:nvSpPr>
        <p:spPr>
          <a:xfrm>
            <a:off x="501555" y="573299"/>
            <a:ext cx="11188888" cy="5711402"/>
          </a:xfrm>
          <a:prstGeom prst="rect">
            <a:avLst/>
          </a:prstGeom>
          <a:solidFill>
            <a:schemeClr val="bg1"/>
          </a:solidFill>
          <a:ln>
            <a:solidFill>
              <a:schemeClr val="bg1"/>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6F9544C-43EC-4681-8A37-5E9366AD3248}"/>
              </a:ext>
            </a:extLst>
          </p:cNvPr>
          <p:cNvGrpSpPr/>
          <p:nvPr/>
        </p:nvGrpSpPr>
        <p:grpSpPr>
          <a:xfrm>
            <a:off x="501556" y="573300"/>
            <a:ext cx="11188889" cy="5711402"/>
            <a:chOff x="1003111" y="573299"/>
            <a:chExt cx="11188889" cy="5711402"/>
          </a:xfrm>
        </p:grpSpPr>
        <p:pic>
          <p:nvPicPr>
            <p:cNvPr id="3" name="Picture 2" descr="A picture containing text, ceiling&#10;&#10;Description automatically generated">
              <a:extLst>
                <a:ext uri="{FF2B5EF4-FFF2-40B4-BE49-F238E27FC236}">
                  <a16:creationId xmlns:a16="http://schemas.microsoft.com/office/drawing/2014/main" id="{7260A0EE-44DD-426E-BC3A-0F53BD30072C}"/>
                </a:ext>
              </a:extLst>
            </p:cNvPr>
            <p:cNvPicPr>
              <a:picLocks noChangeAspect="1"/>
            </p:cNvPicPr>
            <p:nvPr/>
          </p:nvPicPr>
          <p:blipFill rotWithShape="1">
            <a:blip r:embed="rId3">
              <a:extLst>
                <a:ext uri="{28A0092B-C50C-407E-A947-70E740481C1C}">
                  <a14:useLocalDpi xmlns:a14="http://schemas.microsoft.com/office/drawing/2010/main" val="0"/>
                </a:ext>
              </a:extLst>
            </a:blip>
            <a:srcRect l="19920" r="22570"/>
            <a:stretch/>
          </p:blipFill>
          <p:spPr>
            <a:xfrm>
              <a:off x="1003111" y="573299"/>
              <a:ext cx="4926841" cy="5711402"/>
            </a:xfrm>
            <a:prstGeom prst="rect">
              <a:avLst/>
            </a:prstGeom>
          </p:spPr>
        </p:pic>
        <p:grpSp>
          <p:nvGrpSpPr>
            <p:cNvPr id="7" name="Group 6">
              <a:extLst>
                <a:ext uri="{FF2B5EF4-FFF2-40B4-BE49-F238E27FC236}">
                  <a16:creationId xmlns:a16="http://schemas.microsoft.com/office/drawing/2014/main" id="{8E7D91FD-D2E9-419F-A4F0-21E39581161F}"/>
                </a:ext>
              </a:extLst>
            </p:cNvPr>
            <p:cNvGrpSpPr/>
            <p:nvPr/>
          </p:nvGrpSpPr>
          <p:grpSpPr>
            <a:xfrm>
              <a:off x="5923128" y="2967335"/>
              <a:ext cx="6268872" cy="1754326"/>
              <a:chOff x="5923128" y="2967335"/>
              <a:chExt cx="6268872" cy="1754326"/>
            </a:xfrm>
          </p:grpSpPr>
          <p:sp>
            <p:nvSpPr>
              <p:cNvPr id="20" name="TextBox 19">
                <a:extLst>
                  <a:ext uri="{FF2B5EF4-FFF2-40B4-BE49-F238E27FC236}">
                    <a16:creationId xmlns:a16="http://schemas.microsoft.com/office/drawing/2014/main" id="{F087D73C-D31C-47D5-89E3-EF311A9B4974}"/>
                  </a:ext>
                </a:extLst>
              </p:cNvPr>
              <p:cNvSpPr txBox="1"/>
              <p:nvPr/>
            </p:nvSpPr>
            <p:spPr>
              <a:xfrm>
                <a:off x="5923128" y="2967335"/>
                <a:ext cx="6268872" cy="1754326"/>
              </a:xfrm>
              <a:prstGeom prst="rect">
                <a:avLst/>
              </a:prstGeom>
              <a:noFill/>
            </p:spPr>
            <p:txBody>
              <a:bodyPr wrap="square">
                <a:spAutoFit/>
              </a:bodyPr>
              <a:lstStyle/>
              <a:p>
                <a:pPr algn="ctr" fontAlgn="base"/>
                <a:r>
                  <a:rPr lang="en-US" sz="5400" b="1" dirty="0">
                    <a:solidFill>
                      <a:srgbClr val="0A0000"/>
                    </a:solidFill>
                    <a:latin typeface="Balboa Medium" panose="020B0604040203020204" pitchFamily="34" charset="0"/>
                  </a:rPr>
                  <a:t>SOBRE EL PROGRAMA</a:t>
                </a:r>
                <a:endParaRPr lang="en-US" sz="5400" b="1" i="0" dirty="0">
                  <a:solidFill>
                    <a:srgbClr val="0A0000"/>
                  </a:solidFill>
                  <a:effectLst/>
                  <a:latin typeface="Balboa Medium" panose="020B0604040203020204" pitchFamily="34" charset="0"/>
                </a:endParaRPr>
              </a:p>
            </p:txBody>
          </p:sp>
          <p:cxnSp>
            <p:nvCxnSpPr>
              <p:cNvPr id="6" name="Straight Connector 5">
                <a:extLst>
                  <a:ext uri="{FF2B5EF4-FFF2-40B4-BE49-F238E27FC236}">
                    <a16:creationId xmlns:a16="http://schemas.microsoft.com/office/drawing/2014/main" id="{4856571E-5822-4240-93A4-44E9BA4B914A}"/>
                  </a:ext>
                </a:extLst>
              </p:cNvPr>
              <p:cNvCxnSpPr/>
              <p:nvPr/>
            </p:nvCxnSpPr>
            <p:spPr>
              <a:xfrm>
                <a:off x="6289543" y="3890665"/>
                <a:ext cx="941695"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grpSp>
      </p:grpSp>
      <p:grpSp>
        <p:nvGrpSpPr>
          <p:cNvPr id="2" name="Group 1">
            <a:extLst>
              <a:ext uri="{FF2B5EF4-FFF2-40B4-BE49-F238E27FC236}">
                <a16:creationId xmlns:a16="http://schemas.microsoft.com/office/drawing/2014/main" id="{6A23DC96-0DB3-43FB-804B-91661BBD6DD5}"/>
              </a:ext>
            </a:extLst>
          </p:cNvPr>
          <p:cNvGrpSpPr/>
          <p:nvPr/>
        </p:nvGrpSpPr>
        <p:grpSpPr>
          <a:xfrm>
            <a:off x="5050967" y="6434060"/>
            <a:ext cx="2571330" cy="446159"/>
            <a:chOff x="5050967" y="6434060"/>
            <a:chExt cx="2571330" cy="446159"/>
          </a:xfrm>
        </p:grpSpPr>
        <p:pic>
          <p:nvPicPr>
            <p:cNvPr id="10" name="Picture 9" descr="Logo&#10;&#10;Description automatically generated">
              <a:extLst>
                <a:ext uri="{FF2B5EF4-FFF2-40B4-BE49-F238E27FC236}">
                  <a16:creationId xmlns:a16="http://schemas.microsoft.com/office/drawing/2014/main" id="{F49C087D-E06F-4D7F-9D7D-4DD7DB8E5F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0967" y="6434060"/>
              <a:ext cx="1029599" cy="446159"/>
            </a:xfrm>
            <a:prstGeom prst="rect">
              <a:avLst/>
            </a:prstGeom>
          </p:spPr>
        </p:pic>
        <p:sp>
          <p:nvSpPr>
            <p:cNvPr id="11" name="TextBox 10">
              <a:extLst>
                <a:ext uri="{FF2B5EF4-FFF2-40B4-BE49-F238E27FC236}">
                  <a16:creationId xmlns:a16="http://schemas.microsoft.com/office/drawing/2014/main" id="{52A50380-145E-448E-AC26-AA24E3077B05}"/>
                </a:ext>
              </a:extLst>
            </p:cNvPr>
            <p:cNvSpPr txBox="1"/>
            <p:nvPr/>
          </p:nvSpPr>
          <p:spPr>
            <a:xfrm>
              <a:off x="6104013" y="6445291"/>
              <a:ext cx="1518284" cy="400110"/>
            </a:xfrm>
            <a:prstGeom prst="rect">
              <a:avLst/>
            </a:prstGeom>
            <a:noFill/>
          </p:spPr>
          <p:txBody>
            <a:bodyPr wrap="square">
              <a:spAutoFit/>
            </a:bodyPr>
            <a:lstStyle/>
            <a:p>
              <a:pPr algn="ctr"/>
              <a:r>
                <a:rPr lang="en-US" sz="1000" dirty="0"/>
                <a:t>This Program is funded by </a:t>
              </a:r>
            </a:p>
            <a:p>
              <a:pPr algn="ctr"/>
              <a:r>
                <a:rPr lang="en-US" sz="1000" dirty="0"/>
                <a:t>the State of California</a:t>
              </a:r>
            </a:p>
          </p:txBody>
        </p:sp>
        <p:cxnSp>
          <p:nvCxnSpPr>
            <p:cNvPr id="12" name="Straight Connector 11">
              <a:extLst>
                <a:ext uri="{FF2B5EF4-FFF2-40B4-BE49-F238E27FC236}">
                  <a16:creationId xmlns:a16="http://schemas.microsoft.com/office/drawing/2014/main" id="{E289F0B6-A566-4BB7-9A1B-B3AAC83A4150}"/>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4" name="Slide Number Placeholder 3">
            <a:extLst>
              <a:ext uri="{FF2B5EF4-FFF2-40B4-BE49-F238E27FC236}">
                <a16:creationId xmlns:a16="http://schemas.microsoft.com/office/drawing/2014/main" id="{D25828F4-467F-495E-AA4B-3EA90F8005BA}"/>
              </a:ext>
            </a:extLst>
          </p:cNvPr>
          <p:cNvSpPr>
            <a:spLocks noGrp="1"/>
          </p:cNvSpPr>
          <p:nvPr>
            <p:ph type="sldNum" sz="quarter" idx="12"/>
          </p:nvPr>
        </p:nvSpPr>
        <p:spPr/>
        <p:txBody>
          <a:bodyPr/>
          <a:lstStyle/>
          <a:p>
            <a:fld id="{8AAEA597-3525-4545-A2CF-C14FA043E16B}" type="slidenum">
              <a:rPr lang="en-US" smtClean="0"/>
              <a:t>3</a:t>
            </a:fld>
            <a:endParaRPr lang="en-US"/>
          </a:p>
        </p:txBody>
      </p:sp>
    </p:spTree>
    <p:extLst>
      <p:ext uri="{BB962C8B-B14F-4D97-AF65-F5344CB8AC3E}">
        <p14:creationId xmlns:p14="http://schemas.microsoft.com/office/powerpoint/2010/main" val="6674541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4490EF3-AE98-42F3-B189-BB5C64E7514E}"/>
              </a:ext>
            </a:extLst>
          </p:cNvPr>
          <p:cNvSpPr/>
          <p:nvPr/>
        </p:nvSpPr>
        <p:spPr>
          <a:xfrm>
            <a:off x="183024" y="1075931"/>
            <a:ext cx="7055975" cy="4935935"/>
          </a:xfrm>
          <a:prstGeom prst="rect">
            <a:avLst/>
          </a:prstGeom>
          <a:solidFill>
            <a:srgbClr val="E2E7EF"/>
          </a:solidFill>
          <a:ln>
            <a:solidFill>
              <a:srgbClr val="E2E7EF"/>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42B522A4-4703-458C-AA82-AEF6E8407A1C}"/>
              </a:ext>
            </a:extLst>
          </p:cNvPr>
          <p:cNvSpPr txBox="1"/>
          <p:nvPr/>
        </p:nvSpPr>
        <p:spPr>
          <a:xfrm>
            <a:off x="571458" y="1247691"/>
            <a:ext cx="5389076" cy="1631216"/>
          </a:xfrm>
          <a:prstGeom prst="rect">
            <a:avLst/>
          </a:prstGeom>
          <a:noFill/>
        </p:spPr>
        <p:txBody>
          <a:bodyPr wrap="square">
            <a:spAutoFit/>
          </a:bodyPr>
          <a:lstStyle/>
          <a:p>
            <a:r>
              <a:rPr lang="en-US" dirty="0">
                <a:latin typeface="Balboa Medium" panose="020B0604040203020204" pitchFamily="34" charset="0"/>
              </a:rPr>
              <a:t>INSTRUCIONES</a:t>
            </a:r>
          </a:p>
          <a:p>
            <a:pPr marL="228600" indent="-228600">
              <a:buFont typeface="+mj-lt"/>
              <a:buAutoNum type="arabicPeriod"/>
            </a:pPr>
            <a:r>
              <a:rPr lang="es-ES_tradnl" sz="1400" dirty="0"/>
              <a:t>Una vez que haya seleccionado un socio en </a:t>
            </a:r>
            <a:r>
              <a:rPr lang="es-ES_tradnl" sz="1400" dirty="0">
                <a:hlinkClick r:id="rId3"/>
              </a:rPr>
              <a:t>www.CAReliefGrant.com</a:t>
            </a:r>
            <a:r>
              <a:rPr lang="es-ES_tradnl" sz="1400" dirty="0"/>
              <a:t>, haga clic en “</a:t>
            </a:r>
            <a:r>
              <a:rPr lang="es-ES_tradnl" sz="1400" dirty="0" err="1"/>
              <a:t>Apply</a:t>
            </a:r>
            <a:r>
              <a:rPr lang="es-ES_tradnl" sz="1400" dirty="0"/>
              <a:t> </a:t>
            </a:r>
            <a:r>
              <a:rPr lang="es-ES_tradnl" sz="1400" dirty="0" err="1"/>
              <a:t>Now</a:t>
            </a:r>
            <a:r>
              <a:rPr lang="es-ES_tradnl" sz="1400" dirty="0"/>
              <a:t>”. Se le redirigirá a la página de inicio del portal de su socio.</a:t>
            </a:r>
            <a:br>
              <a:rPr lang="es-ES_tradnl" sz="1400" dirty="0"/>
            </a:br>
            <a:endParaRPr lang="es-ES_tradnl" sz="1400" dirty="0"/>
          </a:p>
          <a:p>
            <a:pPr marL="228600" indent="-228600">
              <a:buFont typeface="+mj-lt"/>
              <a:buAutoNum type="arabicPeriod"/>
            </a:pPr>
            <a:r>
              <a:rPr lang="es-ES_tradnl" sz="1400" dirty="0"/>
              <a:t>En la página de inicio, haga clic en “</a:t>
            </a:r>
            <a:r>
              <a:rPr lang="es-ES_tradnl" sz="1400" dirty="0" err="1"/>
              <a:t>Click</a:t>
            </a:r>
            <a:r>
              <a:rPr lang="es-ES_tradnl" sz="1400" dirty="0"/>
              <a:t> </a:t>
            </a:r>
            <a:r>
              <a:rPr lang="es-ES_tradnl" sz="1400" dirty="0" err="1"/>
              <a:t>Here</a:t>
            </a:r>
            <a:r>
              <a:rPr lang="es-ES_tradnl" sz="1400" dirty="0"/>
              <a:t> to </a:t>
            </a:r>
            <a:r>
              <a:rPr lang="es-ES_tradnl" sz="1400" dirty="0" err="1"/>
              <a:t>Apply</a:t>
            </a:r>
            <a:r>
              <a:rPr lang="es-ES_tradnl" sz="1400" dirty="0"/>
              <a:t>”.</a:t>
            </a:r>
            <a:br>
              <a:rPr lang="en-US" sz="1200" dirty="0">
                <a:latin typeface="Lato" panose="020F0502020204030203" pitchFamily="34" charset="0"/>
              </a:rPr>
            </a:br>
            <a:endParaRPr lang="en-US" sz="1200" dirty="0">
              <a:latin typeface="Lato" panose="020F0502020204030203" pitchFamily="34" charset="0"/>
            </a:endParaRPr>
          </a:p>
        </p:txBody>
      </p:sp>
      <p:sp>
        <p:nvSpPr>
          <p:cNvPr id="13" name="TextBox 12">
            <a:extLst>
              <a:ext uri="{FF2B5EF4-FFF2-40B4-BE49-F238E27FC236}">
                <a16:creationId xmlns:a16="http://schemas.microsoft.com/office/drawing/2014/main" id="{7BFCDFDC-75A4-43F0-A029-6D71360939D4}"/>
              </a:ext>
            </a:extLst>
          </p:cNvPr>
          <p:cNvSpPr txBox="1"/>
          <p:nvPr/>
        </p:nvSpPr>
        <p:spPr>
          <a:xfrm>
            <a:off x="0" y="109255"/>
            <a:ext cx="12192000" cy="707886"/>
          </a:xfrm>
          <a:prstGeom prst="rect">
            <a:avLst/>
          </a:prstGeom>
          <a:noFill/>
        </p:spPr>
        <p:txBody>
          <a:bodyPr wrap="square">
            <a:spAutoFit/>
          </a:bodyPr>
          <a:lstStyle/>
          <a:p>
            <a:pPr algn="ctr" fontAlgn="base"/>
            <a:r>
              <a:rPr lang="en-US" sz="4000" b="1" i="0" dirty="0">
                <a:solidFill>
                  <a:srgbClr val="0A0000"/>
                </a:solidFill>
                <a:effectLst/>
                <a:latin typeface="Balboa Medium" panose="020B0604040203020204" pitchFamily="34" charset="0"/>
              </a:rPr>
              <a:t>ENCUENTRE UNA SUBVENCIÓN</a:t>
            </a:r>
          </a:p>
        </p:txBody>
      </p:sp>
      <p:sp>
        <p:nvSpPr>
          <p:cNvPr id="23" name="Rectangle 22">
            <a:extLst>
              <a:ext uri="{FF2B5EF4-FFF2-40B4-BE49-F238E27FC236}">
                <a16:creationId xmlns:a16="http://schemas.microsoft.com/office/drawing/2014/main" id="{436D3F28-ED5A-4685-9FC3-F2CB0186BF9F}"/>
              </a:ext>
            </a:extLst>
          </p:cNvPr>
          <p:cNvSpPr/>
          <p:nvPr/>
        </p:nvSpPr>
        <p:spPr>
          <a:xfrm>
            <a:off x="0" y="6289288"/>
            <a:ext cx="12192000" cy="568712"/>
          </a:xfrm>
          <a:prstGeom prst="rect">
            <a:avLst/>
          </a:prstGeom>
          <a:solidFill>
            <a:srgbClr val="0D3C82"/>
          </a:solidFill>
          <a:ln>
            <a:solidFill>
              <a:srgbClr val="0D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14A04930-BFFF-4839-8169-6D0E66E49D22}"/>
              </a:ext>
            </a:extLst>
          </p:cNvPr>
          <p:cNvCxnSpPr>
            <a:cxnSpLocks/>
          </p:cNvCxnSpPr>
          <p:nvPr/>
        </p:nvCxnSpPr>
        <p:spPr>
          <a:xfrm>
            <a:off x="5731731" y="769013"/>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8CBD88C8-C88D-4EEF-9200-16EFB3E1BEA2}"/>
              </a:ext>
            </a:extLst>
          </p:cNvPr>
          <p:cNvGrpSpPr/>
          <p:nvPr/>
        </p:nvGrpSpPr>
        <p:grpSpPr>
          <a:xfrm>
            <a:off x="6285911" y="3200400"/>
            <a:ext cx="5852160" cy="2631188"/>
            <a:chOff x="6285911" y="3200400"/>
            <a:chExt cx="5760720" cy="2631188"/>
          </a:xfrm>
        </p:grpSpPr>
        <p:pic>
          <p:nvPicPr>
            <p:cNvPr id="6" name="Picture 5">
              <a:extLst>
                <a:ext uri="{FF2B5EF4-FFF2-40B4-BE49-F238E27FC236}">
                  <a16:creationId xmlns:a16="http://schemas.microsoft.com/office/drawing/2014/main" id="{13A0BF0A-A1C5-4968-8CDA-E3AB31BFFD91}"/>
                </a:ext>
              </a:extLst>
            </p:cNvPr>
            <p:cNvPicPr>
              <a:picLocks noChangeAspect="1"/>
            </p:cNvPicPr>
            <p:nvPr/>
          </p:nvPicPr>
          <p:blipFill rotWithShape="1">
            <a:blip r:embed="rId4"/>
            <a:srcRect t="42166"/>
            <a:stretch/>
          </p:blipFill>
          <p:spPr>
            <a:xfrm>
              <a:off x="6285911" y="3200400"/>
              <a:ext cx="5760720" cy="2631188"/>
            </a:xfrm>
            <a:prstGeom prst="rect">
              <a:avLst/>
            </a:prstGeom>
          </p:spPr>
        </p:pic>
        <p:sp>
          <p:nvSpPr>
            <p:cNvPr id="24" name="Rectangle 23">
              <a:extLst>
                <a:ext uri="{FF2B5EF4-FFF2-40B4-BE49-F238E27FC236}">
                  <a16:creationId xmlns:a16="http://schemas.microsoft.com/office/drawing/2014/main" id="{504B5FB9-E239-4500-90BE-72C68E043306}"/>
                </a:ext>
              </a:extLst>
            </p:cNvPr>
            <p:cNvSpPr/>
            <p:nvPr/>
          </p:nvSpPr>
          <p:spPr>
            <a:xfrm>
              <a:off x="8074024" y="4324799"/>
              <a:ext cx="762000" cy="265485"/>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B6B597EE-BFF0-49DE-9893-65CFAC0FB6A6}"/>
              </a:ext>
            </a:extLst>
          </p:cNvPr>
          <p:cNvGrpSpPr/>
          <p:nvPr/>
        </p:nvGrpSpPr>
        <p:grpSpPr>
          <a:xfrm>
            <a:off x="4949367" y="6394491"/>
            <a:ext cx="2672930" cy="400110"/>
            <a:chOff x="4949367" y="6445291"/>
            <a:chExt cx="2672930" cy="400110"/>
          </a:xfrm>
        </p:grpSpPr>
        <p:pic>
          <p:nvPicPr>
            <p:cNvPr id="21" name="Picture 20">
              <a:extLst>
                <a:ext uri="{FF2B5EF4-FFF2-40B4-BE49-F238E27FC236}">
                  <a16:creationId xmlns:a16="http://schemas.microsoft.com/office/drawing/2014/main" id="{BDDBA699-8760-4FE5-8A9C-E1CF3FFCD71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949367" y="6517023"/>
              <a:ext cx="1029599" cy="280233"/>
            </a:xfrm>
            <a:prstGeom prst="rect">
              <a:avLst/>
            </a:prstGeom>
          </p:spPr>
        </p:pic>
        <p:sp>
          <p:nvSpPr>
            <p:cNvPr id="26" name="TextBox 25">
              <a:extLst>
                <a:ext uri="{FF2B5EF4-FFF2-40B4-BE49-F238E27FC236}">
                  <a16:creationId xmlns:a16="http://schemas.microsoft.com/office/drawing/2014/main" id="{D4046467-3CA0-4C53-8F4A-3C3C0E985257}"/>
                </a:ext>
              </a:extLst>
            </p:cNvPr>
            <p:cNvSpPr txBox="1"/>
            <p:nvPr/>
          </p:nvSpPr>
          <p:spPr>
            <a:xfrm>
              <a:off x="6104013" y="6445291"/>
              <a:ext cx="1518284" cy="400110"/>
            </a:xfrm>
            <a:prstGeom prst="rect">
              <a:avLst/>
            </a:prstGeom>
            <a:noFill/>
          </p:spPr>
          <p:txBody>
            <a:bodyPr wrap="square">
              <a:spAutoFit/>
            </a:bodyPr>
            <a:lstStyle/>
            <a:p>
              <a:pPr algn="ctr"/>
              <a:r>
                <a:rPr lang="en-US" sz="1000" dirty="0">
                  <a:solidFill>
                    <a:schemeClr val="bg1"/>
                  </a:solidFill>
                </a:rPr>
                <a:t>This Program is funded by </a:t>
              </a:r>
            </a:p>
            <a:p>
              <a:pPr algn="ctr"/>
              <a:r>
                <a:rPr lang="en-US" sz="1000" dirty="0">
                  <a:solidFill>
                    <a:schemeClr val="bg1"/>
                  </a:solidFill>
                </a:rPr>
                <a:t>the State of California</a:t>
              </a:r>
            </a:p>
          </p:txBody>
        </p:sp>
        <p:cxnSp>
          <p:nvCxnSpPr>
            <p:cNvPr id="27" name="Straight Connector 26">
              <a:extLst>
                <a:ext uri="{FF2B5EF4-FFF2-40B4-BE49-F238E27FC236}">
                  <a16:creationId xmlns:a16="http://schemas.microsoft.com/office/drawing/2014/main" id="{2E40DE30-739F-43A1-8BD7-ED72A25227A9}"/>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2" name="Slide Number Placeholder 1">
            <a:extLst>
              <a:ext uri="{FF2B5EF4-FFF2-40B4-BE49-F238E27FC236}">
                <a16:creationId xmlns:a16="http://schemas.microsoft.com/office/drawing/2014/main" id="{8D8163B0-F167-4F19-837C-10000E73AE50}"/>
              </a:ext>
            </a:extLst>
          </p:cNvPr>
          <p:cNvSpPr>
            <a:spLocks noGrp="1"/>
          </p:cNvSpPr>
          <p:nvPr>
            <p:ph type="sldNum" sz="quarter" idx="12"/>
          </p:nvPr>
        </p:nvSpPr>
        <p:spPr/>
        <p:txBody>
          <a:bodyPr/>
          <a:lstStyle/>
          <a:p>
            <a:fld id="{8AAEA597-3525-4545-A2CF-C14FA043E16B}" type="slidenum">
              <a:rPr lang="en-US" smtClean="0"/>
              <a:t>30</a:t>
            </a:fld>
            <a:endParaRPr lang="en-US"/>
          </a:p>
        </p:txBody>
      </p:sp>
      <p:sp>
        <p:nvSpPr>
          <p:cNvPr id="16" name="Rectangle 15">
            <a:extLst>
              <a:ext uri="{FF2B5EF4-FFF2-40B4-BE49-F238E27FC236}">
                <a16:creationId xmlns:a16="http://schemas.microsoft.com/office/drawing/2014/main" id="{C7907099-1288-4DF0-A7A0-2676802CF13D}"/>
              </a:ext>
            </a:extLst>
          </p:cNvPr>
          <p:cNvSpPr/>
          <p:nvPr/>
        </p:nvSpPr>
        <p:spPr>
          <a:xfrm>
            <a:off x="6231468" y="3200399"/>
            <a:ext cx="5869607" cy="263118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Graphical user interface&#10;&#10;Description automatically generated">
            <a:extLst>
              <a:ext uri="{FF2B5EF4-FFF2-40B4-BE49-F238E27FC236}">
                <a16:creationId xmlns:a16="http://schemas.microsoft.com/office/drawing/2014/main" id="{E0737640-E1DB-4384-B0B0-3CC98E9F1E34}"/>
              </a:ext>
            </a:extLst>
          </p:cNvPr>
          <p:cNvPicPr>
            <a:picLocks noChangeAspect="1"/>
          </p:cNvPicPr>
          <p:nvPr/>
        </p:nvPicPr>
        <p:blipFill rotWithShape="1">
          <a:blip r:embed="rId6">
            <a:extLst>
              <a:ext uri="{28A0092B-C50C-407E-A947-70E740481C1C}">
                <a14:useLocalDpi xmlns:a14="http://schemas.microsoft.com/office/drawing/2010/main" val="0"/>
              </a:ext>
            </a:extLst>
          </a:blip>
          <a:srcRect t="39151"/>
          <a:stretch/>
        </p:blipFill>
        <p:spPr>
          <a:xfrm>
            <a:off x="6231466" y="1514178"/>
            <a:ext cx="5852160" cy="1612515"/>
          </a:xfrm>
          <a:prstGeom prst="rect">
            <a:avLst/>
          </a:prstGeom>
        </p:spPr>
      </p:pic>
      <p:sp>
        <p:nvSpPr>
          <p:cNvPr id="22" name="Rectangle 21">
            <a:extLst>
              <a:ext uri="{FF2B5EF4-FFF2-40B4-BE49-F238E27FC236}">
                <a16:creationId xmlns:a16="http://schemas.microsoft.com/office/drawing/2014/main" id="{E13AEABF-CF48-4E06-B5B8-BE463E225F05}"/>
              </a:ext>
            </a:extLst>
          </p:cNvPr>
          <p:cNvSpPr/>
          <p:nvPr/>
        </p:nvSpPr>
        <p:spPr>
          <a:xfrm>
            <a:off x="6231468" y="1471969"/>
            <a:ext cx="5869607" cy="163510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39195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15ABB45F-4394-4587-8A07-271B47CF9A8C}"/>
              </a:ext>
            </a:extLst>
          </p:cNvPr>
          <p:cNvSpPr/>
          <p:nvPr/>
        </p:nvSpPr>
        <p:spPr>
          <a:xfrm>
            <a:off x="183024" y="1075931"/>
            <a:ext cx="7055975" cy="4935935"/>
          </a:xfrm>
          <a:prstGeom prst="rect">
            <a:avLst/>
          </a:prstGeom>
          <a:solidFill>
            <a:srgbClr val="E2E7EF"/>
          </a:solidFill>
          <a:ln>
            <a:solidFill>
              <a:srgbClr val="E2E7EF"/>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42B522A4-4703-458C-AA82-AEF6E8407A1C}"/>
              </a:ext>
            </a:extLst>
          </p:cNvPr>
          <p:cNvSpPr txBox="1"/>
          <p:nvPr/>
        </p:nvSpPr>
        <p:spPr>
          <a:xfrm>
            <a:off x="465734" y="1247691"/>
            <a:ext cx="5389076" cy="3354765"/>
          </a:xfrm>
          <a:prstGeom prst="rect">
            <a:avLst/>
          </a:prstGeom>
          <a:noFill/>
        </p:spPr>
        <p:txBody>
          <a:bodyPr wrap="square">
            <a:spAutoFit/>
          </a:bodyPr>
          <a:lstStyle/>
          <a:p>
            <a:r>
              <a:rPr lang="es-ES_tradnl" dirty="0">
                <a:latin typeface="Balboa Medium" panose="020B0604040203020204" pitchFamily="34" charset="0"/>
              </a:rPr>
              <a:t>INSTRUCCIONES</a:t>
            </a:r>
            <a:br>
              <a:rPr lang="es-ES_tradnl" b="1" dirty="0">
                <a:latin typeface="Balboa Bold" panose="020B0804040203020204" pitchFamily="34" charset="0"/>
              </a:rPr>
            </a:br>
            <a:r>
              <a:rPr lang="es-ES_tradnl" sz="1400" dirty="0"/>
              <a:t>Hay dos solicitudes de subvención diferentes:</a:t>
            </a:r>
          </a:p>
          <a:p>
            <a:pPr marL="342900" indent="-342900">
              <a:buAutoNum type="arabicPeriod"/>
            </a:pPr>
            <a:r>
              <a:rPr lang="es-ES_tradnl" sz="1400" dirty="0"/>
              <a:t>Empresas con fines de lucro</a:t>
            </a:r>
          </a:p>
          <a:p>
            <a:pPr marL="342900" indent="-342900">
              <a:buAutoNum type="arabicPeriod"/>
            </a:pPr>
            <a:r>
              <a:rPr lang="es-ES_tradnl" sz="1400" dirty="0"/>
              <a:t>Empresas sin fines de lucro</a:t>
            </a:r>
          </a:p>
          <a:p>
            <a:endParaRPr lang="es-ES_tradnl" sz="1400" dirty="0"/>
          </a:p>
          <a:p>
            <a:r>
              <a:rPr lang="es-ES_tradnl" sz="1400" dirty="0"/>
              <a:t>Seleccione “</a:t>
            </a:r>
            <a:r>
              <a:rPr lang="es-ES_tradnl" sz="1400" b="1" u="sng" dirty="0" err="1"/>
              <a:t>Grant</a:t>
            </a:r>
            <a:r>
              <a:rPr lang="es-ES_tradnl" sz="1400" b="1" u="sng" dirty="0"/>
              <a:t> </a:t>
            </a:r>
            <a:r>
              <a:rPr lang="es-ES_tradnl" sz="1400" b="1" u="sng" dirty="0" err="1"/>
              <a:t>Program</a:t>
            </a:r>
            <a:r>
              <a:rPr lang="es-ES_tradnl" sz="1400" b="1" u="sng" dirty="0"/>
              <a:t> </a:t>
            </a:r>
            <a:r>
              <a:rPr lang="es-ES_tradnl" sz="1400" b="1" u="sng" dirty="0" err="1"/>
              <a:t>For-Profit</a:t>
            </a:r>
            <a:r>
              <a:rPr lang="es-ES_tradnl" sz="1400" b="1" u="sng" dirty="0"/>
              <a:t> </a:t>
            </a:r>
            <a:r>
              <a:rPr lang="es-ES_tradnl" sz="1400" b="1" u="sng" dirty="0" err="1"/>
              <a:t>Businessess</a:t>
            </a:r>
            <a:r>
              <a:rPr lang="es-ES_tradnl" sz="1400" b="1" dirty="0"/>
              <a:t>”</a:t>
            </a:r>
            <a:r>
              <a:rPr lang="es-ES_tradnl" sz="1400" dirty="0"/>
              <a:t>.</a:t>
            </a:r>
          </a:p>
          <a:p>
            <a:endParaRPr lang="es-ES_tradnl" sz="1400" dirty="0"/>
          </a:p>
          <a:p>
            <a:r>
              <a:rPr lang="es-ES_tradnl" sz="1400" b="1" dirty="0"/>
              <a:t>Nota Importante:</a:t>
            </a:r>
          </a:p>
          <a:p>
            <a:pPr marL="285750" indent="-285750">
              <a:buFont typeface="Arial" panose="020B0604020202020204" pitchFamily="34" charset="0"/>
              <a:buChar char="•"/>
            </a:pPr>
            <a:r>
              <a:rPr lang="es-ES_tradnl" sz="1400" dirty="0"/>
              <a:t>Solo puede enviar una solicitud. Enviar múltiples solicitudes para una empresa puede interrumpir su proceso de solicitud.</a:t>
            </a:r>
          </a:p>
          <a:p>
            <a:pPr marL="285750" indent="-285750">
              <a:buFont typeface="Arial" panose="020B0604020202020204" pitchFamily="34" charset="0"/>
              <a:buChar char="•"/>
            </a:pPr>
            <a:r>
              <a:rPr lang="es-ES_tradnl" sz="1400" dirty="0"/>
              <a:t>Los solicitantes con múltiples negocios solo pueden solicitar una subvención.  Si solicita varias subvenciones, solo se revisará una. </a:t>
            </a:r>
          </a:p>
          <a:p>
            <a:endParaRPr lang="es-ES_tradnl" sz="1400" dirty="0"/>
          </a:p>
          <a:p>
            <a:r>
              <a:rPr lang="es-ES_tradnl" sz="1400" dirty="0"/>
              <a:t>Haga “</a:t>
            </a:r>
            <a:r>
              <a:rPr lang="es-ES_tradnl" sz="1400" b="1" dirty="0" err="1"/>
              <a:t>Apply</a:t>
            </a:r>
            <a:r>
              <a:rPr lang="es-ES_tradnl" sz="1400" b="1" dirty="0"/>
              <a:t> </a:t>
            </a:r>
            <a:r>
              <a:rPr lang="es-ES_tradnl" sz="1400" b="1" dirty="0" err="1"/>
              <a:t>Now</a:t>
            </a:r>
            <a:r>
              <a:rPr lang="es-ES_tradnl" sz="1400" dirty="0"/>
              <a:t>” para iniciar su aplicación.</a:t>
            </a:r>
            <a:br>
              <a:rPr lang="en-US" sz="1200" dirty="0">
                <a:latin typeface="Lato" panose="020F0502020204030203" pitchFamily="34" charset="0"/>
              </a:rPr>
            </a:br>
            <a:endParaRPr lang="en-US" sz="1200" dirty="0">
              <a:latin typeface="Lato" panose="020F0502020204030203" pitchFamily="34" charset="0"/>
            </a:endParaRPr>
          </a:p>
        </p:txBody>
      </p:sp>
      <p:sp>
        <p:nvSpPr>
          <p:cNvPr id="16" name="Rectangle 15">
            <a:extLst>
              <a:ext uri="{FF2B5EF4-FFF2-40B4-BE49-F238E27FC236}">
                <a16:creationId xmlns:a16="http://schemas.microsoft.com/office/drawing/2014/main" id="{C7907099-1288-4DF0-A7A0-2676802CF13D}"/>
              </a:ext>
            </a:extLst>
          </p:cNvPr>
          <p:cNvSpPr/>
          <p:nvPr/>
        </p:nvSpPr>
        <p:spPr>
          <a:xfrm>
            <a:off x="6231468" y="1247691"/>
            <a:ext cx="5869607" cy="417255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BFCDFDC-75A4-43F0-A029-6D71360939D4}"/>
              </a:ext>
            </a:extLst>
          </p:cNvPr>
          <p:cNvSpPr txBox="1"/>
          <p:nvPr/>
        </p:nvSpPr>
        <p:spPr>
          <a:xfrm>
            <a:off x="0" y="109255"/>
            <a:ext cx="12192000" cy="646331"/>
          </a:xfrm>
          <a:prstGeom prst="rect">
            <a:avLst/>
          </a:prstGeom>
          <a:noFill/>
        </p:spPr>
        <p:txBody>
          <a:bodyPr wrap="square">
            <a:spAutoFit/>
          </a:bodyPr>
          <a:lstStyle/>
          <a:p>
            <a:pPr algn="ctr" fontAlgn="base"/>
            <a:r>
              <a:rPr lang="en-US" sz="3600" b="1" i="0" dirty="0">
                <a:solidFill>
                  <a:srgbClr val="0A0000"/>
                </a:solidFill>
                <a:effectLst/>
                <a:latin typeface="Balboa Medium" panose="020B0604040203020204" pitchFamily="34" charset="0"/>
              </a:rPr>
              <a:t>SELECCIONE UNA SUBVENCIÓN SEGÚN </a:t>
            </a:r>
            <a:r>
              <a:rPr lang="en-US" sz="3600" b="1" dirty="0">
                <a:solidFill>
                  <a:srgbClr val="0A0000"/>
                </a:solidFill>
                <a:latin typeface="Balboa Medium" panose="020B0604040203020204" pitchFamily="34" charset="0"/>
              </a:rPr>
              <a:t>EL TIPO DE </a:t>
            </a:r>
            <a:r>
              <a:rPr lang="en-US" sz="3600" b="1" i="0" dirty="0">
                <a:solidFill>
                  <a:srgbClr val="0A0000"/>
                </a:solidFill>
                <a:effectLst/>
                <a:latin typeface="Balboa Medium" panose="020B0604040203020204" pitchFamily="34" charset="0"/>
              </a:rPr>
              <a:t>EMPRESA</a:t>
            </a:r>
          </a:p>
        </p:txBody>
      </p:sp>
      <p:sp>
        <p:nvSpPr>
          <p:cNvPr id="23" name="Rectangle 22">
            <a:extLst>
              <a:ext uri="{FF2B5EF4-FFF2-40B4-BE49-F238E27FC236}">
                <a16:creationId xmlns:a16="http://schemas.microsoft.com/office/drawing/2014/main" id="{436D3F28-ED5A-4685-9FC3-F2CB0186BF9F}"/>
              </a:ext>
            </a:extLst>
          </p:cNvPr>
          <p:cNvSpPr/>
          <p:nvPr/>
        </p:nvSpPr>
        <p:spPr>
          <a:xfrm>
            <a:off x="0" y="6289288"/>
            <a:ext cx="12192000" cy="568712"/>
          </a:xfrm>
          <a:prstGeom prst="rect">
            <a:avLst/>
          </a:prstGeom>
          <a:solidFill>
            <a:srgbClr val="0D3C82"/>
          </a:solidFill>
          <a:ln>
            <a:solidFill>
              <a:srgbClr val="0D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14A04930-BFFF-4839-8169-6D0E66E49D22}"/>
              </a:ext>
            </a:extLst>
          </p:cNvPr>
          <p:cNvCxnSpPr>
            <a:cxnSpLocks/>
          </p:cNvCxnSpPr>
          <p:nvPr/>
        </p:nvCxnSpPr>
        <p:spPr>
          <a:xfrm>
            <a:off x="5731731" y="769013"/>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5432EB71-7C6B-4275-B363-002BD33E91C0}"/>
              </a:ext>
            </a:extLst>
          </p:cNvPr>
          <p:cNvGrpSpPr/>
          <p:nvPr/>
        </p:nvGrpSpPr>
        <p:grpSpPr>
          <a:xfrm>
            <a:off x="6417299" y="4693319"/>
            <a:ext cx="2612579" cy="602908"/>
            <a:chOff x="6540131" y="5422900"/>
            <a:chExt cx="2612579" cy="602908"/>
          </a:xfrm>
        </p:grpSpPr>
        <p:sp>
          <p:nvSpPr>
            <p:cNvPr id="8" name="TextBox 7">
              <a:extLst>
                <a:ext uri="{FF2B5EF4-FFF2-40B4-BE49-F238E27FC236}">
                  <a16:creationId xmlns:a16="http://schemas.microsoft.com/office/drawing/2014/main" id="{9386011A-BEBC-48A9-A6C9-0799CBB06FCD}"/>
                </a:ext>
              </a:extLst>
            </p:cNvPr>
            <p:cNvSpPr txBox="1"/>
            <p:nvPr/>
          </p:nvSpPr>
          <p:spPr>
            <a:xfrm>
              <a:off x="6540131" y="5502588"/>
              <a:ext cx="2612574" cy="523220"/>
            </a:xfrm>
            <a:prstGeom prst="rect">
              <a:avLst/>
            </a:prstGeom>
            <a:noFill/>
            <a:ln>
              <a:noFill/>
            </a:ln>
          </p:spPr>
          <p:txBody>
            <a:bodyPr wrap="square" rtlCol="0" anchor="ctr">
              <a:spAutoFit/>
            </a:bodyPr>
            <a:lstStyle/>
            <a:p>
              <a:pPr algn="ctr"/>
              <a:r>
                <a:rPr lang="en-US" sz="1400" dirty="0">
                  <a:latin typeface="Balboa Light" panose="020B0304040203020204" pitchFamily="34" charset="0"/>
                </a:rPr>
                <a:t>SELECCIONE “EMPRESA </a:t>
              </a:r>
              <a:r>
                <a:rPr lang="en-US" sz="1400" u="sng" dirty="0">
                  <a:latin typeface="Balboa Light" panose="020B0304040203020204" pitchFamily="34" charset="0"/>
                </a:rPr>
                <a:t>CON FINES DE LUCRO</a:t>
              </a:r>
              <a:r>
                <a:rPr lang="en-US" sz="1400" dirty="0">
                  <a:latin typeface="Balboa Light" panose="020B0304040203020204" pitchFamily="34" charset="0"/>
                </a:rPr>
                <a:t>”</a:t>
              </a:r>
            </a:p>
          </p:txBody>
        </p:sp>
        <p:cxnSp>
          <p:nvCxnSpPr>
            <p:cNvPr id="5" name="Straight Connector 4">
              <a:extLst>
                <a:ext uri="{FF2B5EF4-FFF2-40B4-BE49-F238E27FC236}">
                  <a16:creationId xmlns:a16="http://schemas.microsoft.com/office/drawing/2014/main" id="{C2E0CFE2-32E1-474E-9B17-E092A72245AE}"/>
                </a:ext>
              </a:extLst>
            </p:cNvPr>
            <p:cNvCxnSpPr/>
            <p:nvPr/>
          </p:nvCxnSpPr>
          <p:spPr>
            <a:xfrm>
              <a:off x="6540137" y="5422900"/>
              <a:ext cx="0" cy="177800"/>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4B2E5FD-096E-449B-B719-3E68717CF95F}"/>
                </a:ext>
              </a:extLst>
            </p:cNvPr>
            <p:cNvCxnSpPr/>
            <p:nvPr/>
          </p:nvCxnSpPr>
          <p:spPr>
            <a:xfrm>
              <a:off x="9152710" y="5428131"/>
              <a:ext cx="0" cy="177800"/>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937C7DE-F2AD-493F-B645-6F5D85121944}"/>
                </a:ext>
              </a:extLst>
            </p:cNvPr>
            <p:cNvCxnSpPr>
              <a:cxnSpLocks/>
            </p:cNvCxnSpPr>
            <p:nvPr/>
          </p:nvCxnSpPr>
          <p:spPr>
            <a:xfrm>
              <a:off x="6540137" y="5600700"/>
              <a:ext cx="2612573" cy="0"/>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6A752DD3-1723-43B6-96EA-181BE29FFAC3}"/>
              </a:ext>
            </a:extLst>
          </p:cNvPr>
          <p:cNvGrpSpPr/>
          <p:nvPr/>
        </p:nvGrpSpPr>
        <p:grpSpPr>
          <a:xfrm>
            <a:off x="4949367" y="6394491"/>
            <a:ext cx="2672930" cy="400110"/>
            <a:chOff x="4949367" y="6445291"/>
            <a:chExt cx="2672930" cy="400110"/>
          </a:xfrm>
        </p:grpSpPr>
        <p:pic>
          <p:nvPicPr>
            <p:cNvPr id="25" name="Picture 24">
              <a:extLst>
                <a:ext uri="{FF2B5EF4-FFF2-40B4-BE49-F238E27FC236}">
                  <a16:creationId xmlns:a16="http://schemas.microsoft.com/office/drawing/2014/main" id="{7B68E99C-9307-49C0-AE84-E3E291D689C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49367" y="6517023"/>
              <a:ext cx="1029599" cy="280233"/>
            </a:xfrm>
            <a:prstGeom prst="rect">
              <a:avLst/>
            </a:prstGeom>
          </p:spPr>
        </p:pic>
        <p:sp>
          <p:nvSpPr>
            <p:cNvPr id="26" name="TextBox 25">
              <a:extLst>
                <a:ext uri="{FF2B5EF4-FFF2-40B4-BE49-F238E27FC236}">
                  <a16:creationId xmlns:a16="http://schemas.microsoft.com/office/drawing/2014/main" id="{50005D2D-470D-43B2-91C6-A9562841FB43}"/>
                </a:ext>
              </a:extLst>
            </p:cNvPr>
            <p:cNvSpPr txBox="1"/>
            <p:nvPr/>
          </p:nvSpPr>
          <p:spPr>
            <a:xfrm>
              <a:off x="6104013" y="6445291"/>
              <a:ext cx="1518284" cy="400110"/>
            </a:xfrm>
            <a:prstGeom prst="rect">
              <a:avLst/>
            </a:prstGeom>
            <a:noFill/>
          </p:spPr>
          <p:txBody>
            <a:bodyPr wrap="square">
              <a:spAutoFit/>
            </a:bodyPr>
            <a:lstStyle/>
            <a:p>
              <a:pPr algn="ctr"/>
              <a:r>
                <a:rPr lang="en-US" sz="1000" dirty="0">
                  <a:solidFill>
                    <a:schemeClr val="bg1"/>
                  </a:solidFill>
                </a:rPr>
                <a:t>This Program is funded by </a:t>
              </a:r>
            </a:p>
            <a:p>
              <a:pPr algn="ctr"/>
              <a:r>
                <a:rPr lang="en-US" sz="1000" dirty="0">
                  <a:solidFill>
                    <a:schemeClr val="bg1"/>
                  </a:solidFill>
                </a:rPr>
                <a:t>the State of California</a:t>
              </a:r>
            </a:p>
          </p:txBody>
        </p:sp>
        <p:cxnSp>
          <p:nvCxnSpPr>
            <p:cNvPr id="27" name="Straight Connector 26">
              <a:extLst>
                <a:ext uri="{FF2B5EF4-FFF2-40B4-BE49-F238E27FC236}">
                  <a16:creationId xmlns:a16="http://schemas.microsoft.com/office/drawing/2014/main" id="{0FEDD334-0A03-49E4-B7B5-72D8B58CE39B}"/>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E5BF490F-6939-4E0D-8DDC-B8B376BD96F1}"/>
              </a:ext>
            </a:extLst>
          </p:cNvPr>
          <p:cNvPicPr>
            <a:picLocks noChangeAspect="1"/>
          </p:cNvPicPr>
          <p:nvPr/>
        </p:nvPicPr>
        <p:blipFill>
          <a:blip r:embed="rId4"/>
          <a:stretch>
            <a:fillRect/>
          </a:stretch>
        </p:blipFill>
        <p:spPr>
          <a:xfrm>
            <a:off x="6287679" y="1375176"/>
            <a:ext cx="5757184" cy="3237090"/>
          </a:xfrm>
          <a:prstGeom prst="rect">
            <a:avLst/>
          </a:prstGeom>
        </p:spPr>
      </p:pic>
      <p:sp>
        <p:nvSpPr>
          <p:cNvPr id="2" name="Slide Number Placeholder 1">
            <a:extLst>
              <a:ext uri="{FF2B5EF4-FFF2-40B4-BE49-F238E27FC236}">
                <a16:creationId xmlns:a16="http://schemas.microsoft.com/office/drawing/2014/main" id="{19D8D37F-AB40-4C40-BEE1-09F79D6F53DA}"/>
              </a:ext>
            </a:extLst>
          </p:cNvPr>
          <p:cNvSpPr>
            <a:spLocks noGrp="1"/>
          </p:cNvSpPr>
          <p:nvPr>
            <p:ph type="sldNum" sz="quarter" idx="12"/>
          </p:nvPr>
        </p:nvSpPr>
        <p:spPr/>
        <p:txBody>
          <a:bodyPr/>
          <a:lstStyle/>
          <a:p>
            <a:fld id="{8AAEA597-3525-4545-A2CF-C14FA043E16B}" type="slidenum">
              <a:rPr lang="en-US" smtClean="0"/>
              <a:t>31</a:t>
            </a:fld>
            <a:endParaRPr lang="en-US"/>
          </a:p>
        </p:txBody>
      </p:sp>
      <p:sp>
        <p:nvSpPr>
          <p:cNvPr id="7" name="TextBox 6">
            <a:extLst>
              <a:ext uri="{FF2B5EF4-FFF2-40B4-BE49-F238E27FC236}">
                <a16:creationId xmlns:a16="http://schemas.microsoft.com/office/drawing/2014/main" id="{9C508BCB-D3DA-47A9-80A3-83CEAA8866A1}"/>
              </a:ext>
            </a:extLst>
          </p:cNvPr>
          <p:cNvSpPr txBox="1"/>
          <p:nvPr/>
        </p:nvSpPr>
        <p:spPr>
          <a:xfrm>
            <a:off x="6538258" y="3934102"/>
            <a:ext cx="798738" cy="184666"/>
          </a:xfrm>
          <a:prstGeom prst="rect">
            <a:avLst/>
          </a:prstGeom>
          <a:solidFill>
            <a:srgbClr val="462D78"/>
          </a:solidFill>
        </p:spPr>
        <p:txBody>
          <a:bodyPr wrap="square" rtlCol="0">
            <a:spAutoFit/>
          </a:bodyPr>
          <a:lstStyle/>
          <a:p>
            <a:pPr algn="ctr"/>
            <a:r>
              <a:rPr lang="en-US" sz="600" b="1" dirty="0">
                <a:solidFill>
                  <a:schemeClr val="bg1"/>
                </a:solidFill>
                <a:latin typeface="Lato" panose="020F0502020204030203" pitchFamily="34" charset="0"/>
              </a:rPr>
              <a:t>APPLY NOW</a:t>
            </a:r>
          </a:p>
        </p:txBody>
      </p:sp>
      <p:sp>
        <p:nvSpPr>
          <p:cNvPr id="31" name="TextBox 30">
            <a:extLst>
              <a:ext uri="{FF2B5EF4-FFF2-40B4-BE49-F238E27FC236}">
                <a16:creationId xmlns:a16="http://schemas.microsoft.com/office/drawing/2014/main" id="{283245A7-36A3-4141-88E6-93A8E28BAA91}"/>
              </a:ext>
            </a:extLst>
          </p:cNvPr>
          <p:cNvSpPr txBox="1"/>
          <p:nvPr/>
        </p:nvSpPr>
        <p:spPr>
          <a:xfrm>
            <a:off x="9396987" y="3938070"/>
            <a:ext cx="798738" cy="184666"/>
          </a:xfrm>
          <a:prstGeom prst="rect">
            <a:avLst/>
          </a:prstGeom>
          <a:solidFill>
            <a:srgbClr val="462D78"/>
          </a:solidFill>
        </p:spPr>
        <p:txBody>
          <a:bodyPr wrap="square" rtlCol="0">
            <a:spAutoFit/>
          </a:bodyPr>
          <a:lstStyle/>
          <a:p>
            <a:pPr algn="ctr"/>
            <a:r>
              <a:rPr lang="en-US" sz="600" b="1" dirty="0">
                <a:solidFill>
                  <a:schemeClr val="bg1"/>
                </a:solidFill>
                <a:latin typeface="Lato" panose="020F0502020204030203" pitchFamily="34" charset="0"/>
              </a:rPr>
              <a:t>APPLY NOW</a:t>
            </a:r>
          </a:p>
        </p:txBody>
      </p:sp>
    </p:spTree>
    <p:extLst>
      <p:ext uri="{BB962C8B-B14F-4D97-AF65-F5344CB8AC3E}">
        <p14:creationId xmlns:p14="http://schemas.microsoft.com/office/powerpoint/2010/main" val="2124634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50ED137-D499-4D10-A50D-293CD2E204E3}"/>
              </a:ext>
            </a:extLst>
          </p:cNvPr>
          <p:cNvSpPr/>
          <p:nvPr/>
        </p:nvSpPr>
        <p:spPr>
          <a:xfrm>
            <a:off x="183024" y="1075931"/>
            <a:ext cx="7055975" cy="4935935"/>
          </a:xfrm>
          <a:prstGeom prst="rect">
            <a:avLst/>
          </a:prstGeom>
          <a:solidFill>
            <a:srgbClr val="E2E7EF"/>
          </a:solidFill>
          <a:ln>
            <a:solidFill>
              <a:srgbClr val="E2E7EF"/>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63DE27F5-EB5C-4DAD-9BD9-90F9015AE3FB}"/>
              </a:ext>
            </a:extLst>
          </p:cNvPr>
          <p:cNvPicPr>
            <a:picLocks noChangeAspect="1"/>
          </p:cNvPicPr>
          <p:nvPr/>
        </p:nvPicPr>
        <p:blipFill>
          <a:blip r:embed="rId3"/>
          <a:stretch>
            <a:fillRect/>
          </a:stretch>
        </p:blipFill>
        <p:spPr>
          <a:xfrm>
            <a:off x="6327104" y="1142004"/>
            <a:ext cx="5692995" cy="2103120"/>
          </a:xfrm>
          <a:prstGeom prst="rect">
            <a:avLst/>
          </a:prstGeom>
        </p:spPr>
      </p:pic>
      <p:sp>
        <p:nvSpPr>
          <p:cNvPr id="13" name="TextBox 12">
            <a:extLst>
              <a:ext uri="{FF2B5EF4-FFF2-40B4-BE49-F238E27FC236}">
                <a16:creationId xmlns:a16="http://schemas.microsoft.com/office/drawing/2014/main" id="{7BFCDFDC-75A4-43F0-A029-6D71360939D4}"/>
              </a:ext>
            </a:extLst>
          </p:cNvPr>
          <p:cNvSpPr txBox="1"/>
          <p:nvPr/>
        </p:nvSpPr>
        <p:spPr>
          <a:xfrm>
            <a:off x="0" y="109255"/>
            <a:ext cx="12192000" cy="707886"/>
          </a:xfrm>
          <a:prstGeom prst="rect">
            <a:avLst/>
          </a:prstGeom>
          <a:noFill/>
        </p:spPr>
        <p:txBody>
          <a:bodyPr wrap="square">
            <a:spAutoFit/>
          </a:bodyPr>
          <a:lstStyle/>
          <a:p>
            <a:pPr algn="ctr" fontAlgn="base"/>
            <a:r>
              <a:rPr lang="en-US" sz="4000" b="1" dirty="0">
                <a:solidFill>
                  <a:srgbClr val="0A0000"/>
                </a:solidFill>
                <a:latin typeface="Balboa Medium" panose="020B0604040203020204" pitchFamily="34" charset="0"/>
              </a:rPr>
              <a:t>SECCIÓN 1: COMIENCE CON SU SOLICITUD</a:t>
            </a:r>
            <a:endParaRPr lang="en-US" sz="4000" b="1" i="0" dirty="0">
              <a:solidFill>
                <a:srgbClr val="0A0000"/>
              </a:solidFill>
              <a:effectLst/>
              <a:latin typeface="Balboa Medium" panose="020B0604040203020204" pitchFamily="34" charset="0"/>
            </a:endParaRPr>
          </a:p>
        </p:txBody>
      </p:sp>
      <p:sp>
        <p:nvSpPr>
          <p:cNvPr id="23" name="Rectangle 22">
            <a:extLst>
              <a:ext uri="{FF2B5EF4-FFF2-40B4-BE49-F238E27FC236}">
                <a16:creationId xmlns:a16="http://schemas.microsoft.com/office/drawing/2014/main" id="{436D3F28-ED5A-4685-9FC3-F2CB0186BF9F}"/>
              </a:ext>
            </a:extLst>
          </p:cNvPr>
          <p:cNvSpPr/>
          <p:nvPr/>
        </p:nvSpPr>
        <p:spPr>
          <a:xfrm>
            <a:off x="0" y="6289288"/>
            <a:ext cx="12192000" cy="568712"/>
          </a:xfrm>
          <a:prstGeom prst="rect">
            <a:avLst/>
          </a:prstGeom>
          <a:solidFill>
            <a:srgbClr val="0D3C82"/>
          </a:solidFill>
          <a:ln>
            <a:solidFill>
              <a:srgbClr val="0D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8FE5B8DA-23D1-492B-9F4A-7D0326125E21}"/>
              </a:ext>
            </a:extLst>
          </p:cNvPr>
          <p:cNvSpPr txBox="1"/>
          <p:nvPr/>
        </p:nvSpPr>
        <p:spPr>
          <a:xfrm>
            <a:off x="571458" y="1247691"/>
            <a:ext cx="5389076" cy="4955203"/>
          </a:xfrm>
          <a:prstGeom prst="rect">
            <a:avLst/>
          </a:prstGeom>
          <a:noFill/>
        </p:spPr>
        <p:txBody>
          <a:bodyPr wrap="square">
            <a:spAutoFit/>
          </a:bodyPr>
          <a:lstStyle/>
          <a:p>
            <a:r>
              <a:rPr lang="en-US" dirty="0">
                <a:latin typeface="Balboa Medium" panose="020B0604040203020204" pitchFamily="34" charset="0"/>
              </a:rPr>
              <a:t>¿</a:t>
            </a:r>
            <a:r>
              <a:rPr lang="es-ES_tradnl" dirty="0">
                <a:latin typeface="Balboa Medium" panose="020B0604040203020204" pitchFamily="34" charset="0"/>
              </a:rPr>
              <a:t>QUÉ INFORMACIÓN SE NECESITA?</a:t>
            </a:r>
          </a:p>
          <a:p>
            <a:pPr marL="171450" indent="-171450">
              <a:buFont typeface="Arial" panose="020B0604020202020204" pitchFamily="34" charset="0"/>
              <a:buChar char="•"/>
            </a:pPr>
            <a:r>
              <a:rPr lang="es-ES_tradnl" sz="1400" dirty="0"/>
              <a:t>Primer nombré</a:t>
            </a:r>
          </a:p>
          <a:p>
            <a:pPr marL="171450" indent="-171450">
              <a:buFont typeface="Arial" panose="020B0604020202020204" pitchFamily="34" charset="0"/>
              <a:buChar char="•"/>
            </a:pPr>
            <a:r>
              <a:rPr lang="es-ES_tradnl" sz="1400" dirty="0"/>
              <a:t>Apellido</a:t>
            </a:r>
          </a:p>
          <a:p>
            <a:pPr marL="171450" indent="-171450">
              <a:buFont typeface="Arial" panose="020B0604020202020204" pitchFamily="34" charset="0"/>
              <a:buChar char="•"/>
            </a:pPr>
            <a:r>
              <a:rPr lang="es-ES_tradnl" sz="1400" dirty="0"/>
              <a:t>Correo electrónico</a:t>
            </a:r>
          </a:p>
          <a:p>
            <a:pPr marL="171450" indent="-171450">
              <a:buFont typeface="Arial" panose="020B0604020202020204" pitchFamily="34" charset="0"/>
              <a:buChar char="•"/>
            </a:pPr>
            <a:r>
              <a:rPr lang="es-ES_tradnl" sz="1400" dirty="0"/>
              <a:t>Número de teléfono</a:t>
            </a:r>
          </a:p>
          <a:p>
            <a:pPr marL="171450" indent="-171450">
              <a:buFont typeface="Arial" panose="020B0604020202020204" pitchFamily="34" charset="0"/>
              <a:buChar char="•"/>
            </a:pPr>
            <a:r>
              <a:rPr lang="es-ES_tradnl" sz="1400" dirty="0"/>
              <a:t>Nombre del negocio</a:t>
            </a:r>
          </a:p>
          <a:p>
            <a:pPr marL="171450" indent="-171450">
              <a:buFont typeface="Arial" panose="020B0604020202020204" pitchFamily="34" charset="0"/>
              <a:buChar char="•"/>
            </a:pPr>
            <a:r>
              <a:rPr lang="es-ES_tradnl" sz="1400" dirty="0"/>
              <a:t>Código postal de la empresa</a:t>
            </a:r>
          </a:p>
          <a:p>
            <a:pPr marL="171450" indent="-171450">
              <a:buFont typeface="Arial" panose="020B0604020202020204" pitchFamily="34" charset="0"/>
              <a:buChar char="•"/>
            </a:pPr>
            <a:endParaRPr lang="es-ES_tradnl" sz="1400" dirty="0"/>
          </a:p>
          <a:p>
            <a:r>
              <a:rPr lang="es-ES_tradnl" sz="1400" b="1" dirty="0"/>
              <a:t>Nota Importante: </a:t>
            </a:r>
            <a:r>
              <a:rPr lang="es-ES_tradnl" sz="1400" dirty="0"/>
              <a:t>Asegúrese de utilizar una dirección de correo electrónico válida en esta sección.  Se enviarán actualizaciones importantes y mas instrucciones a la dirección de correo electrónico que proporcione.  Consulte “</a:t>
            </a:r>
            <a:r>
              <a:rPr lang="es-ES_tradnl" sz="1400" b="1" dirty="0" err="1"/>
              <a:t>Tips</a:t>
            </a:r>
            <a:r>
              <a:rPr lang="es-ES_tradnl" sz="1400" b="1" dirty="0"/>
              <a:t> </a:t>
            </a:r>
            <a:r>
              <a:rPr lang="es-ES_tradnl" sz="1400" b="1" dirty="0" err="1"/>
              <a:t>for</a:t>
            </a:r>
            <a:r>
              <a:rPr lang="es-ES_tradnl" sz="1400" b="1" dirty="0"/>
              <a:t> </a:t>
            </a:r>
            <a:r>
              <a:rPr lang="es-ES_tradnl" sz="1400" b="1" dirty="0" err="1"/>
              <a:t>Applying</a:t>
            </a:r>
            <a:r>
              <a:rPr lang="es-ES_tradnl" sz="1400" dirty="0"/>
              <a:t>” para obtener una lista de direcciones de correo electrónico no validas. </a:t>
            </a:r>
          </a:p>
          <a:p>
            <a:endParaRPr lang="es-ES_tradnl" dirty="0">
              <a:latin typeface="Balboa Medium" panose="020B0604040203020204" pitchFamily="34" charset="0"/>
            </a:endParaRPr>
          </a:p>
          <a:p>
            <a:r>
              <a:rPr lang="es-ES_tradnl" dirty="0">
                <a:latin typeface="Balboa Medium" panose="020B0604040203020204" pitchFamily="34" charset="0"/>
              </a:rPr>
              <a:t>POLÍTICA DE SMS/TEXTO</a:t>
            </a:r>
          </a:p>
          <a:p>
            <a:r>
              <a:rPr lang="es-ES_tradnl" sz="1400" dirty="0"/>
              <a:t>Las actualizaciones de estado para solicitud de subvención estarán disponibles por SMS/Texto.  Para recibir actualizaciones por SMS/texto, otorgue su consentimiento después de leer la divulgación marcando la casilla.  Si desea inhabilitar esta función, deje la casilla sin marcar.</a:t>
            </a:r>
          </a:p>
          <a:p>
            <a:endParaRPr lang="en-US" sz="1400" dirty="0"/>
          </a:p>
          <a:p>
            <a:br>
              <a:rPr lang="en-US" sz="1200" dirty="0"/>
            </a:br>
            <a:endParaRPr lang="en-US" sz="1200" dirty="0"/>
          </a:p>
        </p:txBody>
      </p:sp>
      <p:sp>
        <p:nvSpPr>
          <p:cNvPr id="32" name="Rectangle 31">
            <a:extLst>
              <a:ext uri="{FF2B5EF4-FFF2-40B4-BE49-F238E27FC236}">
                <a16:creationId xmlns:a16="http://schemas.microsoft.com/office/drawing/2014/main" id="{45BFC3E4-2EC7-458E-9C50-6CAD311FB0D5}"/>
              </a:ext>
            </a:extLst>
          </p:cNvPr>
          <p:cNvSpPr/>
          <p:nvPr/>
        </p:nvSpPr>
        <p:spPr>
          <a:xfrm>
            <a:off x="6305758" y="1142004"/>
            <a:ext cx="5727985" cy="214406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1EA7C195-56A0-4F5C-BCB0-2ECC4E5E1429}"/>
              </a:ext>
            </a:extLst>
          </p:cNvPr>
          <p:cNvCxnSpPr>
            <a:cxnSpLocks/>
          </p:cNvCxnSpPr>
          <p:nvPr/>
        </p:nvCxnSpPr>
        <p:spPr>
          <a:xfrm>
            <a:off x="5731731" y="769013"/>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E572E9A-AA1E-4FBB-80C3-F45D1C70CBA5}"/>
              </a:ext>
            </a:extLst>
          </p:cNvPr>
          <p:cNvGrpSpPr/>
          <p:nvPr/>
        </p:nvGrpSpPr>
        <p:grpSpPr>
          <a:xfrm>
            <a:off x="6245114" y="3397804"/>
            <a:ext cx="5774990" cy="2375243"/>
            <a:chOff x="6231466" y="2737027"/>
            <a:chExt cx="5774990" cy="2375243"/>
          </a:xfrm>
        </p:grpSpPr>
        <p:pic>
          <p:nvPicPr>
            <p:cNvPr id="8" name="Picture 7">
              <a:extLst>
                <a:ext uri="{FF2B5EF4-FFF2-40B4-BE49-F238E27FC236}">
                  <a16:creationId xmlns:a16="http://schemas.microsoft.com/office/drawing/2014/main" id="{34E38A51-3A43-4143-A405-57CF8607FA6C}"/>
                </a:ext>
              </a:extLst>
            </p:cNvPr>
            <p:cNvPicPr>
              <a:picLocks noChangeAspect="1"/>
            </p:cNvPicPr>
            <p:nvPr/>
          </p:nvPicPr>
          <p:blipFill>
            <a:blip r:embed="rId4"/>
            <a:stretch>
              <a:fillRect/>
            </a:stretch>
          </p:blipFill>
          <p:spPr>
            <a:xfrm>
              <a:off x="6231467" y="3100589"/>
              <a:ext cx="5774989" cy="2011680"/>
            </a:xfrm>
            <a:prstGeom prst="rect">
              <a:avLst/>
            </a:prstGeom>
          </p:spPr>
        </p:pic>
        <p:sp>
          <p:nvSpPr>
            <p:cNvPr id="38" name="Rectangle 37">
              <a:extLst>
                <a:ext uri="{FF2B5EF4-FFF2-40B4-BE49-F238E27FC236}">
                  <a16:creationId xmlns:a16="http://schemas.microsoft.com/office/drawing/2014/main" id="{94A52903-ADAF-4E2A-BEC8-481F00B42AA2}"/>
                </a:ext>
              </a:extLst>
            </p:cNvPr>
            <p:cNvSpPr/>
            <p:nvPr/>
          </p:nvSpPr>
          <p:spPr>
            <a:xfrm>
              <a:off x="6231466" y="3100590"/>
              <a:ext cx="5774986" cy="201168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403BD36C-2604-416E-A5FC-C4FE0965D334}"/>
                </a:ext>
              </a:extLst>
            </p:cNvPr>
            <p:cNvSpPr txBox="1"/>
            <p:nvPr/>
          </p:nvSpPr>
          <p:spPr>
            <a:xfrm>
              <a:off x="6231466" y="2737027"/>
              <a:ext cx="5774985" cy="307777"/>
            </a:xfrm>
            <a:prstGeom prst="rect">
              <a:avLst/>
            </a:prstGeom>
            <a:solidFill>
              <a:srgbClr val="FDB81D"/>
            </a:solidFill>
            <a:ln>
              <a:solidFill>
                <a:srgbClr val="FDB81D"/>
              </a:solidFill>
            </a:ln>
          </p:spPr>
          <p:txBody>
            <a:bodyPr wrap="square">
              <a:spAutoFit/>
            </a:bodyPr>
            <a:lstStyle/>
            <a:p>
              <a:pPr algn="ctr"/>
              <a:r>
                <a:rPr lang="en-US" sz="1400" dirty="0">
                  <a:latin typeface="Balboa Light" panose="020B0304040203020204" pitchFamily="34" charset="0"/>
                </a:rPr>
                <a:t>CONSENT TO AUTO-DIALED CALLS OR TEXT MESSAGES: </a:t>
              </a:r>
            </a:p>
          </p:txBody>
        </p:sp>
      </p:grpSp>
      <p:grpSp>
        <p:nvGrpSpPr>
          <p:cNvPr id="18" name="Group 17">
            <a:extLst>
              <a:ext uri="{FF2B5EF4-FFF2-40B4-BE49-F238E27FC236}">
                <a16:creationId xmlns:a16="http://schemas.microsoft.com/office/drawing/2014/main" id="{C051F3E3-3F57-4B5E-8AA5-6446D0988B3F}"/>
              </a:ext>
            </a:extLst>
          </p:cNvPr>
          <p:cNvGrpSpPr/>
          <p:nvPr/>
        </p:nvGrpSpPr>
        <p:grpSpPr>
          <a:xfrm>
            <a:off x="4949367" y="6394491"/>
            <a:ext cx="2672930" cy="400110"/>
            <a:chOff x="4949367" y="6445291"/>
            <a:chExt cx="2672930" cy="400110"/>
          </a:xfrm>
        </p:grpSpPr>
        <p:pic>
          <p:nvPicPr>
            <p:cNvPr id="19" name="Picture 18">
              <a:extLst>
                <a:ext uri="{FF2B5EF4-FFF2-40B4-BE49-F238E27FC236}">
                  <a16:creationId xmlns:a16="http://schemas.microsoft.com/office/drawing/2014/main" id="{0D0C44DF-1CB3-4D04-9225-B18E1F4837F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949367" y="6517023"/>
              <a:ext cx="1029599" cy="280233"/>
            </a:xfrm>
            <a:prstGeom prst="rect">
              <a:avLst/>
            </a:prstGeom>
          </p:spPr>
        </p:pic>
        <p:sp>
          <p:nvSpPr>
            <p:cNvPr id="20" name="TextBox 19">
              <a:extLst>
                <a:ext uri="{FF2B5EF4-FFF2-40B4-BE49-F238E27FC236}">
                  <a16:creationId xmlns:a16="http://schemas.microsoft.com/office/drawing/2014/main" id="{E8BB1A99-499D-4E7D-BBE9-F36ECEC33ECB}"/>
                </a:ext>
              </a:extLst>
            </p:cNvPr>
            <p:cNvSpPr txBox="1"/>
            <p:nvPr/>
          </p:nvSpPr>
          <p:spPr>
            <a:xfrm>
              <a:off x="6104013" y="6445291"/>
              <a:ext cx="1518284" cy="400110"/>
            </a:xfrm>
            <a:prstGeom prst="rect">
              <a:avLst/>
            </a:prstGeom>
            <a:noFill/>
          </p:spPr>
          <p:txBody>
            <a:bodyPr wrap="square">
              <a:spAutoFit/>
            </a:bodyPr>
            <a:lstStyle/>
            <a:p>
              <a:pPr algn="ctr"/>
              <a:r>
                <a:rPr lang="en-US" sz="1000" dirty="0">
                  <a:solidFill>
                    <a:schemeClr val="bg1"/>
                  </a:solidFill>
                </a:rPr>
                <a:t>This Program is funded by </a:t>
              </a:r>
            </a:p>
            <a:p>
              <a:pPr algn="ctr"/>
              <a:r>
                <a:rPr lang="en-US" sz="1000" dirty="0">
                  <a:solidFill>
                    <a:schemeClr val="bg1"/>
                  </a:solidFill>
                </a:rPr>
                <a:t>the State of California</a:t>
              </a:r>
            </a:p>
          </p:txBody>
        </p:sp>
        <p:cxnSp>
          <p:nvCxnSpPr>
            <p:cNvPr id="24" name="Straight Connector 23">
              <a:extLst>
                <a:ext uri="{FF2B5EF4-FFF2-40B4-BE49-F238E27FC236}">
                  <a16:creationId xmlns:a16="http://schemas.microsoft.com/office/drawing/2014/main" id="{6846FB53-87B2-4163-A466-BC38393EDCB7}"/>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2" name="Slide Number Placeholder 1">
            <a:extLst>
              <a:ext uri="{FF2B5EF4-FFF2-40B4-BE49-F238E27FC236}">
                <a16:creationId xmlns:a16="http://schemas.microsoft.com/office/drawing/2014/main" id="{D6ACBBCD-1BC6-4A75-9623-055B8C637322}"/>
              </a:ext>
            </a:extLst>
          </p:cNvPr>
          <p:cNvSpPr>
            <a:spLocks noGrp="1"/>
          </p:cNvSpPr>
          <p:nvPr>
            <p:ph type="sldNum" sz="quarter" idx="12"/>
          </p:nvPr>
        </p:nvSpPr>
        <p:spPr/>
        <p:txBody>
          <a:bodyPr/>
          <a:lstStyle/>
          <a:p>
            <a:fld id="{8AAEA597-3525-4545-A2CF-C14FA043E16B}" type="slidenum">
              <a:rPr lang="en-US" smtClean="0"/>
              <a:t>32</a:t>
            </a:fld>
            <a:endParaRPr lang="en-US"/>
          </a:p>
        </p:txBody>
      </p:sp>
    </p:spTree>
    <p:extLst>
      <p:ext uri="{BB962C8B-B14F-4D97-AF65-F5344CB8AC3E}">
        <p14:creationId xmlns:p14="http://schemas.microsoft.com/office/powerpoint/2010/main" val="2729494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ADFE9C1-FDD6-4B0D-B37F-94A5E132AE2D}"/>
              </a:ext>
            </a:extLst>
          </p:cNvPr>
          <p:cNvSpPr/>
          <p:nvPr/>
        </p:nvSpPr>
        <p:spPr>
          <a:xfrm>
            <a:off x="183024" y="1075931"/>
            <a:ext cx="7055975" cy="4935935"/>
          </a:xfrm>
          <a:prstGeom prst="rect">
            <a:avLst/>
          </a:prstGeom>
          <a:solidFill>
            <a:srgbClr val="E2E7EF"/>
          </a:solidFill>
          <a:ln>
            <a:solidFill>
              <a:srgbClr val="E2E7EF"/>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7BFCDFDC-75A4-43F0-A029-6D71360939D4}"/>
              </a:ext>
            </a:extLst>
          </p:cNvPr>
          <p:cNvSpPr txBox="1"/>
          <p:nvPr/>
        </p:nvSpPr>
        <p:spPr>
          <a:xfrm>
            <a:off x="0" y="109255"/>
            <a:ext cx="12192000" cy="707886"/>
          </a:xfrm>
          <a:prstGeom prst="rect">
            <a:avLst/>
          </a:prstGeom>
          <a:noFill/>
        </p:spPr>
        <p:txBody>
          <a:bodyPr wrap="square">
            <a:spAutoFit/>
          </a:bodyPr>
          <a:lstStyle/>
          <a:p>
            <a:pPr algn="ctr" fontAlgn="base"/>
            <a:r>
              <a:rPr lang="en-US" sz="4000" b="1" dirty="0">
                <a:solidFill>
                  <a:srgbClr val="0A0000"/>
                </a:solidFill>
                <a:latin typeface="Balboa Medium" panose="020B0604040203020204" pitchFamily="34" charset="0"/>
              </a:rPr>
              <a:t>SECCIÓN 2: DETALLES DEL PROPIETARIO</a:t>
            </a:r>
            <a:endParaRPr lang="en-US" sz="4000" b="1" i="0" dirty="0">
              <a:solidFill>
                <a:srgbClr val="0A0000"/>
              </a:solidFill>
              <a:effectLst/>
              <a:latin typeface="Balboa Medium" panose="020B0604040203020204" pitchFamily="34" charset="0"/>
            </a:endParaRPr>
          </a:p>
        </p:txBody>
      </p:sp>
      <p:sp>
        <p:nvSpPr>
          <p:cNvPr id="23" name="Rectangle 22">
            <a:extLst>
              <a:ext uri="{FF2B5EF4-FFF2-40B4-BE49-F238E27FC236}">
                <a16:creationId xmlns:a16="http://schemas.microsoft.com/office/drawing/2014/main" id="{436D3F28-ED5A-4685-9FC3-F2CB0186BF9F}"/>
              </a:ext>
            </a:extLst>
          </p:cNvPr>
          <p:cNvSpPr/>
          <p:nvPr/>
        </p:nvSpPr>
        <p:spPr>
          <a:xfrm>
            <a:off x="0" y="6289288"/>
            <a:ext cx="12192000" cy="568712"/>
          </a:xfrm>
          <a:prstGeom prst="rect">
            <a:avLst/>
          </a:prstGeom>
          <a:solidFill>
            <a:srgbClr val="0D3C82"/>
          </a:solidFill>
          <a:ln>
            <a:solidFill>
              <a:srgbClr val="0D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7B858AD-2FBE-4BA7-9539-5B1F7906CDE6}"/>
              </a:ext>
            </a:extLst>
          </p:cNvPr>
          <p:cNvSpPr txBox="1"/>
          <p:nvPr/>
        </p:nvSpPr>
        <p:spPr>
          <a:xfrm>
            <a:off x="571458" y="1247691"/>
            <a:ext cx="5389076" cy="3447098"/>
          </a:xfrm>
          <a:prstGeom prst="rect">
            <a:avLst/>
          </a:prstGeom>
          <a:noFill/>
        </p:spPr>
        <p:txBody>
          <a:bodyPr wrap="square">
            <a:spAutoFit/>
          </a:bodyPr>
          <a:lstStyle/>
          <a:p>
            <a:r>
              <a:rPr lang="es-ES_tradnl" dirty="0">
                <a:latin typeface="Balboa Medium" panose="020B0604040203020204" pitchFamily="34" charset="0"/>
              </a:rPr>
              <a:t>¿QUÉ INFORMACIÓN SE NECESITA?</a:t>
            </a:r>
          </a:p>
          <a:p>
            <a:pPr marL="171450" indent="-171450">
              <a:buFont typeface="Arial" panose="020B0604020202020204" pitchFamily="34" charset="0"/>
              <a:buChar char="•"/>
            </a:pPr>
            <a:r>
              <a:rPr lang="es-ES_tradnl" sz="1400" dirty="0"/>
              <a:t>Nombre del propietario</a:t>
            </a:r>
          </a:p>
          <a:p>
            <a:pPr marL="171450" indent="-171450">
              <a:buFont typeface="Arial" panose="020B0604020202020204" pitchFamily="34" charset="0"/>
              <a:buChar char="•"/>
            </a:pPr>
            <a:r>
              <a:rPr lang="es-ES_tradnl" sz="1400" dirty="0"/>
              <a:t>Apellido del propietario</a:t>
            </a:r>
          </a:p>
          <a:p>
            <a:pPr marL="171450" indent="-171450">
              <a:buFont typeface="Arial" panose="020B0604020202020204" pitchFamily="34" charset="0"/>
              <a:buChar char="•"/>
            </a:pPr>
            <a:r>
              <a:rPr lang="es-ES_tradnl" sz="1400" dirty="0"/>
              <a:t>Correo electrónico del propietario</a:t>
            </a:r>
          </a:p>
          <a:p>
            <a:pPr marL="171450" indent="-171450">
              <a:buFont typeface="Arial" panose="020B0604020202020204" pitchFamily="34" charset="0"/>
              <a:buChar char="•"/>
            </a:pPr>
            <a:r>
              <a:rPr lang="es-ES_tradnl" sz="1400" dirty="0"/>
              <a:t>Dirección del propietario ciudad, estado, código postal y condado</a:t>
            </a:r>
          </a:p>
          <a:p>
            <a:pPr marL="171450" indent="-171450">
              <a:buFont typeface="Arial" panose="020B0604020202020204" pitchFamily="34" charset="0"/>
              <a:buChar char="•"/>
            </a:pPr>
            <a:r>
              <a:rPr lang="es-ES_tradnl" sz="1400" dirty="0"/>
              <a:t>Cumpleaños del propietario</a:t>
            </a:r>
          </a:p>
          <a:p>
            <a:pPr marL="171450" indent="-171450">
              <a:buFont typeface="Arial" panose="020B0604020202020204" pitchFamily="34" charset="0"/>
              <a:buChar char="•"/>
            </a:pPr>
            <a:r>
              <a:rPr lang="es-ES_tradnl" sz="1400" dirty="0"/>
              <a:t>Seguro Social del propietario</a:t>
            </a:r>
          </a:p>
          <a:p>
            <a:pPr marL="171450" indent="-171450">
              <a:buFont typeface="Arial" panose="020B0604020202020204" pitchFamily="34" charset="0"/>
              <a:buChar char="•"/>
            </a:pPr>
            <a:r>
              <a:rPr lang="es-ES_tradnl" sz="1400" dirty="0"/>
              <a:t>% de propiedad</a:t>
            </a:r>
          </a:p>
          <a:p>
            <a:endParaRPr lang="es-ES_tradnl" sz="1400" dirty="0"/>
          </a:p>
          <a:p>
            <a:r>
              <a:rPr lang="es-ES_tradnl" dirty="0">
                <a:latin typeface="Balboa Medium" panose="020B0604040203020204" pitchFamily="34" charset="0"/>
              </a:rPr>
              <a:t>TÉRMINOS Y CONDICIONES</a:t>
            </a:r>
          </a:p>
          <a:p>
            <a:r>
              <a:rPr lang="es-ES_tradnl" sz="1400" dirty="0"/>
              <a:t>Marque la casilla para reconocer que ha leído y esta de acuerdo con los </a:t>
            </a:r>
            <a:r>
              <a:rPr lang="es-ES_tradnl" sz="1400" b="1" dirty="0"/>
              <a:t>Términos y Condiciones</a:t>
            </a:r>
            <a:r>
              <a:rPr lang="es-ES_tradnl" sz="1400" dirty="0"/>
              <a:t>.  Debe estar de acuerdo para poder seguir adelante con su solicitud de subvención.</a:t>
            </a:r>
          </a:p>
          <a:p>
            <a:br>
              <a:rPr lang="en-US" sz="1400" dirty="0"/>
            </a:br>
            <a:endParaRPr lang="en-US" sz="1400" dirty="0"/>
          </a:p>
        </p:txBody>
      </p:sp>
      <p:cxnSp>
        <p:nvCxnSpPr>
          <p:cNvPr id="22" name="Straight Connector 21">
            <a:extLst>
              <a:ext uri="{FF2B5EF4-FFF2-40B4-BE49-F238E27FC236}">
                <a16:creationId xmlns:a16="http://schemas.microsoft.com/office/drawing/2014/main" id="{5C831F33-916F-4491-B789-C4F9562EEDB6}"/>
              </a:ext>
            </a:extLst>
          </p:cNvPr>
          <p:cNvCxnSpPr>
            <a:cxnSpLocks/>
          </p:cNvCxnSpPr>
          <p:nvPr/>
        </p:nvCxnSpPr>
        <p:spPr>
          <a:xfrm>
            <a:off x="5731731" y="769013"/>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2310A01A-554A-43D7-A9B8-3366D0A78C1F}"/>
              </a:ext>
            </a:extLst>
          </p:cNvPr>
          <p:cNvGrpSpPr/>
          <p:nvPr/>
        </p:nvGrpSpPr>
        <p:grpSpPr>
          <a:xfrm>
            <a:off x="4949367" y="6394491"/>
            <a:ext cx="2672930" cy="400110"/>
            <a:chOff x="4949367" y="6445291"/>
            <a:chExt cx="2672930" cy="400110"/>
          </a:xfrm>
        </p:grpSpPr>
        <p:pic>
          <p:nvPicPr>
            <p:cNvPr id="20" name="Picture 19">
              <a:extLst>
                <a:ext uri="{FF2B5EF4-FFF2-40B4-BE49-F238E27FC236}">
                  <a16:creationId xmlns:a16="http://schemas.microsoft.com/office/drawing/2014/main" id="{3219B728-AB9C-4BBE-816B-E1AF1D3AD9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49367" y="6517023"/>
              <a:ext cx="1029599" cy="280233"/>
            </a:xfrm>
            <a:prstGeom prst="rect">
              <a:avLst/>
            </a:prstGeom>
          </p:spPr>
        </p:pic>
        <p:sp>
          <p:nvSpPr>
            <p:cNvPr id="25" name="TextBox 24">
              <a:extLst>
                <a:ext uri="{FF2B5EF4-FFF2-40B4-BE49-F238E27FC236}">
                  <a16:creationId xmlns:a16="http://schemas.microsoft.com/office/drawing/2014/main" id="{FA1D358C-1459-45BC-99E5-8B8656522C6B}"/>
                </a:ext>
              </a:extLst>
            </p:cNvPr>
            <p:cNvSpPr txBox="1"/>
            <p:nvPr/>
          </p:nvSpPr>
          <p:spPr>
            <a:xfrm>
              <a:off x="6104013" y="6445291"/>
              <a:ext cx="1518284" cy="400110"/>
            </a:xfrm>
            <a:prstGeom prst="rect">
              <a:avLst/>
            </a:prstGeom>
            <a:noFill/>
          </p:spPr>
          <p:txBody>
            <a:bodyPr wrap="square">
              <a:spAutoFit/>
            </a:bodyPr>
            <a:lstStyle/>
            <a:p>
              <a:pPr algn="ctr"/>
              <a:r>
                <a:rPr lang="en-US" sz="1000" dirty="0">
                  <a:solidFill>
                    <a:schemeClr val="bg1"/>
                  </a:solidFill>
                </a:rPr>
                <a:t>This Program is funded by </a:t>
              </a:r>
            </a:p>
            <a:p>
              <a:pPr algn="ctr"/>
              <a:r>
                <a:rPr lang="en-US" sz="1000" dirty="0">
                  <a:solidFill>
                    <a:schemeClr val="bg1"/>
                  </a:solidFill>
                </a:rPr>
                <a:t>the State of California</a:t>
              </a:r>
            </a:p>
          </p:txBody>
        </p:sp>
        <p:cxnSp>
          <p:nvCxnSpPr>
            <p:cNvPr id="26" name="Straight Connector 25">
              <a:extLst>
                <a:ext uri="{FF2B5EF4-FFF2-40B4-BE49-F238E27FC236}">
                  <a16:creationId xmlns:a16="http://schemas.microsoft.com/office/drawing/2014/main" id="{F1914C24-FE30-45AC-8CA3-7B56E11410BE}"/>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2" name="Slide Number Placeholder 1">
            <a:extLst>
              <a:ext uri="{FF2B5EF4-FFF2-40B4-BE49-F238E27FC236}">
                <a16:creationId xmlns:a16="http://schemas.microsoft.com/office/drawing/2014/main" id="{87A3D006-F09C-4176-92C1-5A007A2CFFBA}"/>
              </a:ext>
            </a:extLst>
          </p:cNvPr>
          <p:cNvSpPr>
            <a:spLocks noGrp="1"/>
          </p:cNvSpPr>
          <p:nvPr>
            <p:ph type="sldNum" sz="quarter" idx="12"/>
          </p:nvPr>
        </p:nvSpPr>
        <p:spPr/>
        <p:txBody>
          <a:bodyPr/>
          <a:lstStyle/>
          <a:p>
            <a:fld id="{8AAEA597-3525-4545-A2CF-C14FA043E16B}" type="slidenum">
              <a:rPr lang="en-US" smtClean="0"/>
              <a:t>33</a:t>
            </a:fld>
            <a:endParaRPr lang="en-US"/>
          </a:p>
        </p:txBody>
      </p:sp>
      <p:pic>
        <p:nvPicPr>
          <p:cNvPr id="4" name="Picture 3" descr="Graphical user interface, text, application, email&#10;&#10;Description automatically generated">
            <a:extLst>
              <a:ext uri="{FF2B5EF4-FFF2-40B4-BE49-F238E27FC236}">
                <a16:creationId xmlns:a16="http://schemas.microsoft.com/office/drawing/2014/main" id="{DD890937-EFE7-4A4A-A6B0-02A3170262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8966" y="1144003"/>
            <a:ext cx="6054778" cy="2594905"/>
          </a:xfrm>
          <a:prstGeom prst="rect">
            <a:avLst/>
          </a:prstGeom>
        </p:spPr>
      </p:pic>
      <p:sp>
        <p:nvSpPr>
          <p:cNvPr id="28" name="Rectangle 27">
            <a:extLst>
              <a:ext uri="{FF2B5EF4-FFF2-40B4-BE49-F238E27FC236}">
                <a16:creationId xmlns:a16="http://schemas.microsoft.com/office/drawing/2014/main" id="{853FE9BD-05AF-4305-BC82-8BC23EC52A94}"/>
              </a:ext>
            </a:extLst>
          </p:cNvPr>
          <p:cNvSpPr/>
          <p:nvPr/>
        </p:nvSpPr>
        <p:spPr>
          <a:xfrm>
            <a:off x="5960534" y="1142004"/>
            <a:ext cx="6073210" cy="25949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6977108A-C991-4296-ABE5-703C8C673B64}"/>
              </a:ext>
            </a:extLst>
          </p:cNvPr>
          <p:cNvSpPr txBox="1"/>
          <p:nvPr/>
        </p:nvSpPr>
        <p:spPr>
          <a:xfrm>
            <a:off x="5978966" y="3860441"/>
            <a:ext cx="6030010" cy="307777"/>
          </a:xfrm>
          <a:prstGeom prst="rect">
            <a:avLst/>
          </a:prstGeom>
          <a:solidFill>
            <a:srgbClr val="FDB81D"/>
          </a:solidFill>
          <a:ln>
            <a:solidFill>
              <a:srgbClr val="FDB81D"/>
            </a:solidFill>
          </a:ln>
        </p:spPr>
        <p:txBody>
          <a:bodyPr wrap="square">
            <a:spAutoFit/>
          </a:bodyPr>
          <a:lstStyle/>
          <a:p>
            <a:pPr algn="ctr"/>
            <a:r>
              <a:rPr lang="en-US" sz="1400" dirty="0">
                <a:latin typeface="Balboa Light" panose="020B0304040203020204" pitchFamily="34" charset="0"/>
              </a:rPr>
              <a:t>TERMINOS Y CONDICIONES</a:t>
            </a:r>
          </a:p>
        </p:txBody>
      </p:sp>
      <p:pic>
        <p:nvPicPr>
          <p:cNvPr id="6" name="Picture 5">
            <a:extLst>
              <a:ext uri="{FF2B5EF4-FFF2-40B4-BE49-F238E27FC236}">
                <a16:creationId xmlns:a16="http://schemas.microsoft.com/office/drawing/2014/main" id="{76561030-1E0A-46F6-AA9E-2474B09A65CE}"/>
              </a:ext>
            </a:extLst>
          </p:cNvPr>
          <p:cNvPicPr>
            <a:picLocks noChangeAspect="1"/>
          </p:cNvPicPr>
          <p:nvPr/>
        </p:nvPicPr>
        <p:blipFill>
          <a:blip r:embed="rId5"/>
          <a:stretch>
            <a:fillRect/>
          </a:stretch>
        </p:blipFill>
        <p:spPr>
          <a:xfrm>
            <a:off x="5955648" y="4188292"/>
            <a:ext cx="6053328" cy="1931342"/>
          </a:xfrm>
          <a:prstGeom prst="rect">
            <a:avLst/>
          </a:prstGeom>
        </p:spPr>
      </p:pic>
      <p:sp>
        <p:nvSpPr>
          <p:cNvPr id="30" name="Rectangle 29">
            <a:extLst>
              <a:ext uri="{FF2B5EF4-FFF2-40B4-BE49-F238E27FC236}">
                <a16:creationId xmlns:a16="http://schemas.microsoft.com/office/drawing/2014/main" id="{2C6ADCA5-5D42-47C1-B521-F6B146D2D885}"/>
              </a:ext>
            </a:extLst>
          </p:cNvPr>
          <p:cNvSpPr/>
          <p:nvPr/>
        </p:nvSpPr>
        <p:spPr>
          <a:xfrm>
            <a:off x="5960534" y="4163597"/>
            <a:ext cx="6073210" cy="191434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47718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2002722-18B7-4AE6-929D-67F0BF577204}"/>
              </a:ext>
            </a:extLst>
          </p:cNvPr>
          <p:cNvSpPr/>
          <p:nvPr/>
        </p:nvSpPr>
        <p:spPr>
          <a:xfrm>
            <a:off x="183024" y="1075931"/>
            <a:ext cx="7055975" cy="4935935"/>
          </a:xfrm>
          <a:prstGeom prst="rect">
            <a:avLst/>
          </a:prstGeom>
          <a:solidFill>
            <a:srgbClr val="E2E7EF"/>
          </a:solidFill>
          <a:ln>
            <a:solidFill>
              <a:srgbClr val="E2E7EF"/>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7BFCDFDC-75A4-43F0-A029-6D71360939D4}"/>
              </a:ext>
            </a:extLst>
          </p:cNvPr>
          <p:cNvSpPr txBox="1"/>
          <p:nvPr/>
        </p:nvSpPr>
        <p:spPr>
          <a:xfrm>
            <a:off x="0" y="109255"/>
            <a:ext cx="12192000" cy="707886"/>
          </a:xfrm>
          <a:prstGeom prst="rect">
            <a:avLst/>
          </a:prstGeom>
          <a:noFill/>
        </p:spPr>
        <p:txBody>
          <a:bodyPr wrap="square">
            <a:spAutoFit/>
          </a:bodyPr>
          <a:lstStyle/>
          <a:p>
            <a:pPr algn="ctr" fontAlgn="base"/>
            <a:r>
              <a:rPr lang="en-US" sz="4000" b="1" i="0" dirty="0">
                <a:solidFill>
                  <a:srgbClr val="0A0000"/>
                </a:solidFill>
                <a:effectLst/>
                <a:latin typeface="Balboa Medium" panose="020B0604040203020204" pitchFamily="34" charset="0"/>
              </a:rPr>
              <a:t>SECTION 3: INFORMCIÓN DE LA EMPRESA</a:t>
            </a:r>
          </a:p>
        </p:txBody>
      </p:sp>
      <p:sp>
        <p:nvSpPr>
          <p:cNvPr id="23" name="Rectangle 22">
            <a:extLst>
              <a:ext uri="{FF2B5EF4-FFF2-40B4-BE49-F238E27FC236}">
                <a16:creationId xmlns:a16="http://schemas.microsoft.com/office/drawing/2014/main" id="{436D3F28-ED5A-4685-9FC3-F2CB0186BF9F}"/>
              </a:ext>
            </a:extLst>
          </p:cNvPr>
          <p:cNvSpPr/>
          <p:nvPr/>
        </p:nvSpPr>
        <p:spPr>
          <a:xfrm>
            <a:off x="0" y="6289288"/>
            <a:ext cx="12192000" cy="568712"/>
          </a:xfrm>
          <a:prstGeom prst="rect">
            <a:avLst/>
          </a:prstGeom>
          <a:solidFill>
            <a:srgbClr val="0D3C82"/>
          </a:solidFill>
          <a:ln>
            <a:solidFill>
              <a:srgbClr val="0D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8FE5B8DA-23D1-492B-9F4A-7D0326125E21}"/>
              </a:ext>
            </a:extLst>
          </p:cNvPr>
          <p:cNvSpPr txBox="1"/>
          <p:nvPr/>
        </p:nvSpPr>
        <p:spPr>
          <a:xfrm>
            <a:off x="571458" y="1247691"/>
            <a:ext cx="3554766" cy="3754874"/>
          </a:xfrm>
          <a:prstGeom prst="rect">
            <a:avLst/>
          </a:prstGeom>
          <a:noFill/>
        </p:spPr>
        <p:txBody>
          <a:bodyPr wrap="square">
            <a:spAutoFit/>
          </a:bodyPr>
          <a:lstStyle/>
          <a:p>
            <a:r>
              <a:rPr lang="es-ES_tradnl" dirty="0">
                <a:latin typeface="Balboa Medium" panose="020B0604040203020204" pitchFamily="34" charset="0"/>
              </a:rPr>
              <a:t>¿QUÉ INFORMACIÓN SE NECESITA?</a:t>
            </a:r>
          </a:p>
          <a:p>
            <a:pPr marL="171450" indent="-171450">
              <a:buFont typeface="Arial" panose="020B0604020202020204" pitchFamily="34" charset="0"/>
              <a:buChar char="•"/>
            </a:pPr>
            <a:r>
              <a:rPr lang="es-ES_tradnl" sz="1400" dirty="0"/>
              <a:t>Nombre del Negocio</a:t>
            </a:r>
          </a:p>
          <a:p>
            <a:pPr marL="171450" indent="-171450">
              <a:buFont typeface="Arial" panose="020B0604020202020204" pitchFamily="34" charset="0"/>
              <a:buChar char="•"/>
            </a:pPr>
            <a:r>
              <a:rPr lang="es-ES_tradnl" sz="1400" dirty="0"/>
              <a:t>DBA (si corresponde)</a:t>
            </a:r>
            <a:br>
              <a:rPr lang="es-ES_tradnl" sz="1400" dirty="0"/>
            </a:br>
            <a:r>
              <a:rPr lang="es-ES_tradnl" sz="1400" b="1" dirty="0"/>
              <a:t>Nota: si su empresa no tiene un DBA, escriba “NONE” en este espacio.</a:t>
            </a:r>
          </a:p>
          <a:p>
            <a:pPr marL="171450" indent="-171450">
              <a:buFont typeface="Arial" panose="020B0604020202020204" pitchFamily="34" charset="0"/>
              <a:buChar char="•"/>
            </a:pPr>
            <a:r>
              <a:rPr lang="es-ES_tradnl" sz="1400" dirty="0"/>
              <a:t>EIN comercial</a:t>
            </a:r>
          </a:p>
          <a:p>
            <a:pPr marL="171450" indent="-171450">
              <a:buFont typeface="Arial" panose="020B0604020202020204" pitchFamily="34" charset="0"/>
              <a:buChar char="•"/>
            </a:pPr>
            <a:r>
              <a:rPr lang="es-ES_tradnl" sz="1400" dirty="0"/>
              <a:t>Número de teléfono de la empresa</a:t>
            </a:r>
          </a:p>
          <a:p>
            <a:pPr marL="171450" indent="-171450">
              <a:buFont typeface="Arial" panose="020B0604020202020204" pitchFamily="34" charset="0"/>
              <a:buChar char="•"/>
            </a:pPr>
            <a:r>
              <a:rPr lang="es-ES_tradnl" sz="1400" dirty="0"/>
              <a:t>Tipo de negocio</a:t>
            </a:r>
          </a:p>
          <a:p>
            <a:pPr marL="171450" indent="-171450">
              <a:buFont typeface="Arial" panose="020B0604020202020204" pitchFamily="34" charset="0"/>
              <a:buChar char="•"/>
            </a:pPr>
            <a:r>
              <a:rPr lang="es-ES_tradnl" sz="1400" dirty="0"/>
              <a:t>Estado de incorporación</a:t>
            </a:r>
          </a:p>
          <a:p>
            <a:pPr marL="171450" indent="-171450">
              <a:buFont typeface="Arial" panose="020B0604020202020204" pitchFamily="34" charset="0"/>
              <a:buChar char="•"/>
            </a:pPr>
            <a:r>
              <a:rPr lang="es-ES_tradnl" sz="1400" dirty="0"/>
              <a:t>Dirección de la empresa, ciudad, estado, Código postal y condado</a:t>
            </a:r>
          </a:p>
          <a:p>
            <a:pPr marL="171450" indent="-171450">
              <a:buFont typeface="Arial" panose="020B0604020202020204" pitchFamily="34" charset="0"/>
              <a:buChar char="•"/>
            </a:pPr>
            <a:r>
              <a:rPr lang="es-ES_tradnl" sz="1400" dirty="0"/>
              <a:t>Fecha de inicio del negocio</a:t>
            </a:r>
          </a:p>
          <a:p>
            <a:pPr marL="171450" indent="-171450">
              <a:buFont typeface="Arial" panose="020B0604020202020204" pitchFamily="34" charset="0"/>
              <a:buChar char="•"/>
            </a:pPr>
            <a:r>
              <a:rPr lang="es-ES_tradnl" sz="1400" dirty="0"/>
              <a:t>Sitio web de la empresa</a:t>
            </a:r>
            <a:br>
              <a:rPr lang="es-ES_tradnl" sz="1400" dirty="0"/>
            </a:br>
            <a:r>
              <a:rPr lang="es-ES_tradnl" sz="1400" b="1" dirty="0"/>
              <a:t>Nota: si su empresa no tiene un sitio web, escribe “</a:t>
            </a:r>
            <a:r>
              <a:rPr lang="es-ES_tradnl" sz="1400" b="1" dirty="0" err="1"/>
              <a:t>none.com</a:t>
            </a:r>
            <a:r>
              <a:rPr lang="es-ES_tradnl" sz="1400" b="1" dirty="0"/>
              <a:t>” en este espacio.</a:t>
            </a:r>
          </a:p>
          <a:p>
            <a:br>
              <a:rPr lang="en-US" sz="1200" dirty="0"/>
            </a:br>
            <a:endParaRPr lang="en-US" sz="1200" dirty="0"/>
          </a:p>
        </p:txBody>
      </p:sp>
      <p:cxnSp>
        <p:nvCxnSpPr>
          <p:cNvPr id="11" name="Straight Connector 10">
            <a:extLst>
              <a:ext uri="{FF2B5EF4-FFF2-40B4-BE49-F238E27FC236}">
                <a16:creationId xmlns:a16="http://schemas.microsoft.com/office/drawing/2014/main" id="{30483C8B-0340-4346-88C0-866D20D25EAC}"/>
              </a:ext>
            </a:extLst>
          </p:cNvPr>
          <p:cNvCxnSpPr>
            <a:cxnSpLocks/>
          </p:cNvCxnSpPr>
          <p:nvPr/>
        </p:nvCxnSpPr>
        <p:spPr>
          <a:xfrm>
            <a:off x="5731731" y="769013"/>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4CFF06B-F9FD-4462-A729-20C5DA26B2C9}"/>
              </a:ext>
            </a:extLst>
          </p:cNvPr>
          <p:cNvSpPr/>
          <p:nvPr/>
        </p:nvSpPr>
        <p:spPr>
          <a:xfrm>
            <a:off x="4555441" y="1252428"/>
            <a:ext cx="7471372" cy="287039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17" name="Group 16">
            <a:extLst>
              <a:ext uri="{FF2B5EF4-FFF2-40B4-BE49-F238E27FC236}">
                <a16:creationId xmlns:a16="http://schemas.microsoft.com/office/drawing/2014/main" id="{28EC30C0-A78F-41D3-8635-CF4C871916B1}"/>
              </a:ext>
            </a:extLst>
          </p:cNvPr>
          <p:cNvGrpSpPr/>
          <p:nvPr/>
        </p:nvGrpSpPr>
        <p:grpSpPr>
          <a:xfrm>
            <a:off x="4949367" y="6394491"/>
            <a:ext cx="2672930" cy="400110"/>
            <a:chOff x="4949367" y="6445291"/>
            <a:chExt cx="2672930" cy="400110"/>
          </a:xfrm>
        </p:grpSpPr>
        <p:pic>
          <p:nvPicPr>
            <p:cNvPr id="18" name="Picture 17">
              <a:extLst>
                <a:ext uri="{FF2B5EF4-FFF2-40B4-BE49-F238E27FC236}">
                  <a16:creationId xmlns:a16="http://schemas.microsoft.com/office/drawing/2014/main" id="{CE85B853-8DEF-4668-A274-5CC5B667F26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49367" y="6517023"/>
              <a:ext cx="1029599" cy="280233"/>
            </a:xfrm>
            <a:prstGeom prst="rect">
              <a:avLst/>
            </a:prstGeom>
          </p:spPr>
        </p:pic>
        <p:sp>
          <p:nvSpPr>
            <p:cNvPr id="19" name="TextBox 18">
              <a:extLst>
                <a:ext uri="{FF2B5EF4-FFF2-40B4-BE49-F238E27FC236}">
                  <a16:creationId xmlns:a16="http://schemas.microsoft.com/office/drawing/2014/main" id="{6B823765-3DE8-410D-A56E-2356F5B3D035}"/>
                </a:ext>
              </a:extLst>
            </p:cNvPr>
            <p:cNvSpPr txBox="1"/>
            <p:nvPr/>
          </p:nvSpPr>
          <p:spPr>
            <a:xfrm>
              <a:off x="6104013" y="6445291"/>
              <a:ext cx="1518284" cy="400110"/>
            </a:xfrm>
            <a:prstGeom prst="rect">
              <a:avLst/>
            </a:prstGeom>
            <a:noFill/>
          </p:spPr>
          <p:txBody>
            <a:bodyPr wrap="square">
              <a:spAutoFit/>
            </a:bodyPr>
            <a:lstStyle/>
            <a:p>
              <a:pPr algn="ctr"/>
              <a:r>
                <a:rPr lang="en-US" sz="1000" dirty="0">
                  <a:solidFill>
                    <a:schemeClr val="bg1"/>
                  </a:solidFill>
                </a:rPr>
                <a:t>This Program is funded by </a:t>
              </a:r>
            </a:p>
            <a:p>
              <a:pPr algn="ctr"/>
              <a:r>
                <a:rPr lang="en-US" sz="1000" dirty="0">
                  <a:solidFill>
                    <a:schemeClr val="bg1"/>
                  </a:solidFill>
                </a:rPr>
                <a:t>the State of California</a:t>
              </a:r>
            </a:p>
          </p:txBody>
        </p:sp>
        <p:cxnSp>
          <p:nvCxnSpPr>
            <p:cNvPr id="22" name="Straight Connector 21">
              <a:extLst>
                <a:ext uri="{FF2B5EF4-FFF2-40B4-BE49-F238E27FC236}">
                  <a16:creationId xmlns:a16="http://schemas.microsoft.com/office/drawing/2014/main" id="{058B6344-5D9E-4149-9FDE-636AC9D910ED}"/>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2" name="Slide Number Placeholder 1">
            <a:extLst>
              <a:ext uri="{FF2B5EF4-FFF2-40B4-BE49-F238E27FC236}">
                <a16:creationId xmlns:a16="http://schemas.microsoft.com/office/drawing/2014/main" id="{28A835B1-6D4C-4184-B1E6-B260C4D8BAE7}"/>
              </a:ext>
            </a:extLst>
          </p:cNvPr>
          <p:cNvSpPr>
            <a:spLocks noGrp="1"/>
          </p:cNvSpPr>
          <p:nvPr>
            <p:ph type="sldNum" sz="quarter" idx="12"/>
          </p:nvPr>
        </p:nvSpPr>
        <p:spPr/>
        <p:txBody>
          <a:bodyPr/>
          <a:lstStyle/>
          <a:p>
            <a:fld id="{8AAEA597-3525-4545-A2CF-C14FA043E16B}" type="slidenum">
              <a:rPr lang="en-US" smtClean="0"/>
              <a:t>34</a:t>
            </a:fld>
            <a:endParaRPr lang="en-US"/>
          </a:p>
        </p:txBody>
      </p:sp>
      <p:pic>
        <p:nvPicPr>
          <p:cNvPr id="6" name="Picture 5">
            <a:extLst>
              <a:ext uri="{FF2B5EF4-FFF2-40B4-BE49-F238E27FC236}">
                <a16:creationId xmlns:a16="http://schemas.microsoft.com/office/drawing/2014/main" id="{BF56B4C5-B3FC-4053-8796-C86698E3B89C}"/>
              </a:ext>
            </a:extLst>
          </p:cNvPr>
          <p:cNvPicPr>
            <a:picLocks noChangeAspect="1"/>
          </p:cNvPicPr>
          <p:nvPr/>
        </p:nvPicPr>
        <p:blipFill>
          <a:blip r:embed="rId4"/>
          <a:stretch>
            <a:fillRect/>
          </a:stretch>
        </p:blipFill>
        <p:spPr>
          <a:xfrm>
            <a:off x="4566053" y="1281223"/>
            <a:ext cx="7460760" cy="2841598"/>
          </a:xfrm>
          <a:prstGeom prst="rect">
            <a:avLst/>
          </a:prstGeom>
        </p:spPr>
      </p:pic>
    </p:spTree>
    <p:extLst>
      <p:ext uri="{BB962C8B-B14F-4D97-AF65-F5344CB8AC3E}">
        <p14:creationId xmlns:p14="http://schemas.microsoft.com/office/powerpoint/2010/main" val="10916730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0C721CF-B362-4B32-A776-8DE48C647B91}"/>
              </a:ext>
            </a:extLst>
          </p:cNvPr>
          <p:cNvSpPr/>
          <p:nvPr/>
        </p:nvSpPr>
        <p:spPr>
          <a:xfrm>
            <a:off x="183024" y="1075931"/>
            <a:ext cx="7055975" cy="4935935"/>
          </a:xfrm>
          <a:prstGeom prst="rect">
            <a:avLst/>
          </a:prstGeom>
          <a:solidFill>
            <a:srgbClr val="E2E7EF"/>
          </a:solidFill>
          <a:ln>
            <a:solidFill>
              <a:srgbClr val="E2E7EF"/>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7BFCDFDC-75A4-43F0-A029-6D71360939D4}"/>
              </a:ext>
            </a:extLst>
          </p:cNvPr>
          <p:cNvSpPr txBox="1"/>
          <p:nvPr/>
        </p:nvSpPr>
        <p:spPr>
          <a:xfrm>
            <a:off x="0" y="109255"/>
            <a:ext cx="12192000" cy="707886"/>
          </a:xfrm>
          <a:prstGeom prst="rect">
            <a:avLst/>
          </a:prstGeom>
          <a:noFill/>
        </p:spPr>
        <p:txBody>
          <a:bodyPr wrap="square">
            <a:spAutoFit/>
          </a:bodyPr>
          <a:lstStyle/>
          <a:p>
            <a:pPr algn="ctr" fontAlgn="base"/>
            <a:r>
              <a:rPr lang="en-US" sz="4000" b="1" i="0" dirty="0">
                <a:solidFill>
                  <a:srgbClr val="0A0000"/>
                </a:solidFill>
                <a:effectLst/>
                <a:latin typeface="Balboa Medium" panose="020B0604040203020204" pitchFamily="34" charset="0"/>
              </a:rPr>
              <a:t>SECCIÓN 4: ¿CÓMO PODEMOS AYUDARLE?</a:t>
            </a:r>
          </a:p>
        </p:txBody>
      </p:sp>
      <p:sp>
        <p:nvSpPr>
          <p:cNvPr id="23" name="Rectangle 22">
            <a:extLst>
              <a:ext uri="{FF2B5EF4-FFF2-40B4-BE49-F238E27FC236}">
                <a16:creationId xmlns:a16="http://schemas.microsoft.com/office/drawing/2014/main" id="{436D3F28-ED5A-4685-9FC3-F2CB0186BF9F}"/>
              </a:ext>
            </a:extLst>
          </p:cNvPr>
          <p:cNvSpPr/>
          <p:nvPr/>
        </p:nvSpPr>
        <p:spPr>
          <a:xfrm>
            <a:off x="0" y="6289288"/>
            <a:ext cx="12192000" cy="568712"/>
          </a:xfrm>
          <a:prstGeom prst="rect">
            <a:avLst/>
          </a:prstGeom>
          <a:solidFill>
            <a:srgbClr val="0D3C82"/>
          </a:solidFill>
          <a:ln>
            <a:solidFill>
              <a:srgbClr val="0D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8FE5B8DA-23D1-492B-9F4A-7D0326125E21}"/>
              </a:ext>
            </a:extLst>
          </p:cNvPr>
          <p:cNvSpPr txBox="1"/>
          <p:nvPr/>
        </p:nvSpPr>
        <p:spPr>
          <a:xfrm>
            <a:off x="571458" y="1247691"/>
            <a:ext cx="5389076" cy="4801314"/>
          </a:xfrm>
          <a:prstGeom prst="rect">
            <a:avLst/>
          </a:prstGeom>
          <a:noFill/>
        </p:spPr>
        <p:txBody>
          <a:bodyPr wrap="square">
            <a:spAutoFit/>
          </a:bodyPr>
          <a:lstStyle/>
          <a:p>
            <a:r>
              <a:rPr lang="es-ES_tradnl" dirty="0">
                <a:latin typeface="Balboa Medium" panose="020B0604040203020204" pitchFamily="34" charset="0"/>
              </a:rPr>
              <a:t>¿QUÉ INFORMACIÓN SE NECESITA?</a:t>
            </a:r>
          </a:p>
          <a:p>
            <a:pPr marL="171450" indent="-171450">
              <a:buFont typeface="Arial" panose="020B0604020202020204" pitchFamily="34" charset="0"/>
              <a:buChar char="•"/>
            </a:pPr>
            <a:r>
              <a:rPr lang="es-ES_tradnl" sz="1400" dirty="0"/>
              <a:t>Propósito de la subvención</a:t>
            </a:r>
          </a:p>
          <a:p>
            <a:pPr marL="171450" indent="-171450">
              <a:buFont typeface="Arial" panose="020B0604020202020204" pitchFamily="34" charset="0"/>
              <a:buChar char="•"/>
            </a:pPr>
            <a:r>
              <a:rPr lang="es-ES_tradnl" sz="1400" dirty="0"/>
              <a:t>Cantidad solicitada</a:t>
            </a:r>
            <a:br>
              <a:rPr lang="es-ES_tradnl" sz="1400" dirty="0"/>
            </a:br>
            <a:r>
              <a:rPr lang="es-ES_tradnl" sz="1400" b="1" dirty="0"/>
              <a:t>Nota: El monto de la subvención que puede solicitar se basa en sus ingresos anuales</a:t>
            </a:r>
          </a:p>
          <a:p>
            <a:pPr marL="171450" indent="-171450">
              <a:buFont typeface="Arial" panose="020B0604020202020204" pitchFamily="34" charset="0"/>
              <a:buChar char="•"/>
            </a:pPr>
            <a:r>
              <a:rPr lang="es-ES_tradnl" sz="1400" dirty="0"/>
              <a:t>¿Esta subvención creara nuevos puestos de trabajo?</a:t>
            </a:r>
          </a:p>
          <a:p>
            <a:pPr marL="171450" indent="-171450">
              <a:buFont typeface="Arial" panose="020B0604020202020204" pitchFamily="34" charset="0"/>
              <a:buChar char="•"/>
            </a:pPr>
            <a:r>
              <a:rPr lang="es-ES_tradnl" sz="1400" dirty="0"/>
              <a:t>Ingresos anuales</a:t>
            </a:r>
          </a:p>
          <a:p>
            <a:pPr marL="171450" indent="-171450">
              <a:buFont typeface="Arial" panose="020B0604020202020204" pitchFamily="34" charset="0"/>
              <a:buChar char="•"/>
            </a:pPr>
            <a:r>
              <a:rPr lang="es-ES_tradnl" sz="1400" dirty="0"/>
              <a:t># de empleados de tiempo completo</a:t>
            </a:r>
          </a:p>
          <a:p>
            <a:pPr marL="171450" indent="-171450">
              <a:buFont typeface="Arial" panose="020B0604020202020204" pitchFamily="34" charset="0"/>
              <a:buChar char="•"/>
            </a:pPr>
            <a:r>
              <a:rPr lang="es-ES_tradnl" sz="1400" dirty="0"/>
              <a:t># de empleados de tiempo parcial</a:t>
            </a:r>
          </a:p>
          <a:p>
            <a:pPr marL="171450" indent="-171450">
              <a:buFont typeface="Arial" panose="020B0604020202020204" pitchFamily="34" charset="0"/>
              <a:buChar char="•"/>
            </a:pPr>
            <a:r>
              <a:rPr lang="es-ES_tradnl" sz="1400" dirty="0"/>
              <a:t># de trabajos creados</a:t>
            </a:r>
          </a:p>
          <a:p>
            <a:pPr marL="171450" indent="-171450">
              <a:buFont typeface="Arial" panose="020B0604020202020204" pitchFamily="34" charset="0"/>
              <a:buChar char="•"/>
            </a:pPr>
            <a:r>
              <a:rPr lang="es-ES_tradnl" sz="1400" dirty="0"/>
              <a:t># de trabajos retenidos</a:t>
            </a:r>
          </a:p>
          <a:p>
            <a:endParaRPr lang="es-ES_tradnl" sz="1400" dirty="0"/>
          </a:p>
          <a:p>
            <a:r>
              <a:rPr lang="es-ES_tradnl" dirty="0">
                <a:latin typeface="Balboa Medium" panose="020B0604040203020204" pitchFamily="34" charset="0"/>
              </a:rPr>
              <a:t>CÓMO VERIFICAR LA ELEGIBILIDAD PARA EL MONTO DE LA SUBVECIÓN</a:t>
            </a:r>
          </a:p>
          <a:p>
            <a:r>
              <a:rPr lang="es-ES_tradnl" sz="1400" dirty="0"/>
              <a:t>El campo del formulario, </a:t>
            </a:r>
            <a:r>
              <a:rPr lang="es-ES_tradnl" sz="1400" b="1" dirty="0"/>
              <a:t>Cantidad Solicitada</a:t>
            </a:r>
            <a:r>
              <a:rPr lang="es-ES_tradnl" sz="1400" dirty="0"/>
              <a:t>, se basa en sus ingresos anuales. </a:t>
            </a:r>
          </a:p>
          <a:p>
            <a:endParaRPr lang="es-ES_tradnl" sz="1400" dirty="0"/>
          </a:p>
          <a:p>
            <a:r>
              <a:rPr lang="es-ES_tradnl" sz="1400" dirty="0"/>
              <a:t>Para verificar el monto de la subvención para el que califica, haga clic en “</a:t>
            </a:r>
            <a:r>
              <a:rPr lang="es-ES_tradnl" sz="1400" b="1" dirty="0" err="1"/>
              <a:t>Check</a:t>
            </a:r>
            <a:r>
              <a:rPr lang="es-ES_tradnl" sz="1400" b="1" dirty="0"/>
              <a:t> </a:t>
            </a:r>
            <a:r>
              <a:rPr lang="es-ES_tradnl" sz="1400" b="1" dirty="0" err="1"/>
              <a:t>Eligibility</a:t>
            </a:r>
            <a:r>
              <a:rPr lang="es-ES_tradnl" sz="1400" dirty="0"/>
              <a:t>” y localice su monto elegible.</a:t>
            </a:r>
          </a:p>
          <a:p>
            <a:endParaRPr lang="es-ES_tradnl" sz="1400" b="1" dirty="0"/>
          </a:p>
          <a:p>
            <a:r>
              <a:rPr lang="es-ES_tradnl" sz="1400" b="1" dirty="0"/>
              <a:t>Solo puede solicitar la cantidad para la que es elegible.</a:t>
            </a:r>
            <a:endParaRPr lang="en-US" sz="1200" dirty="0"/>
          </a:p>
        </p:txBody>
      </p:sp>
      <p:cxnSp>
        <p:nvCxnSpPr>
          <p:cNvPr id="18" name="Straight Connector 17">
            <a:extLst>
              <a:ext uri="{FF2B5EF4-FFF2-40B4-BE49-F238E27FC236}">
                <a16:creationId xmlns:a16="http://schemas.microsoft.com/office/drawing/2014/main" id="{7875C85B-8925-4EF1-8C79-3A5E2AED6F22}"/>
              </a:ext>
            </a:extLst>
          </p:cNvPr>
          <p:cNvCxnSpPr>
            <a:cxnSpLocks/>
          </p:cNvCxnSpPr>
          <p:nvPr/>
        </p:nvCxnSpPr>
        <p:spPr>
          <a:xfrm>
            <a:off x="5731731" y="769013"/>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7341231D-F9EB-4572-AF2A-C7E372B9A638}"/>
              </a:ext>
            </a:extLst>
          </p:cNvPr>
          <p:cNvGrpSpPr/>
          <p:nvPr/>
        </p:nvGrpSpPr>
        <p:grpSpPr>
          <a:xfrm>
            <a:off x="4949367" y="6394491"/>
            <a:ext cx="2672930" cy="400110"/>
            <a:chOff x="4949367" y="6445291"/>
            <a:chExt cx="2672930" cy="400110"/>
          </a:xfrm>
        </p:grpSpPr>
        <p:pic>
          <p:nvPicPr>
            <p:cNvPr id="20" name="Picture 19">
              <a:extLst>
                <a:ext uri="{FF2B5EF4-FFF2-40B4-BE49-F238E27FC236}">
                  <a16:creationId xmlns:a16="http://schemas.microsoft.com/office/drawing/2014/main" id="{987B9358-C166-44CE-9CC4-02752308316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49367" y="6517023"/>
              <a:ext cx="1029599" cy="280233"/>
            </a:xfrm>
            <a:prstGeom prst="rect">
              <a:avLst/>
            </a:prstGeom>
          </p:spPr>
        </p:pic>
        <p:sp>
          <p:nvSpPr>
            <p:cNvPr id="21" name="TextBox 20">
              <a:extLst>
                <a:ext uri="{FF2B5EF4-FFF2-40B4-BE49-F238E27FC236}">
                  <a16:creationId xmlns:a16="http://schemas.microsoft.com/office/drawing/2014/main" id="{EE3A8725-51E1-4007-8093-57662A73196C}"/>
                </a:ext>
              </a:extLst>
            </p:cNvPr>
            <p:cNvSpPr txBox="1"/>
            <p:nvPr/>
          </p:nvSpPr>
          <p:spPr>
            <a:xfrm>
              <a:off x="6104013" y="6445291"/>
              <a:ext cx="1518284" cy="400110"/>
            </a:xfrm>
            <a:prstGeom prst="rect">
              <a:avLst/>
            </a:prstGeom>
            <a:noFill/>
          </p:spPr>
          <p:txBody>
            <a:bodyPr wrap="square">
              <a:spAutoFit/>
            </a:bodyPr>
            <a:lstStyle/>
            <a:p>
              <a:pPr algn="ctr"/>
              <a:r>
                <a:rPr lang="en-US" sz="1000" dirty="0">
                  <a:solidFill>
                    <a:schemeClr val="bg1"/>
                  </a:solidFill>
                </a:rPr>
                <a:t>This Program is funded by </a:t>
              </a:r>
            </a:p>
            <a:p>
              <a:pPr algn="ctr"/>
              <a:r>
                <a:rPr lang="en-US" sz="1000" dirty="0">
                  <a:solidFill>
                    <a:schemeClr val="bg1"/>
                  </a:solidFill>
                </a:rPr>
                <a:t>the State of California</a:t>
              </a:r>
            </a:p>
          </p:txBody>
        </p:sp>
        <p:cxnSp>
          <p:nvCxnSpPr>
            <p:cNvPr id="25" name="Straight Connector 24">
              <a:extLst>
                <a:ext uri="{FF2B5EF4-FFF2-40B4-BE49-F238E27FC236}">
                  <a16:creationId xmlns:a16="http://schemas.microsoft.com/office/drawing/2014/main" id="{EEB7E45A-D82B-4409-BD1F-8960E27CCC64}"/>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2" name="Slide Number Placeholder 1">
            <a:extLst>
              <a:ext uri="{FF2B5EF4-FFF2-40B4-BE49-F238E27FC236}">
                <a16:creationId xmlns:a16="http://schemas.microsoft.com/office/drawing/2014/main" id="{3B84F1F3-960F-488B-98F6-9C7E48307528}"/>
              </a:ext>
            </a:extLst>
          </p:cNvPr>
          <p:cNvSpPr>
            <a:spLocks noGrp="1"/>
          </p:cNvSpPr>
          <p:nvPr>
            <p:ph type="sldNum" sz="quarter" idx="12"/>
          </p:nvPr>
        </p:nvSpPr>
        <p:spPr/>
        <p:txBody>
          <a:bodyPr/>
          <a:lstStyle/>
          <a:p>
            <a:fld id="{8AAEA597-3525-4545-A2CF-C14FA043E16B}" type="slidenum">
              <a:rPr lang="en-US" smtClean="0"/>
              <a:t>35</a:t>
            </a:fld>
            <a:endParaRPr lang="en-US"/>
          </a:p>
        </p:txBody>
      </p:sp>
      <p:sp>
        <p:nvSpPr>
          <p:cNvPr id="27" name="Rectangle 26">
            <a:extLst>
              <a:ext uri="{FF2B5EF4-FFF2-40B4-BE49-F238E27FC236}">
                <a16:creationId xmlns:a16="http://schemas.microsoft.com/office/drawing/2014/main" id="{D9768EC5-57B2-4A3E-BC05-A370D026874C}"/>
              </a:ext>
            </a:extLst>
          </p:cNvPr>
          <p:cNvSpPr/>
          <p:nvPr/>
        </p:nvSpPr>
        <p:spPr>
          <a:xfrm>
            <a:off x="6428425" y="1380445"/>
            <a:ext cx="5406468" cy="164592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AC123A-E659-40B7-8596-C6D3AEABF81F}"/>
              </a:ext>
            </a:extLst>
          </p:cNvPr>
          <p:cNvSpPr/>
          <p:nvPr/>
        </p:nvSpPr>
        <p:spPr>
          <a:xfrm>
            <a:off x="6428425" y="4031937"/>
            <a:ext cx="5406468" cy="1645920"/>
          </a:xfrm>
          <a:prstGeom prst="rect">
            <a:avLst/>
          </a:prstGeom>
          <a:solidFill>
            <a:srgbClr val="B6B6B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FAFF3F15-0A2A-4F5C-B4EA-B3FC00B24F40}"/>
              </a:ext>
            </a:extLst>
          </p:cNvPr>
          <p:cNvPicPr>
            <a:picLocks noChangeAspect="1"/>
          </p:cNvPicPr>
          <p:nvPr/>
        </p:nvPicPr>
        <p:blipFill>
          <a:blip r:embed="rId4"/>
          <a:stretch>
            <a:fillRect/>
          </a:stretch>
        </p:blipFill>
        <p:spPr>
          <a:xfrm>
            <a:off x="6521011" y="4087773"/>
            <a:ext cx="5269870" cy="1453757"/>
          </a:xfrm>
          <a:prstGeom prst="rect">
            <a:avLst/>
          </a:prstGeom>
        </p:spPr>
      </p:pic>
      <p:pic>
        <p:nvPicPr>
          <p:cNvPr id="28" name="Picture 27">
            <a:extLst>
              <a:ext uri="{FF2B5EF4-FFF2-40B4-BE49-F238E27FC236}">
                <a16:creationId xmlns:a16="http://schemas.microsoft.com/office/drawing/2014/main" id="{DE164DF1-E1B2-4857-9349-B7350E0E59CC}"/>
              </a:ext>
            </a:extLst>
          </p:cNvPr>
          <p:cNvPicPr>
            <a:picLocks noChangeAspect="1"/>
          </p:cNvPicPr>
          <p:nvPr/>
        </p:nvPicPr>
        <p:blipFill>
          <a:blip r:embed="rId5"/>
          <a:stretch>
            <a:fillRect/>
          </a:stretch>
        </p:blipFill>
        <p:spPr>
          <a:xfrm>
            <a:off x="6496755" y="1496802"/>
            <a:ext cx="5269806" cy="1413206"/>
          </a:xfrm>
          <a:prstGeom prst="rect">
            <a:avLst/>
          </a:prstGeom>
        </p:spPr>
      </p:pic>
      <p:sp>
        <p:nvSpPr>
          <p:cNvPr id="32" name="Rectangle 31">
            <a:extLst>
              <a:ext uri="{FF2B5EF4-FFF2-40B4-BE49-F238E27FC236}">
                <a16:creationId xmlns:a16="http://schemas.microsoft.com/office/drawing/2014/main" id="{39CFBB59-D9CF-4F45-B3FB-7075A00B61CE}"/>
              </a:ext>
            </a:extLst>
          </p:cNvPr>
          <p:cNvSpPr/>
          <p:nvPr/>
        </p:nvSpPr>
        <p:spPr>
          <a:xfrm>
            <a:off x="10788556" y="4419637"/>
            <a:ext cx="762000" cy="265485"/>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37252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E02CF69-1363-42CA-AEEE-11D7B9B8C616}"/>
              </a:ext>
            </a:extLst>
          </p:cNvPr>
          <p:cNvSpPr/>
          <p:nvPr/>
        </p:nvSpPr>
        <p:spPr>
          <a:xfrm>
            <a:off x="183024" y="1075931"/>
            <a:ext cx="7055975" cy="4935935"/>
          </a:xfrm>
          <a:prstGeom prst="rect">
            <a:avLst/>
          </a:prstGeom>
          <a:solidFill>
            <a:srgbClr val="E2E7EF"/>
          </a:solidFill>
          <a:ln>
            <a:solidFill>
              <a:srgbClr val="E2E7EF"/>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7BFCDFDC-75A4-43F0-A029-6D71360939D4}"/>
              </a:ext>
            </a:extLst>
          </p:cNvPr>
          <p:cNvSpPr txBox="1"/>
          <p:nvPr/>
        </p:nvSpPr>
        <p:spPr>
          <a:xfrm>
            <a:off x="0" y="109255"/>
            <a:ext cx="12192000" cy="707886"/>
          </a:xfrm>
          <a:prstGeom prst="rect">
            <a:avLst/>
          </a:prstGeom>
          <a:noFill/>
        </p:spPr>
        <p:txBody>
          <a:bodyPr wrap="square">
            <a:spAutoFit/>
          </a:bodyPr>
          <a:lstStyle/>
          <a:p>
            <a:pPr algn="ctr" fontAlgn="base"/>
            <a:r>
              <a:rPr lang="en-US" sz="4000" b="1" i="0" dirty="0">
                <a:solidFill>
                  <a:srgbClr val="0A0000"/>
                </a:solidFill>
                <a:effectLst/>
                <a:latin typeface="Balboa Medium" panose="020B0604040203020204" pitchFamily="34" charset="0"/>
              </a:rPr>
              <a:t>SECCIÓN 5: DEMOGRAFÍA EMPRESARIAL</a:t>
            </a:r>
          </a:p>
        </p:txBody>
      </p:sp>
      <p:sp>
        <p:nvSpPr>
          <p:cNvPr id="30" name="TextBox 29">
            <a:extLst>
              <a:ext uri="{FF2B5EF4-FFF2-40B4-BE49-F238E27FC236}">
                <a16:creationId xmlns:a16="http://schemas.microsoft.com/office/drawing/2014/main" id="{8FE5B8DA-23D1-492B-9F4A-7D0326125E21}"/>
              </a:ext>
            </a:extLst>
          </p:cNvPr>
          <p:cNvSpPr txBox="1"/>
          <p:nvPr/>
        </p:nvSpPr>
        <p:spPr>
          <a:xfrm>
            <a:off x="571458" y="1247691"/>
            <a:ext cx="3703360" cy="3170099"/>
          </a:xfrm>
          <a:prstGeom prst="rect">
            <a:avLst/>
          </a:prstGeom>
          <a:noFill/>
        </p:spPr>
        <p:txBody>
          <a:bodyPr wrap="square">
            <a:spAutoFit/>
          </a:bodyPr>
          <a:lstStyle/>
          <a:p>
            <a:r>
              <a:rPr lang="es-ES_tradnl" dirty="0">
                <a:latin typeface="Balboa Medium" panose="020B0604040203020204" pitchFamily="34" charset="0"/>
              </a:rPr>
              <a:t>¿QUÉ INFORMACIÓN SE NECESITA?</a:t>
            </a:r>
          </a:p>
          <a:p>
            <a:pPr marL="171450" indent="-171450">
              <a:buFont typeface="Arial" panose="020B0604020202020204" pitchFamily="34" charset="0"/>
              <a:buChar char="•"/>
            </a:pPr>
            <a:r>
              <a:rPr lang="es-ES_tradnl" sz="1400" dirty="0"/>
              <a:t>¿Quién es su base de clientes?</a:t>
            </a:r>
          </a:p>
          <a:p>
            <a:pPr marL="800100" lvl="1" indent="-342900">
              <a:buFont typeface="+mj-lt"/>
              <a:buAutoNum type="arabicPeriod"/>
            </a:pPr>
            <a:r>
              <a:rPr lang="es-ES_tradnl" sz="1400" b="1" dirty="0"/>
              <a:t>B2B: </a:t>
            </a:r>
            <a:r>
              <a:rPr lang="es-ES_tradnl" sz="1400" dirty="0"/>
              <a:t>Empresa a empresa</a:t>
            </a:r>
          </a:p>
          <a:p>
            <a:pPr marL="800100" lvl="1" indent="-342900">
              <a:buFont typeface="+mj-lt"/>
              <a:buAutoNum type="arabicPeriod"/>
            </a:pPr>
            <a:r>
              <a:rPr lang="es-ES_tradnl" sz="1400" b="1" dirty="0"/>
              <a:t>B2C:</a:t>
            </a:r>
            <a:r>
              <a:rPr lang="es-ES_tradnl" sz="1400" dirty="0"/>
              <a:t>Empresa a cliente</a:t>
            </a:r>
          </a:p>
          <a:p>
            <a:pPr marL="171450" indent="-171450">
              <a:buFont typeface="Arial" panose="020B0604020202020204" pitchFamily="34" charset="0"/>
              <a:buChar char="•"/>
            </a:pPr>
            <a:r>
              <a:rPr lang="es-ES_tradnl" sz="1400" dirty="0"/>
              <a:t>¿Qué hace su negocio? ¿Qué tipo de negocio es?</a:t>
            </a:r>
          </a:p>
          <a:p>
            <a:pPr marL="171450" indent="-171450">
              <a:buFont typeface="Arial" panose="020B0604020202020204" pitchFamily="34" charset="0"/>
              <a:buChar char="•"/>
            </a:pPr>
            <a:r>
              <a:rPr lang="es-ES_tradnl" sz="1400" dirty="0"/>
              <a:t>Cuéntenos mas.</a:t>
            </a:r>
          </a:p>
          <a:p>
            <a:pPr marL="171450" indent="-171450">
              <a:buFont typeface="Arial" panose="020B0604020202020204" pitchFamily="34" charset="0"/>
              <a:buChar char="•"/>
            </a:pPr>
            <a:r>
              <a:rPr lang="es-ES_tradnl" sz="1400" dirty="0"/>
              <a:t>Código NAICS</a:t>
            </a:r>
          </a:p>
          <a:p>
            <a:pPr marL="171450" indent="-171450">
              <a:buFont typeface="Arial" panose="020B0604020202020204" pitchFamily="34" charset="0"/>
              <a:buChar char="•"/>
            </a:pPr>
            <a:r>
              <a:rPr lang="es-ES_tradnl" sz="1400" dirty="0"/>
              <a:t>¿Negocio propiedad de mujeres?</a:t>
            </a:r>
          </a:p>
          <a:p>
            <a:pPr marL="171450" indent="-171450">
              <a:buFont typeface="Arial" panose="020B0604020202020204" pitchFamily="34" charset="0"/>
              <a:buChar char="•"/>
            </a:pPr>
            <a:r>
              <a:rPr lang="es-ES_tradnl" sz="1400" dirty="0"/>
              <a:t>¿Veterano? </a:t>
            </a:r>
          </a:p>
          <a:p>
            <a:pPr marL="171450" indent="-171450">
              <a:buFont typeface="Arial" panose="020B0604020202020204" pitchFamily="34" charset="0"/>
              <a:buChar char="•"/>
            </a:pPr>
            <a:r>
              <a:rPr lang="es-ES_tradnl" sz="1400" dirty="0"/>
              <a:t>¿Discapacitado?</a:t>
            </a:r>
          </a:p>
          <a:p>
            <a:pPr marL="171450" indent="-171450">
              <a:buFont typeface="Arial" panose="020B0604020202020204" pitchFamily="34" charset="0"/>
              <a:buChar char="•"/>
            </a:pPr>
            <a:r>
              <a:rPr lang="es-ES_tradnl" sz="1400" dirty="0"/>
              <a:t>¿Raza?</a:t>
            </a:r>
          </a:p>
          <a:p>
            <a:pPr marL="171450" indent="-171450">
              <a:buFont typeface="Arial" panose="020B0604020202020204" pitchFamily="34" charset="0"/>
              <a:buChar char="•"/>
            </a:pPr>
            <a:r>
              <a:rPr lang="es-ES_tradnl" sz="1400" dirty="0"/>
              <a:t>¿Etnicidad?</a:t>
            </a:r>
          </a:p>
          <a:p>
            <a:pPr marL="171450" indent="-171450">
              <a:buFont typeface="Arial" panose="020B0604020202020204" pitchFamily="34" charset="0"/>
              <a:buChar char="•"/>
            </a:pPr>
            <a:r>
              <a:rPr lang="es-ES_tradnl" sz="1400" dirty="0"/>
              <a:t>¿Rural?</a:t>
            </a:r>
          </a:p>
        </p:txBody>
      </p:sp>
      <p:cxnSp>
        <p:nvCxnSpPr>
          <p:cNvPr id="11" name="Straight Connector 10">
            <a:extLst>
              <a:ext uri="{FF2B5EF4-FFF2-40B4-BE49-F238E27FC236}">
                <a16:creationId xmlns:a16="http://schemas.microsoft.com/office/drawing/2014/main" id="{16A040B3-F089-4957-9FB1-413793C36465}"/>
              </a:ext>
            </a:extLst>
          </p:cNvPr>
          <p:cNvCxnSpPr>
            <a:cxnSpLocks/>
          </p:cNvCxnSpPr>
          <p:nvPr/>
        </p:nvCxnSpPr>
        <p:spPr>
          <a:xfrm>
            <a:off x="5731731" y="769013"/>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8830BDD0-06D4-468A-8D9D-99B2FAD54AAF}"/>
              </a:ext>
            </a:extLst>
          </p:cNvPr>
          <p:cNvSpPr/>
          <p:nvPr/>
        </p:nvSpPr>
        <p:spPr>
          <a:xfrm>
            <a:off x="0" y="6289288"/>
            <a:ext cx="12192000" cy="568712"/>
          </a:xfrm>
          <a:prstGeom prst="rect">
            <a:avLst/>
          </a:prstGeom>
          <a:solidFill>
            <a:srgbClr val="0D3C82"/>
          </a:solidFill>
          <a:ln>
            <a:solidFill>
              <a:srgbClr val="0D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450C483-34C3-4E7B-92B8-012641ED1A53}"/>
              </a:ext>
            </a:extLst>
          </p:cNvPr>
          <p:cNvGrpSpPr/>
          <p:nvPr/>
        </p:nvGrpSpPr>
        <p:grpSpPr>
          <a:xfrm>
            <a:off x="4949367" y="6394491"/>
            <a:ext cx="2672930" cy="400110"/>
            <a:chOff x="4949367" y="6445291"/>
            <a:chExt cx="2672930" cy="400110"/>
          </a:xfrm>
        </p:grpSpPr>
        <p:pic>
          <p:nvPicPr>
            <p:cNvPr id="17" name="Picture 16">
              <a:extLst>
                <a:ext uri="{FF2B5EF4-FFF2-40B4-BE49-F238E27FC236}">
                  <a16:creationId xmlns:a16="http://schemas.microsoft.com/office/drawing/2014/main" id="{964E68B1-9861-4D3F-9975-B8AEDC9109A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49367" y="6517023"/>
              <a:ext cx="1029599" cy="280233"/>
            </a:xfrm>
            <a:prstGeom prst="rect">
              <a:avLst/>
            </a:prstGeom>
          </p:spPr>
        </p:pic>
        <p:sp>
          <p:nvSpPr>
            <p:cNvPr id="18" name="TextBox 17">
              <a:extLst>
                <a:ext uri="{FF2B5EF4-FFF2-40B4-BE49-F238E27FC236}">
                  <a16:creationId xmlns:a16="http://schemas.microsoft.com/office/drawing/2014/main" id="{1B5E6BA4-98CC-4F83-B0AB-85328C25F591}"/>
                </a:ext>
              </a:extLst>
            </p:cNvPr>
            <p:cNvSpPr txBox="1"/>
            <p:nvPr/>
          </p:nvSpPr>
          <p:spPr>
            <a:xfrm>
              <a:off x="6104013" y="6445291"/>
              <a:ext cx="1518284" cy="400110"/>
            </a:xfrm>
            <a:prstGeom prst="rect">
              <a:avLst/>
            </a:prstGeom>
            <a:noFill/>
          </p:spPr>
          <p:txBody>
            <a:bodyPr wrap="square">
              <a:spAutoFit/>
            </a:bodyPr>
            <a:lstStyle/>
            <a:p>
              <a:pPr algn="ctr"/>
              <a:r>
                <a:rPr lang="en-US" sz="1000" dirty="0">
                  <a:solidFill>
                    <a:schemeClr val="bg1"/>
                  </a:solidFill>
                </a:rPr>
                <a:t>This Program is funded by </a:t>
              </a:r>
            </a:p>
            <a:p>
              <a:pPr algn="ctr"/>
              <a:r>
                <a:rPr lang="en-US" sz="1000" dirty="0">
                  <a:solidFill>
                    <a:schemeClr val="bg1"/>
                  </a:solidFill>
                </a:rPr>
                <a:t>the State of California</a:t>
              </a:r>
            </a:p>
          </p:txBody>
        </p:sp>
        <p:cxnSp>
          <p:nvCxnSpPr>
            <p:cNvPr id="20" name="Straight Connector 19">
              <a:extLst>
                <a:ext uri="{FF2B5EF4-FFF2-40B4-BE49-F238E27FC236}">
                  <a16:creationId xmlns:a16="http://schemas.microsoft.com/office/drawing/2014/main" id="{445851F2-4F85-4899-A1A0-536DCB82D938}"/>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2" name="Slide Number Placeholder 1">
            <a:extLst>
              <a:ext uri="{FF2B5EF4-FFF2-40B4-BE49-F238E27FC236}">
                <a16:creationId xmlns:a16="http://schemas.microsoft.com/office/drawing/2014/main" id="{EFEADECB-CE22-47DE-99BC-C9520C3537D5}"/>
              </a:ext>
            </a:extLst>
          </p:cNvPr>
          <p:cNvSpPr>
            <a:spLocks noGrp="1"/>
          </p:cNvSpPr>
          <p:nvPr>
            <p:ph type="sldNum" sz="quarter" idx="12"/>
          </p:nvPr>
        </p:nvSpPr>
        <p:spPr/>
        <p:txBody>
          <a:bodyPr/>
          <a:lstStyle/>
          <a:p>
            <a:fld id="{8AAEA597-3525-4545-A2CF-C14FA043E16B}" type="slidenum">
              <a:rPr lang="en-US" smtClean="0"/>
              <a:t>36</a:t>
            </a:fld>
            <a:endParaRPr lang="en-US"/>
          </a:p>
        </p:txBody>
      </p:sp>
      <p:grpSp>
        <p:nvGrpSpPr>
          <p:cNvPr id="6" name="Group 5">
            <a:extLst>
              <a:ext uri="{FF2B5EF4-FFF2-40B4-BE49-F238E27FC236}">
                <a16:creationId xmlns:a16="http://schemas.microsoft.com/office/drawing/2014/main" id="{7FAC9BC0-AC52-4579-98D5-07F40E887DDC}"/>
              </a:ext>
            </a:extLst>
          </p:cNvPr>
          <p:cNvGrpSpPr/>
          <p:nvPr/>
        </p:nvGrpSpPr>
        <p:grpSpPr>
          <a:xfrm>
            <a:off x="4555441" y="1252427"/>
            <a:ext cx="7471372" cy="3182413"/>
            <a:chOff x="4555441" y="1252427"/>
            <a:chExt cx="7471372" cy="3182413"/>
          </a:xfrm>
        </p:grpSpPr>
        <p:sp>
          <p:nvSpPr>
            <p:cNvPr id="16" name="Rectangle 15">
              <a:extLst>
                <a:ext uri="{FF2B5EF4-FFF2-40B4-BE49-F238E27FC236}">
                  <a16:creationId xmlns:a16="http://schemas.microsoft.com/office/drawing/2014/main" id="{38BD512A-B0DF-45CA-A86C-74050030691D}"/>
                </a:ext>
              </a:extLst>
            </p:cNvPr>
            <p:cNvSpPr/>
            <p:nvPr/>
          </p:nvSpPr>
          <p:spPr>
            <a:xfrm>
              <a:off x="4555441" y="1252427"/>
              <a:ext cx="7471372" cy="318241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5" name="Picture 4">
              <a:extLst>
                <a:ext uri="{FF2B5EF4-FFF2-40B4-BE49-F238E27FC236}">
                  <a16:creationId xmlns:a16="http://schemas.microsoft.com/office/drawing/2014/main" id="{3EF5DC4B-98DE-40E9-9975-D6B7554D21EF}"/>
                </a:ext>
              </a:extLst>
            </p:cNvPr>
            <p:cNvPicPr>
              <a:picLocks noChangeAspect="1"/>
            </p:cNvPicPr>
            <p:nvPr/>
          </p:nvPicPr>
          <p:blipFill>
            <a:blip r:embed="rId4"/>
            <a:stretch>
              <a:fillRect/>
            </a:stretch>
          </p:blipFill>
          <p:spPr>
            <a:xfrm>
              <a:off x="4601597" y="1377230"/>
              <a:ext cx="7425216" cy="2932805"/>
            </a:xfrm>
            <a:prstGeom prst="rect">
              <a:avLst/>
            </a:prstGeom>
          </p:spPr>
        </p:pic>
      </p:grpSp>
    </p:spTree>
    <p:extLst>
      <p:ext uri="{BB962C8B-B14F-4D97-AF65-F5344CB8AC3E}">
        <p14:creationId xmlns:p14="http://schemas.microsoft.com/office/powerpoint/2010/main" val="14393027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6A5EEEB-7A89-4E29-BDAC-682857ED953F}"/>
              </a:ext>
            </a:extLst>
          </p:cNvPr>
          <p:cNvSpPr/>
          <p:nvPr/>
        </p:nvSpPr>
        <p:spPr>
          <a:xfrm>
            <a:off x="183024" y="1075931"/>
            <a:ext cx="7055975" cy="4935935"/>
          </a:xfrm>
          <a:prstGeom prst="rect">
            <a:avLst/>
          </a:prstGeom>
          <a:solidFill>
            <a:srgbClr val="E2E7EF"/>
          </a:solidFill>
          <a:ln>
            <a:solidFill>
              <a:srgbClr val="E2E7EF"/>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7BFCDFDC-75A4-43F0-A029-6D71360939D4}"/>
              </a:ext>
            </a:extLst>
          </p:cNvPr>
          <p:cNvSpPr txBox="1"/>
          <p:nvPr/>
        </p:nvSpPr>
        <p:spPr>
          <a:xfrm>
            <a:off x="0" y="109255"/>
            <a:ext cx="12192000" cy="707886"/>
          </a:xfrm>
          <a:prstGeom prst="rect">
            <a:avLst/>
          </a:prstGeom>
          <a:noFill/>
        </p:spPr>
        <p:txBody>
          <a:bodyPr wrap="square">
            <a:spAutoFit/>
          </a:bodyPr>
          <a:lstStyle/>
          <a:p>
            <a:pPr algn="ctr" fontAlgn="base"/>
            <a:r>
              <a:rPr lang="en-US" sz="4000" b="1" i="0" dirty="0">
                <a:solidFill>
                  <a:srgbClr val="0A0000"/>
                </a:solidFill>
                <a:effectLst/>
                <a:latin typeface="Balboa Medium" panose="020B0604040203020204" pitchFamily="34" charset="0"/>
              </a:rPr>
              <a:t>SECCIÓN 6: DIVULGACIONES</a:t>
            </a:r>
          </a:p>
        </p:txBody>
      </p:sp>
      <p:sp>
        <p:nvSpPr>
          <p:cNvPr id="30" name="TextBox 29">
            <a:extLst>
              <a:ext uri="{FF2B5EF4-FFF2-40B4-BE49-F238E27FC236}">
                <a16:creationId xmlns:a16="http://schemas.microsoft.com/office/drawing/2014/main" id="{8FE5B8DA-23D1-492B-9F4A-7D0326125E21}"/>
              </a:ext>
            </a:extLst>
          </p:cNvPr>
          <p:cNvSpPr txBox="1"/>
          <p:nvPr/>
        </p:nvSpPr>
        <p:spPr>
          <a:xfrm>
            <a:off x="571458" y="1247691"/>
            <a:ext cx="3520477" cy="1384995"/>
          </a:xfrm>
          <a:prstGeom prst="rect">
            <a:avLst/>
          </a:prstGeom>
          <a:noFill/>
        </p:spPr>
        <p:txBody>
          <a:bodyPr wrap="square">
            <a:spAutoFit/>
          </a:bodyPr>
          <a:lstStyle/>
          <a:p>
            <a:r>
              <a:rPr lang="es-ES_tradnl" dirty="0">
                <a:latin typeface="Balboa Medium" panose="020B0604040203020204" pitchFamily="34" charset="0"/>
              </a:rPr>
              <a:t>INSTRUCCIONES</a:t>
            </a:r>
          </a:p>
          <a:p>
            <a:r>
              <a:rPr lang="es-ES_tradnl" sz="1400" dirty="0"/>
              <a:t>Una vez que haya completado todos los espacios para las divulgaciones, haga clic en “</a:t>
            </a:r>
            <a:r>
              <a:rPr lang="es-ES_tradnl" sz="1400" dirty="0" err="1"/>
              <a:t>Submit</a:t>
            </a:r>
            <a:r>
              <a:rPr lang="es-ES_tradnl" sz="1400" dirty="0"/>
              <a:t>” para completar su solicitud.</a:t>
            </a:r>
          </a:p>
          <a:p>
            <a:br>
              <a:rPr lang="en-US" sz="1200" dirty="0"/>
            </a:br>
            <a:endParaRPr lang="en-US" sz="1200" dirty="0"/>
          </a:p>
        </p:txBody>
      </p:sp>
      <p:cxnSp>
        <p:nvCxnSpPr>
          <p:cNvPr id="12" name="Straight Connector 11">
            <a:extLst>
              <a:ext uri="{FF2B5EF4-FFF2-40B4-BE49-F238E27FC236}">
                <a16:creationId xmlns:a16="http://schemas.microsoft.com/office/drawing/2014/main" id="{917E5215-2D3F-46F3-AFC5-CF41CBACE407}"/>
              </a:ext>
            </a:extLst>
          </p:cNvPr>
          <p:cNvCxnSpPr>
            <a:cxnSpLocks/>
          </p:cNvCxnSpPr>
          <p:nvPr/>
        </p:nvCxnSpPr>
        <p:spPr>
          <a:xfrm>
            <a:off x="5731731" y="769013"/>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51A390D-2737-41D0-AE9C-98063D537460}"/>
              </a:ext>
            </a:extLst>
          </p:cNvPr>
          <p:cNvSpPr/>
          <p:nvPr/>
        </p:nvSpPr>
        <p:spPr>
          <a:xfrm>
            <a:off x="4555441" y="1212256"/>
            <a:ext cx="7471372" cy="386844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9" name="Rectangle 18">
            <a:extLst>
              <a:ext uri="{FF2B5EF4-FFF2-40B4-BE49-F238E27FC236}">
                <a16:creationId xmlns:a16="http://schemas.microsoft.com/office/drawing/2014/main" id="{5BF9E037-4987-417A-A415-6A78C8D056D6}"/>
              </a:ext>
            </a:extLst>
          </p:cNvPr>
          <p:cNvSpPr/>
          <p:nvPr/>
        </p:nvSpPr>
        <p:spPr>
          <a:xfrm>
            <a:off x="0" y="6289288"/>
            <a:ext cx="12192000" cy="568712"/>
          </a:xfrm>
          <a:prstGeom prst="rect">
            <a:avLst/>
          </a:prstGeom>
          <a:solidFill>
            <a:srgbClr val="0D3C82"/>
          </a:solidFill>
          <a:ln>
            <a:solidFill>
              <a:srgbClr val="0D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A202E0A-F158-47EC-836A-E7E54DEE676C}"/>
              </a:ext>
            </a:extLst>
          </p:cNvPr>
          <p:cNvGrpSpPr/>
          <p:nvPr/>
        </p:nvGrpSpPr>
        <p:grpSpPr>
          <a:xfrm>
            <a:off x="4949367" y="6394491"/>
            <a:ext cx="2672930" cy="400110"/>
            <a:chOff x="4949367" y="6445291"/>
            <a:chExt cx="2672930" cy="400110"/>
          </a:xfrm>
        </p:grpSpPr>
        <p:pic>
          <p:nvPicPr>
            <p:cNvPr id="15" name="Picture 14">
              <a:extLst>
                <a:ext uri="{FF2B5EF4-FFF2-40B4-BE49-F238E27FC236}">
                  <a16:creationId xmlns:a16="http://schemas.microsoft.com/office/drawing/2014/main" id="{AFA751CF-7DA0-4E80-82A1-91170027C50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49367" y="6517023"/>
              <a:ext cx="1029599" cy="280233"/>
            </a:xfrm>
            <a:prstGeom prst="rect">
              <a:avLst/>
            </a:prstGeom>
          </p:spPr>
        </p:pic>
        <p:sp>
          <p:nvSpPr>
            <p:cNvPr id="18" name="TextBox 17">
              <a:extLst>
                <a:ext uri="{FF2B5EF4-FFF2-40B4-BE49-F238E27FC236}">
                  <a16:creationId xmlns:a16="http://schemas.microsoft.com/office/drawing/2014/main" id="{7854B3C0-F896-4E37-8A52-26F3CA9441AE}"/>
                </a:ext>
              </a:extLst>
            </p:cNvPr>
            <p:cNvSpPr txBox="1"/>
            <p:nvPr/>
          </p:nvSpPr>
          <p:spPr>
            <a:xfrm>
              <a:off x="6104013" y="6445291"/>
              <a:ext cx="1518284" cy="400110"/>
            </a:xfrm>
            <a:prstGeom prst="rect">
              <a:avLst/>
            </a:prstGeom>
            <a:noFill/>
          </p:spPr>
          <p:txBody>
            <a:bodyPr wrap="square">
              <a:spAutoFit/>
            </a:bodyPr>
            <a:lstStyle/>
            <a:p>
              <a:pPr algn="ctr"/>
              <a:r>
                <a:rPr lang="en-US" sz="1000" dirty="0">
                  <a:solidFill>
                    <a:schemeClr val="bg1"/>
                  </a:solidFill>
                </a:rPr>
                <a:t>This Program is funded by </a:t>
              </a:r>
            </a:p>
            <a:p>
              <a:pPr algn="ctr"/>
              <a:r>
                <a:rPr lang="en-US" sz="1000" dirty="0">
                  <a:solidFill>
                    <a:schemeClr val="bg1"/>
                  </a:solidFill>
                </a:rPr>
                <a:t>the State of California</a:t>
              </a:r>
            </a:p>
          </p:txBody>
        </p:sp>
        <p:cxnSp>
          <p:nvCxnSpPr>
            <p:cNvPr id="20" name="Straight Connector 19">
              <a:extLst>
                <a:ext uri="{FF2B5EF4-FFF2-40B4-BE49-F238E27FC236}">
                  <a16:creationId xmlns:a16="http://schemas.microsoft.com/office/drawing/2014/main" id="{DA51A11C-1D30-4116-8C9F-D2370FB11C7F}"/>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2" name="Slide Number Placeholder 1">
            <a:extLst>
              <a:ext uri="{FF2B5EF4-FFF2-40B4-BE49-F238E27FC236}">
                <a16:creationId xmlns:a16="http://schemas.microsoft.com/office/drawing/2014/main" id="{417B5C6E-E255-4A6D-A4B0-3323289B4CDD}"/>
              </a:ext>
            </a:extLst>
          </p:cNvPr>
          <p:cNvSpPr>
            <a:spLocks noGrp="1"/>
          </p:cNvSpPr>
          <p:nvPr>
            <p:ph type="sldNum" sz="quarter" idx="12"/>
          </p:nvPr>
        </p:nvSpPr>
        <p:spPr/>
        <p:txBody>
          <a:bodyPr/>
          <a:lstStyle/>
          <a:p>
            <a:fld id="{8AAEA597-3525-4545-A2CF-C14FA043E16B}" type="slidenum">
              <a:rPr lang="en-US" smtClean="0"/>
              <a:t>37</a:t>
            </a:fld>
            <a:endParaRPr lang="en-US"/>
          </a:p>
        </p:txBody>
      </p:sp>
      <p:pic>
        <p:nvPicPr>
          <p:cNvPr id="5" name="Picture 4">
            <a:extLst>
              <a:ext uri="{FF2B5EF4-FFF2-40B4-BE49-F238E27FC236}">
                <a16:creationId xmlns:a16="http://schemas.microsoft.com/office/drawing/2014/main" id="{B0E83D8A-70D3-409A-BAFA-DA9499287E22}"/>
              </a:ext>
            </a:extLst>
          </p:cNvPr>
          <p:cNvPicPr>
            <a:picLocks noChangeAspect="1"/>
          </p:cNvPicPr>
          <p:nvPr/>
        </p:nvPicPr>
        <p:blipFill>
          <a:blip r:embed="rId4"/>
          <a:stretch>
            <a:fillRect/>
          </a:stretch>
        </p:blipFill>
        <p:spPr>
          <a:xfrm>
            <a:off x="4644829" y="1286496"/>
            <a:ext cx="7292596" cy="3719961"/>
          </a:xfrm>
          <a:prstGeom prst="rect">
            <a:avLst/>
          </a:prstGeom>
        </p:spPr>
      </p:pic>
    </p:spTree>
    <p:extLst>
      <p:ext uri="{BB962C8B-B14F-4D97-AF65-F5344CB8AC3E}">
        <p14:creationId xmlns:p14="http://schemas.microsoft.com/office/powerpoint/2010/main" val="5231192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1A1F5824-33F9-405A-A7CC-C732CFBFCC62}"/>
              </a:ext>
            </a:extLst>
          </p:cNvPr>
          <p:cNvSpPr/>
          <p:nvPr/>
        </p:nvSpPr>
        <p:spPr>
          <a:xfrm>
            <a:off x="183024" y="1075931"/>
            <a:ext cx="7055975" cy="4935935"/>
          </a:xfrm>
          <a:prstGeom prst="rect">
            <a:avLst/>
          </a:prstGeom>
          <a:solidFill>
            <a:srgbClr val="E2E7EF"/>
          </a:solidFill>
          <a:ln>
            <a:solidFill>
              <a:srgbClr val="E2E7EF"/>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8FE5B8DA-23D1-492B-9F4A-7D0326125E21}"/>
              </a:ext>
            </a:extLst>
          </p:cNvPr>
          <p:cNvSpPr txBox="1"/>
          <p:nvPr/>
        </p:nvSpPr>
        <p:spPr>
          <a:xfrm>
            <a:off x="571458" y="1247691"/>
            <a:ext cx="5389076" cy="5693866"/>
          </a:xfrm>
          <a:prstGeom prst="rect">
            <a:avLst/>
          </a:prstGeom>
          <a:noFill/>
        </p:spPr>
        <p:txBody>
          <a:bodyPr wrap="square">
            <a:spAutoFit/>
          </a:bodyPr>
          <a:lstStyle/>
          <a:p>
            <a:r>
              <a:rPr lang="es-ES_tradnl" dirty="0">
                <a:latin typeface="Balboa Medium" panose="020B0604040203020204" pitchFamily="34" charset="0"/>
              </a:rPr>
              <a:t>INSTRUCIONES</a:t>
            </a:r>
          </a:p>
          <a:p>
            <a:r>
              <a:rPr lang="es-ES_tradnl" sz="1400" dirty="0"/>
              <a:t>Al final de la aplicación, tiene dos opciones:</a:t>
            </a:r>
          </a:p>
          <a:p>
            <a:pPr marL="342900" indent="-342900">
              <a:buAutoNum type="arabicPeriod"/>
            </a:pPr>
            <a:r>
              <a:rPr lang="es-ES_tradnl" sz="1400" dirty="0"/>
              <a:t>Guarde su solicitud y finalícela mas tarde</a:t>
            </a:r>
            <a:endParaRPr lang="es-ES_tradnl" sz="1400" b="1" dirty="0"/>
          </a:p>
          <a:p>
            <a:pPr marL="800100" lvl="1" indent="-342900">
              <a:buFont typeface="Arial" panose="020B0604020202020204" pitchFamily="34" charset="0"/>
              <a:buChar char="•"/>
            </a:pPr>
            <a:r>
              <a:rPr lang="es-ES_tradnl" sz="1400" dirty="0"/>
              <a:t>Si desea guardar y completar su solicitud mas tarde, </a:t>
            </a:r>
            <a:r>
              <a:rPr lang="es-ES_tradnl" sz="1400" u="sng" dirty="0"/>
              <a:t>deje el espacio en blanco</a:t>
            </a:r>
            <a:r>
              <a:rPr lang="es-ES_tradnl" sz="1400" dirty="0"/>
              <a:t> y haga clic en “</a:t>
            </a:r>
            <a:r>
              <a:rPr lang="es-ES_tradnl" sz="1400" b="1" dirty="0" err="1"/>
              <a:t>Save</a:t>
            </a:r>
            <a:r>
              <a:rPr lang="es-ES_tradnl" sz="1400" b="1" dirty="0"/>
              <a:t> &amp; </a:t>
            </a:r>
            <a:r>
              <a:rPr lang="es-ES_tradnl" sz="1400" b="1" dirty="0" err="1"/>
              <a:t>Continue</a:t>
            </a:r>
            <a:r>
              <a:rPr lang="es-ES_tradnl" sz="1400" b="1" dirty="0"/>
              <a:t> </a:t>
            </a:r>
            <a:r>
              <a:rPr lang="es-ES_tradnl" sz="1400" b="1" dirty="0" err="1"/>
              <a:t>Later</a:t>
            </a:r>
            <a:r>
              <a:rPr lang="es-ES_tradnl" sz="1400" dirty="0"/>
              <a:t>”.</a:t>
            </a:r>
          </a:p>
          <a:p>
            <a:pPr marL="342900" indent="-342900">
              <a:buAutoNum type="arabicPeriod"/>
            </a:pPr>
            <a:endParaRPr lang="es-ES_tradnl" sz="1400" b="1" dirty="0"/>
          </a:p>
          <a:p>
            <a:pPr marL="342900" indent="-342900">
              <a:buAutoNum type="arabicPeriod"/>
            </a:pPr>
            <a:r>
              <a:rPr lang="es-ES_tradnl" sz="1400" dirty="0"/>
              <a:t>Complete su solicitud y envíela</a:t>
            </a:r>
          </a:p>
          <a:p>
            <a:pPr marL="800100" lvl="1" indent="-342900">
              <a:buFont typeface="Arial" panose="020B0604020202020204" pitchFamily="34" charset="0"/>
              <a:buChar char="•"/>
            </a:pPr>
            <a:r>
              <a:rPr lang="es-ES_tradnl" sz="1400" dirty="0"/>
              <a:t>Si toda la información proporcionada es correcta y desea completar el envió de su solicitud, </a:t>
            </a:r>
            <a:r>
              <a:rPr lang="es-ES_tradnl" sz="1400" u="sng" dirty="0"/>
              <a:t>escriba “Yes”</a:t>
            </a:r>
            <a:r>
              <a:rPr lang="es-ES_tradnl" sz="1400" dirty="0"/>
              <a:t> y haga clic en “</a:t>
            </a:r>
            <a:r>
              <a:rPr lang="es-ES_tradnl" sz="1400" b="1" dirty="0" err="1"/>
              <a:t>Continue</a:t>
            </a:r>
            <a:r>
              <a:rPr lang="es-ES_tradnl" sz="1400" dirty="0"/>
              <a:t>”.</a:t>
            </a:r>
          </a:p>
          <a:p>
            <a:pPr marL="342900" indent="-342900">
              <a:buAutoNum type="arabicPeriod"/>
            </a:pPr>
            <a:endParaRPr lang="es-ES_tradnl" sz="1400" dirty="0"/>
          </a:p>
          <a:p>
            <a:r>
              <a:rPr lang="es-ES_tradnl" sz="1400" dirty="0"/>
              <a:t>Nota importante: </a:t>
            </a:r>
            <a:r>
              <a:rPr lang="es-ES_tradnl" sz="1400" b="1" dirty="0"/>
              <a:t>no</a:t>
            </a:r>
            <a:r>
              <a:rPr lang="es-ES_tradnl" sz="1400" dirty="0"/>
              <a:t> podrá editar su solicitud una vez que haya sido enviada.</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br>
              <a:rPr lang="en-US" sz="1200" dirty="0"/>
            </a:br>
            <a:endParaRPr lang="en-US" sz="1200" dirty="0"/>
          </a:p>
        </p:txBody>
      </p:sp>
      <p:sp>
        <p:nvSpPr>
          <p:cNvPr id="13" name="TextBox 12">
            <a:extLst>
              <a:ext uri="{FF2B5EF4-FFF2-40B4-BE49-F238E27FC236}">
                <a16:creationId xmlns:a16="http://schemas.microsoft.com/office/drawing/2014/main" id="{7BFCDFDC-75A4-43F0-A029-6D71360939D4}"/>
              </a:ext>
            </a:extLst>
          </p:cNvPr>
          <p:cNvSpPr txBox="1"/>
          <p:nvPr/>
        </p:nvSpPr>
        <p:spPr>
          <a:xfrm>
            <a:off x="0" y="109255"/>
            <a:ext cx="12192000" cy="707886"/>
          </a:xfrm>
          <a:prstGeom prst="rect">
            <a:avLst/>
          </a:prstGeom>
          <a:noFill/>
        </p:spPr>
        <p:txBody>
          <a:bodyPr wrap="square">
            <a:spAutoFit/>
          </a:bodyPr>
          <a:lstStyle/>
          <a:p>
            <a:pPr algn="ctr" fontAlgn="base"/>
            <a:r>
              <a:rPr lang="en-US" sz="4000" b="1" i="0" dirty="0">
                <a:solidFill>
                  <a:srgbClr val="0A0000"/>
                </a:solidFill>
                <a:effectLst/>
                <a:latin typeface="Balboa Medium" panose="020B0604040203020204" pitchFamily="34" charset="0"/>
              </a:rPr>
              <a:t>SECCIÓN 7: CONFIRMACIÓN</a:t>
            </a:r>
          </a:p>
        </p:txBody>
      </p:sp>
      <p:cxnSp>
        <p:nvCxnSpPr>
          <p:cNvPr id="29" name="Straight Connector 28">
            <a:extLst>
              <a:ext uri="{FF2B5EF4-FFF2-40B4-BE49-F238E27FC236}">
                <a16:creationId xmlns:a16="http://schemas.microsoft.com/office/drawing/2014/main" id="{2B916C8E-5625-4B4A-A27F-ADA28B53D318}"/>
              </a:ext>
            </a:extLst>
          </p:cNvPr>
          <p:cNvCxnSpPr>
            <a:cxnSpLocks/>
          </p:cNvCxnSpPr>
          <p:nvPr/>
        </p:nvCxnSpPr>
        <p:spPr>
          <a:xfrm>
            <a:off x="5731731" y="769013"/>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FE65A60C-F7C4-4CD4-9733-A9EC9EDC030B}"/>
              </a:ext>
            </a:extLst>
          </p:cNvPr>
          <p:cNvSpPr/>
          <p:nvPr/>
        </p:nvSpPr>
        <p:spPr>
          <a:xfrm>
            <a:off x="6961516" y="1646762"/>
            <a:ext cx="4324350" cy="178223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5287447B-D121-43DD-9DAA-C6AB05AB54B2}"/>
              </a:ext>
            </a:extLst>
          </p:cNvPr>
          <p:cNvSpPr txBox="1"/>
          <p:nvPr/>
        </p:nvSpPr>
        <p:spPr>
          <a:xfrm>
            <a:off x="6231468" y="3668882"/>
            <a:ext cx="5774985" cy="307777"/>
          </a:xfrm>
          <a:prstGeom prst="rect">
            <a:avLst/>
          </a:prstGeom>
          <a:solidFill>
            <a:srgbClr val="FDB81D"/>
          </a:solidFill>
          <a:ln>
            <a:solidFill>
              <a:srgbClr val="FDB81D"/>
            </a:solidFill>
          </a:ln>
        </p:spPr>
        <p:txBody>
          <a:bodyPr wrap="square">
            <a:spAutoFit/>
          </a:bodyPr>
          <a:lstStyle/>
          <a:p>
            <a:pPr algn="ctr"/>
            <a:r>
              <a:rPr lang="en-US" sz="1400" dirty="0">
                <a:latin typeface="Balboa Light" panose="020B0304040203020204" pitchFamily="34" charset="0"/>
              </a:rPr>
              <a:t>OPCIÓN 2: COMPLETA Y ENVÍA TU SOLICITUD</a:t>
            </a:r>
          </a:p>
        </p:txBody>
      </p:sp>
      <p:sp>
        <p:nvSpPr>
          <p:cNvPr id="50" name="TextBox 49">
            <a:extLst>
              <a:ext uri="{FF2B5EF4-FFF2-40B4-BE49-F238E27FC236}">
                <a16:creationId xmlns:a16="http://schemas.microsoft.com/office/drawing/2014/main" id="{F184F106-21ED-4CF8-97C6-7CB5DAEEB7B1}"/>
              </a:ext>
            </a:extLst>
          </p:cNvPr>
          <p:cNvSpPr txBox="1"/>
          <p:nvPr/>
        </p:nvSpPr>
        <p:spPr>
          <a:xfrm>
            <a:off x="6236199" y="1251080"/>
            <a:ext cx="5774985" cy="307777"/>
          </a:xfrm>
          <a:prstGeom prst="rect">
            <a:avLst/>
          </a:prstGeom>
          <a:solidFill>
            <a:srgbClr val="FDB81D"/>
          </a:solidFill>
          <a:ln>
            <a:solidFill>
              <a:srgbClr val="FDB81D"/>
            </a:solidFill>
          </a:ln>
        </p:spPr>
        <p:txBody>
          <a:bodyPr wrap="square">
            <a:spAutoFit/>
          </a:bodyPr>
          <a:lstStyle/>
          <a:p>
            <a:pPr algn="ctr"/>
            <a:r>
              <a:rPr lang="en-US" sz="1400" dirty="0">
                <a:latin typeface="Balboa Light" panose="020B0304040203020204" pitchFamily="34" charset="0"/>
              </a:rPr>
              <a:t>OPCIÓN 1: GUARDE Y CONTINÚE SU APLICACIÓN MÁS TARDE</a:t>
            </a:r>
          </a:p>
        </p:txBody>
      </p:sp>
      <p:sp>
        <p:nvSpPr>
          <p:cNvPr id="25" name="Rectangle 24">
            <a:extLst>
              <a:ext uri="{FF2B5EF4-FFF2-40B4-BE49-F238E27FC236}">
                <a16:creationId xmlns:a16="http://schemas.microsoft.com/office/drawing/2014/main" id="{530DD4DA-A4D7-47DB-A067-46472C9AFA2A}"/>
              </a:ext>
            </a:extLst>
          </p:cNvPr>
          <p:cNvSpPr/>
          <p:nvPr/>
        </p:nvSpPr>
        <p:spPr>
          <a:xfrm>
            <a:off x="0" y="6289288"/>
            <a:ext cx="12192000" cy="568712"/>
          </a:xfrm>
          <a:prstGeom prst="rect">
            <a:avLst/>
          </a:prstGeom>
          <a:solidFill>
            <a:srgbClr val="0D3C82"/>
          </a:solidFill>
          <a:ln>
            <a:solidFill>
              <a:srgbClr val="0D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E8FBE80C-3382-49D8-89BD-7E4EAC18B8C8}"/>
              </a:ext>
            </a:extLst>
          </p:cNvPr>
          <p:cNvGrpSpPr/>
          <p:nvPr/>
        </p:nvGrpSpPr>
        <p:grpSpPr>
          <a:xfrm>
            <a:off x="4949367" y="6394491"/>
            <a:ext cx="2672930" cy="400110"/>
            <a:chOff x="4949367" y="6445291"/>
            <a:chExt cx="2672930" cy="400110"/>
          </a:xfrm>
        </p:grpSpPr>
        <p:pic>
          <p:nvPicPr>
            <p:cNvPr id="27" name="Picture 26">
              <a:extLst>
                <a:ext uri="{FF2B5EF4-FFF2-40B4-BE49-F238E27FC236}">
                  <a16:creationId xmlns:a16="http://schemas.microsoft.com/office/drawing/2014/main" id="{2FB61064-636E-4B84-9C1A-CA2A68DC79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49367" y="6517023"/>
              <a:ext cx="1029599" cy="280233"/>
            </a:xfrm>
            <a:prstGeom prst="rect">
              <a:avLst/>
            </a:prstGeom>
          </p:spPr>
        </p:pic>
        <p:sp>
          <p:nvSpPr>
            <p:cNvPr id="28" name="TextBox 27">
              <a:extLst>
                <a:ext uri="{FF2B5EF4-FFF2-40B4-BE49-F238E27FC236}">
                  <a16:creationId xmlns:a16="http://schemas.microsoft.com/office/drawing/2014/main" id="{F64AA86E-D1DC-494B-839B-C13B33F3E5C2}"/>
                </a:ext>
              </a:extLst>
            </p:cNvPr>
            <p:cNvSpPr txBox="1"/>
            <p:nvPr/>
          </p:nvSpPr>
          <p:spPr>
            <a:xfrm>
              <a:off x="6104013" y="6445291"/>
              <a:ext cx="1518284" cy="400110"/>
            </a:xfrm>
            <a:prstGeom prst="rect">
              <a:avLst/>
            </a:prstGeom>
            <a:noFill/>
          </p:spPr>
          <p:txBody>
            <a:bodyPr wrap="square">
              <a:spAutoFit/>
            </a:bodyPr>
            <a:lstStyle/>
            <a:p>
              <a:pPr algn="ctr"/>
              <a:r>
                <a:rPr lang="en-US" sz="1000" dirty="0">
                  <a:solidFill>
                    <a:schemeClr val="bg1"/>
                  </a:solidFill>
                </a:rPr>
                <a:t>This Program is funded by </a:t>
              </a:r>
            </a:p>
            <a:p>
              <a:pPr algn="ctr"/>
              <a:r>
                <a:rPr lang="en-US" sz="1000" dirty="0">
                  <a:solidFill>
                    <a:schemeClr val="bg1"/>
                  </a:solidFill>
                </a:rPr>
                <a:t>the State of California</a:t>
              </a:r>
            </a:p>
          </p:txBody>
        </p:sp>
        <p:cxnSp>
          <p:nvCxnSpPr>
            <p:cNvPr id="33" name="Straight Connector 32">
              <a:extLst>
                <a:ext uri="{FF2B5EF4-FFF2-40B4-BE49-F238E27FC236}">
                  <a16:creationId xmlns:a16="http://schemas.microsoft.com/office/drawing/2014/main" id="{B34EA981-F0D5-4841-99E1-1421F0AFC555}"/>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2" name="Slide Number Placeholder 1">
            <a:extLst>
              <a:ext uri="{FF2B5EF4-FFF2-40B4-BE49-F238E27FC236}">
                <a16:creationId xmlns:a16="http://schemas.microsoft.com/office/drawing/2014/main" id="{C607E08C-BA2F-484E-A8B3-960284FA1D34}"/>
              </a:ext>
            </a:extLst>
          </p:cNvPr>
          <p:cNvSpPr>
            <a:spLocks noGrp="1"/>
          </p:cNvSpPr>
          <p:nvPr>
            <p:ph type="sldNum" sz="quarter" idx="12"/>
          </p:nvPr>
        </p:nvSpPr>
        <p:spPr/>
        <p:txBody>
          <a:bodyPr/>
          <a:lstStyle/>
          <a:p>
            <a:fld id="{8AAEA597-3525-4545-A2CF-C14FA043E16B}" type="slidenum">
              <a:rPr lang="en-US" smtClean="0"/>
              <a:t>38</a:t>
            </a:fld>
            <a:endParaRPr lang="en-US"/>
          </a:p>
        </p:txBody>
      </p:sp>
      <p:pic>
        <p:nvPicPr>
          <p:cNvPr id="5" name="Picture 4">
            <a:extLst>
              <a:ext uri="{FF2B5EF4-FFF2-40B4-BE49-F238E27FC236}">
                <a16:creationId xmlns:a16="http://schemas.microsoft.com/office/drawing/2014/main" id="{6721625C-B20B-4192-9E13-0781C5110012}"/>
              </a:ext>
            </a:extLst>
          </p:cNvPr>
          <p:cNvPicPr>
            <a:picLocks noChangeAspect="1"/>
          </p:cNvPicPr>
          <p:nvPr/>
        </p:nvPicPr>
        <p:blipFill>
          <a:blip r:embed="rId4"/>
          <a:stretch>
            <a:fillRect/>
          </a:stretch>
        </p:blipFill>
        <p:spPr>
          <a:xfrm>
            <a:off x="6999616" y="1692134"/>
            <a:ext cx="4248150" cy="1724025"/>
          </a:xfrm>
          <a:prstGeom prst="rect">
            <a:avLst/>
          </a:prstGeom>
        </p:spPr>
      </p:pic>
      <p:sp>
        <p:nvSpPr>
          <p:cNvPr id="32" name="Rectangle 31">
            <a:extLst>
              <a:ext uri="{FF2B5EF4-FFF2-40B4-BE49-F238E27FC236}">
                <a16:creationId xmlns:a16="http://schemas.microsoft.com/office/drawing/2014/main" id="{C86A7208-A1F3-4FF6-BCE0-051DEAB223E2}"/>
              </a:ext>
            </a:extLst>
          </p:cNvPr>
          <p:cNvSpPr/>
          <p:nvPr/>
        </p:nvSpPr>
        <p:spPr>
          <a:xfrm>
            <a:off x="6961516" y="4105294"/>
            <a:ext cx="4324350" cy="178223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AF819EA-DC83-47BF-B7C6-39101A4D6F3F}"/>
              </a:ext>
            </a:extLst>
          </p:cNvPr>
          <p:cNvPicPr>
            <a:picLocks noChangeAspect="1"/>
          </p:cNvPicPr>
          <p:nvPr/>
        </p:nvPicPr>
        <p:blipFill>
          <a:blip r:embed="rId5"/>
          <a:stretch>
            <a:fillRect/>
          </a:stretch>
        </p:blipFill>
        <p:spPr>
          <a:xfrm>
            <a:off x="6990091" y="4151808"/>
            <a:ext cx="4276725" cy="1724025"/>
          </a:xfrm>
          <a:prstGeom prst="rect">
            <a:avLst/>
          </a:prstGeom>
        </p:spPr>
      </p:pic>
      <p:grpSp>
        <p:nvGrpSpPr>
          <p:cNvPr id="34" name="Group 33">
            <a:extLst>
              <a:ext uri="{FF2B5EF4-FFF2-40B4-BE49-F238E27FC236}">
                <a16:creationId xmlns:a16="http://schemas.microsoft.com/office/drawing/2014/main" id="{9FC7C5D4-ED7A-43B9-A227-9EDA51C90B1F}"/>
              </a:ext>
            </a:extLst>
          </p:cNvPr>
          <p:cNvGrpSpPr/>
          <p:nvPr/>
        </p:nvGrpSpPr>
        <p:grpSpPr>
          <a:xfrm>
            <a:off x="6757994" y="2804081"/>
            <a:ext cx="1367781" cy="510212"/>
            <a:chOff x="661994" y="5179191"/>
            <a:chExt cx="1367781" cy="510212"/>
          </a:xfrm>
        </p:grpSpPr>
        <p:cxnSp>
          <p:nvCxnSpPr>
            <p:cNvPr id="35" name="Straight Arrow Connector 34">
              <a:extLst>
                <a:ext uri="{FF2B5EF4-FFF2-40B4-BE49-F238E27FC236}">
                  <a16:creationId xmlns:a16="http://schemas.microsoft.com/office/drawing/2014/main" id="{5F26871B-D5E3-40F7-9B78-0D1AE39730E1}"/>
                </a:ext>
              </a:extLst>
            </p:cNvPr>
            <p:cNvCxnSpPr/>
            <p:nvPr/>
          </p:nvCxnSpPr>
          <p:spPr>
            <a:xfrm flipV="1">
              <a:off x="1326424" y="5179191"/>
              <a:ext cx="0" cy="27432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BE17A3C1-2054-4A00-A404-C3929B6C25A5}"/>
                </a:ext>
              </a:extLst>
            </p:cNvPr>
            <p:cNvSpPr txBox="1"/>
            <p:nvPr/>
          </p:nvSpPr>
          <p:spPr>
            <a:xfrm>
              <a:off x="661994" y="5412404"/>
              <a:ext cx="1367781" cy="276999"/>
            </a:xfrm>
            <a:prstGeom prst="rect">
              <a:avLst/>
            </a:prstGeom>
            <a:noFill/>
          </p:spPr>
          <p:txBody>
            <a:bodyPr wrap="square" rtlCol="0">
              <a:spAutoFit/>
            </a:bodyPr>
            <a:lstStyle/>
            <a:p>
              <a:pPr algn="ctr"/>
              <a:r>
                <a:rPr lang="en-US" sz="1200" b="1" dirty="0">
                  <a:solidFill>
                    <a:srgbClr val="FF0000"/>
                  </a:solidFill>
                </a:rPr>
                <a:t>DEJE EN BLANCO</a:t>
              </a:r>
            </a:p>
          </p:txBody>
        </p:sp>
      </p:grpSp>
      <p:grpSp>
        <p:nvGrpSpPr>
          <p:cNvPr id="38" name="Group 37">
            <a:extLst>
              <a:ext uri="{FF2B5EF4-FFF2-40B4-BE49-F238E27FC236}">
                <a16:creationId xmlns:a16="http://schemas.microsoft.com/office/drawing/2014/main" id="{4FE0DB0C-A56C-491A-882F-AC41D8D27C4D}"/>
              </a:ext>
            </a:extLst>
          </p:cNvPr>
          <p:cNvGrpSpPr/>
          <p:nvPr/>
        </p:nvGrpSpPr>
        <p:grpSpPr>
          <a:xfrm>
            <a:off x="6757994" y="5237082"/>
            <a:ext cx="1367781" cy="510212"/>
            <a:chOff x="661994" y="5179191"/>
            <a:chExt cx="1367781" cy="510212"/>
          </a:xfrm>
        </p:grpSpPr>
        <p:cxnSp>
          <p:nvCxnSpPr>
            <p:cNvPr id="39" name="Straight Arrow Connector 38">
              <a:extLst>
                <a:ext uri="{FF2B5EF4-FFF2-40B4-BE49-F238E27FC236}">
                  <a16:creationId xmlns:a16="http://schemas.microsoft.com/office/drawing/2014/main" id="{F1E0437C-B586-48FE-80C7-07F52F2C10EF}"/>
                </a:ext>
              </a:extLst>
            </p:cNvPr>
            <p:cNvCxnSpPr/>
            <p:nvPr/>
          </p:nvCxnSpPr>
          <p:spPr>
            <a:xfrm flipV="1">
              <a:off x="1326424" y="5179191"/>
              <a:ext cx="0" cy="27432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C868A11D-D0D7-46E7-80C1-745B7BFEAC9B}"/>
                </a:ext>
              </a:extLst>
            </p:cNvPr>
            <p:cNvSpPr txBox="1"/>
            <p:nvPr/>
          </p:nvSpPr>
          <p:spPr>
            <a:xfrm>
              <a:off x="661994" y="5412404"/>
              <a:ext cx="1367781" cy="276999"/>
            </a:xfrm>
            <a:prstGeom prst="rect">
              <a:avLst/>
            </a:prstGeom>
            <a:noFill/>
          </p:spPr>
          <p:txBody>
            <a:bodyPr wrap="square" rtlCol="0">
              <a:spAutoFit/>
            </a:bodyPr>
            <a:lstStyle/>
            <a:p>
              <a:pPr algn="ctr"/>
              <a:r>
                <a:rPr lang="en-US" sz="1200" b="1" dirty="0" err="1">
                  <a:solidFill>
                    <a:srgbClr val="FF0000"/>
                  </a:solidFill>
                </a:rPr>
                <a:t>Escriba</a:t>
              </a:r>
              <a:r>
                <a:rPr lang="en-US" sz="1200" b="1" dirty="0">
                  <a:solidFill>
                    <a:srgbClr val="FF0000"/>
                  </a:solidFill>
                </a:rPr>
                <a:t> “</a:t>
              </a:r>
              <a:r>
                <a:rPr lang="en-US" sz="1200" b="1" dirty="0" err="1">
                  <a:solidFill>
                    <a:srgbClr val="FF0000"/>
                  </a:solidFill>
                </a:rPr>
                <a:t>Sí</a:t>
              </a:r>
              <a:r>
                <a:rPr lang="en-US" sz="1200" b="1" dirty="0">
                  <a:solidFill>
                    <a:srgbClr val="FF0000"/>
                  </a:solidFill>
                </a:rPr>
                <a:t>”</a:t>
              </a:r>
            </a:p>
          </p:txBody>
        </p:sp>
      </p:grpSp>
      <p:sp>
        <p:nvSpPr>
          <p:cNvPr id="42" name="Rectangle 41">
            <a:extLst>
              <a:ext uri="{FF2B5EF4-FFF2-40B4-BE49-F238E27FC236}">
                <a16:creationId xmlns:a16="http://schemas.microsoft.com/office/drawing/2014/main" id="{7C39E05E-D09E-4C51-8909-446477FFA7A9}"/>
              </a:ext>
            </a:extLst>
          </p:cNvPr>
          <p:cNvSpPr/>
          <p:nvPr/>
        </p:nvSpPr>
        <p:spPr>
          <a:xfrm>
            <a:off x="8848725" y="2976193"/>
            <a:ext cx="1438274" cy="356487"/>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402E40F-2BCE-4564-85D9-32A0023F85D4}"/>
              </a:ext>
            </a:extLst>
          </p:cNvPr>
          <p:cNvSpPr/>
          <p:nvPr/>
        </p:nvSpPr>
        <p:spPr>
          <a:xfrm>
            <a:off x="10286999" y="5428676"/>
            <a:ext cx="786870" cy="356487"/>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84024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5630316-2356-44EA-84E9-EABA4BF6E31A}"/>
              </a:ext>
            </a:extLst>
          </p:cNvPr>
          <p:cNvSpPr/>
          <p:nvPr/>
        </p:nvSpPr>
        <p:spPr>
          <a:xfrm>
            <a:off x="183024" y="1075931"/>
            <a:ext cx="7055975" cy="4935935"/>
          </a:xfrm>
          <a:prstGeom prst="rect">
            <a:avLst/>
          </a:prstGeom>
          <a:solidFill>
            <a:srgbClr val="E2E7EF"/>
          </a:solidFill>
          <a:ln>
            <a:solidFill>
              <a:srgbClr val="E2E7EF"/>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7BFCDFDC-75A4-43F0-A029-6D71360939D4}"/>
              </a:ext>
            </a:extLst>
          </p:cNvPr>
          <p:cNvSpPr txBox="1"/>
          <p:nvPr/>
        </p:nvSpPr>
        <p:spPr>
          <a:xfrm>
            <a:off x="0" y="109255"/>
            <a:ext cx="12192000" cy="707886"/>
          </a:xfrm>
          <a:prstGeom prst="rect">
            <a:avLst/>
          </a:prstGeom>
          <a:noFill/>
        </p:spPr>
        <p:txBody>
          <a:bodyPr wrap="square">
            <a:spAutoFit/>
          </a:bodyPr>
          <a:lstStyle/>
          <a:p>
            <a:pPr algn="ctr" fontAlgn="base"/>
            <a:r>
              <a:rPr lang="en-US" sz="4000" b="1" dirty="0">
                <a:solidFill>
                  <a:srgbClr val="0A0000"/>
                </a:solidFill>
                <a:latin typeface="Balboa Medium" panose="020B0604040203020204" pitchFamily="34" charset="0"/>
              </a:rPr>
              <a:t>SECCIÓN 8: MENSAJE DE CONFIRMACIÓN</a:t>
            </a:r>
            <a:endParaRPr lang="en-US" sz="4000" b="1" i="0" dirty="0">
              <a:solidFill>
                <a:srgbClr val="0A0000"/>
              </a:solidFill>
              <a:effectLst/>
              <a:latin typeface="Balboa Medium" panose="020B0604040203020204" pitchFamily="34" charset="0"/>
            </a:endParaRPr>
          </a:p>
        </p:txBody>
      </p:sp>
      <p:sp>
        <p:nvSpPr>
          <p:cNvPr id="30" name="TextBox 29">
            <a:extLst>
              <a:ext uri="{FF2B5EF4-FFF2-40B4-BE49-F238E27FC236}">
                <a16:creationId xmlns:a16="http://schemas.microsoft.com/office/drawing/2014/main" id="{8FE5B8DA-23D1-492B-9F4A-7D0326125E21}"/>
              </a:ext>
            </a:extLst>
          </p:cNvPr>
          <p:cNvSpPr txBox="1"/>
          <p:nvPr/>
        </p:nvSpPr>
        <p:spPr>
          <a:xfrm>
            <a:off x="571458" y="1247691"/>
            <a:ext cx="5389076" cy="3970318"/>
          </a:xfrm>
          <a:prstGeom prst="rect">
            <a:avLst/>
          </a:prstGeom>
          <a:noFill/>
        </p:spPr>
        <p:txBody>
          <a:bodyPr wrap="square">
            <a:spAutoFit/>
          </a:bodyPr>
          <a:lstStyle/>
          <a:p>
            <a:r>
              <a:rPr lang="es-ES_tradnl" dirty="0">
                <a:latin typeface="Balboa Medium" panose="020B0604040203020204" pitchFamily="34" charset="0"/>
              </a:rPr>
              <a:t>INSTRUCIONES</a:t>
            </a:r>
          </a:p>
          <a:p>
            <a:r>
              <a:rPr lang="es-ES_tradnl" sz="1400" dirty="0"/>
              <a:t>Recibirá el siguiente mensaje cuando su solicitud se haya enviado correctamente.</a:t>
            </a:r>
          </a:p>
          <a:p>
            <a:endParaRPr lang="es-ES_tradnl" sz="1400" dirty="0"/>
          </a:p>
          <a:p>
            <a:r>
              <a:rPr lang="es-ES_tradnl" sz="1400" b="1" dirty="0"/>
              <a:t>Deberá activar la cuenta del portal de su socio con las credenciales de inicio de sesión asignadas para poder cargar los documentos necesarios para su solicitud de subvención.</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br>
              <a:rPr lang="en-US" sz="1200" dirty="0"/>
            </a:br>
            <a:endParaRPr lang="en-US" sz="1200" dirty="0"/>
          </a:p>
        </p:txBody>
      </p:sp>
      <p:sp>
        <p:nvSpPr>
          <p:cNvPr id="26" name="Rectangle 25">
            <a:extLst>
              <a:ext uri="{FF2B5EF4-FFF2-40B4-BE49-F238E27FC236}">
                <a16:creationId xmlns:a16="http://schemas.microsoft.com/office/drawing/2014/main" id="{1F6453C3-AE15-4970-8F30-25DAB774CD75}"/>
              </a:ext>
            </a:extLst>
          </p:cNvPr>
          <p:cNvSpPr/>
          <p:nvPr/>
        </p:nvSpPr>
        <p:spPr>
          <a:xfrm>
            <a:off x="6414356" y="1346326"/>
            <a:ext cx="5500467" cy="131741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E495A4FF-4195-4751-A08C-2B0BB23366FA}"/>
              </a:ext>
            </a:extLst>
          </p:cNvPr>
          <p:cNvCxnSpPr>
            <a:cxnSpLocks/>
          </p:cNvCxnSpPr>
          <p:nvPr/>
        </p:nvCxnSpPr>
        <p:spPr>
          <a:xfrm>
            <a:off x="5731731" y="769013"/>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47E051A-0489-4827-ADED-9A559E8DC881}"/>
              </a:ext>
            </a:extLst>
          </p:cNvPr>
          <p:cNvSpPr/>
          <p:nvPr/>
        </p:nvSpPr>
        <p:spPr>
          <a:xfrm>
            <a:off x="0" y="6289288"/>
            <a:ext cx="12192000" cy="568712"/>
          </a:xfrm>
          <a:prstGeom prst="rect">
            <a:avLst/>
          </a:prstGeom>
          <a:solidFill>
            <a:srgbClr val="0D3C82"/>
          </a:solidFill>
          <a:ln>
            <a:solidFill>
              <a:srgbClr val="0D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C688B67-4A2E-495F-ADF9-4AFF57AC4037}"/>
              </a:ext>
            </a:extLst>
          </p:cNvPr>
          <p:cNvGrpSpPr/>
          <p:nvPr/>
        </p:nvGrpSpPr>
        <p:grpSpPr>
          <a:xfrm>
            <a:off x="4949367" y="6394491"/>
            <a:ext cx="2672930" cy="400110"/>
            <a:chOff x="4949367" y="6445291"/>
            <a:chExt cx="2672930" cy="400110"/>
          </a:xfrm>
        </p:grpSpPr>
        <p:pic>
          <p:nvPicPr>
            <p:cNvPr id="17" name="Picture 16">
              <a:extLst>
                <a:ext uri="{FF2B5EF4-FFF2-40B4-BE49-F238E27FC236}">
                  <a16:creationId xmlns:a16="http://schemas.microsoft.com/office/drawing/2014/main" id="{2C8D7877-26EE-4A97-BCE5-E24C68CF311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49367" y="6517023"/>
              <a:ext cx="1029599" cy="280233"/>
            </a:xfrm>
            <a:prstGeom prst="rect">
              <a:avLst/>
            </a:prstGeom>
          </p:spPr>
        </p:pic>
        <p:sp>
          <p:nvSpPr>
            <p:cNvPr id="20" name="TextBox 19">
              <a:extLst>
                <a:ext uri="{FF2B5EF4-FFF2-40B4-BE49-F238E27FC236}">
                  <a16:creationId xmlns:a16="http://schemas.microsoft.com/office/drawing/2014/main" id="{492B4394-3FA3-4DE7-A908-6BBE755B4C3F}"/>
                </a:ext>
              </a:extLst>
            </p:cNvPr>
            <p:cNvSpPr txBox="1"/>
            <p:nvPr/>
          </p:nvSpPr>
          <p:spPr>
            <a:xfrm>
              <a:off x="6104013" y="6445291"/>
              <a:ext cx="1518284" cy="400110"/>
            </a:xfrm>
            <a:prstGeom prst="rect">
              <a:avLst/>
            </a:prstGeom>
            <a:noFill/>
          </p:spPr>
          <p:txBody>
            <a:bodyPr wrap="square">
              <a:spAutoFit/>
            </a:bodyPr>
            <a:lstStyle/>
            <a:p>
              <a:pPr algn="ctr"/>
              <a:r>
                <a:rPr lang="en-US" sz="1000" dirty="0">
                  <a:solidFill>
                    <a:schemeClr val="bg1"/>
                  </a:solidFill>
                </a:rPr>
                <a:t>This Program is funded by </a:t>
              </a:r>
            </a:p>
            <a:p>
              <a:pPr algn="ctr"/>
              <a:r>
                <a:rPr lang="en-US" sz="1000" dirty="0">
                  <a:solidFill>
                    <a:schemeClr val="bg1"/>
                  </a:solidFill>
                </a:rPr>
                <a:t>the State of California</a:t>
              </a:r>
            </a:p>
          </p:txBody>
        </p:sp>
        <p:cxnSp>
          <p:nvCxnSpPr>
            <p:cNvPr id="21" name="Straight Connector 20">
              <a:extLst>
                <a:ext uri="{FF2B5EF4-FFF2-40B4-BE49-F238E27FC236}">
                  <a16:creationId xmlns:a16="http://schemas.microsoft.com/office/drawing/2014/main" id="{EA9F650E-AAF0-4131-BC77-605249854FB4}"/>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2" name="Slide Number Placeholder 1">
            <a:extLst>
              <a:ext uri="{FF2B5EF4-FFF2-40B4-BE49-F238E27FC236}">
                <a16:creationId xmlns:a16="http://schemas.microsoft.com/office/drawing/2014/main" id="{43AB468A-C1A7-401A-8F50-9223A2A07240}"/>
              </a:ext>
            </a:extLst>
          </p:cNvPr>
          <p:cNvSpPr>
            <a:spLocks noGrp="1"/>
          </p:cNvSpPr>
          <p:nvPr>
            <p:ph type="sldNum" sz="quarter" idx="12"/>
          </p:nvPr>
        </p:nvSpPr>
        <p:spPr/>
        <p:txBody>
          <a:bodyPr/>
          <a:lstStyle/>
          <a:p>
            <a:fld id="{8AAEA597-3525-4545-A2CF-C14FA043E16B}" type="slidenum">
              <a:rPr lang="en-US" smtClean="0"/>
              <a:t>39</a:t>
            </a:fld>
            <a:endParaRPr lang="en-US"/>
          </a:p>
        </p:txBody>
      </p:sp>
      <p:pic>
        <p:nvPicPr>
          <p:cNvPr id="5" name="Picture 4">
            <a:extLst>
              <a:ext uri="{FF2B5EF4-FFF2-40B4-BE49-F238E27FC236}">
                <a16:creationId xmlns:a16="http://schemas.microsoft.com/office/drawing/2014/main" id="{5709FDBB-C945-4A3F-ABD0-81D414161DAB}"/>
              </a:ext>
            </a:extLst>
          </p:cNvPr>
          <p:cNvPicPr>
            <a:picLocks noChangeAspect="1"/>
          </p:cNvPicPr>
          <p:nvPr/>
        </p:nvPicPr>
        <p:blipFill>
          <a:blip r:embed="rId4"/>
          <a:stretch>
            <a:fillRect/>
          </a:stretch>
        </p:blipFill>
        <p:spPr>
          <a:xfrm>
            <a:off x="6448823" y="1392676"/>
            <a:ext cx="5431532" cy="1234967"/>
          </a:xfrm>
          <a:prstGeom prst="rect">
            <a:avLst/>
          </a:prstGeom>
        </p:spPr>
      </p:pic>
    </p:spTree>
    <p:extLst>
      <p:ext uri="{BB962C8B-B14F-4D97-AF65-F5344CB8AC3E}">
        <p14:creationId xmlns:p14="http://schemas.microsoft.com/office/powerpoint/2010/main" val="1151445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954BC5F2-DC07-47E6-B522-EBC0BCB19C1A}"/>
              </a:ext>
            </a:extLst>
          </p:cNvPr>
          <p:cNvSpPr txBox="1"/>
          <p:nvPr/>
        </p:nvSpPr>
        <p:spPr>
          <a:xfrm>
            <a:off x="0" y="109255"/>
            <a:ext cx="12192000" cy="707886"/>
          </a:xfrm>
          <a:prstGeom prst="rect">
            <a:avLst/>
          </a:prstGeom>
          <a:noFill/>
        </p:spPr>
        <p:txBody>
          <a:bodyPr wrap="square">
            <a:spAutoFit/>
          </a:bodyPr>
          <a:lstStyle/>
          <a:p>
            <a:pPr algn="ctr" fontAlgn="base"/>
            <a:r>
              <a:rPr lang="es-ES_tradnl" sz="4000" b="1" dirty="0">
                <a:solidFill>
                  <a:srgbClr val="0A0000"/>
                </a:solidFill>
                <a:latin typeface="Balboa Medium" panose="020B0604040203020204" pitchFamily="34" charset="0"/>
              </a:rPr>
              <a:t>SECCION 1: VISTA GENERAL DEL PROCESO</a:t>
            </a:r>
            <a:endParaRPr lang="es-ES_tradnl" sz="4000" b="1" i="0" dirty="0">
              <a:solidFill>
                <a:srgbClr val="0A0000"/>
              </a:solidFill>
              <a:effectLst/>
              <a:latin typeface="Balboa Medium" panose="020B0604040203020204" pitchFamily="34" charset="0"/>
            </a:endParaRPr>
          </a:p>
        </p:txBody>
      </p:sp>
      <p:cxnSp>
        <p:nvCxnSpPr>
          <p:cNvPr id="97" name="Straight Connector 96">
            <a:extLst>
              <a:ext uri="{FF2B5EF4-FFF2-40B4-BE49-F238E27FC236}">
                <a16:creationId xmlns:a16="http://schemas.microsoft.com/office/drawing/2014/main" id="{F474EDDA-4CE5-43A2-A62A-BD7CE2AA0759}"/>
              </a:ext>
            </a:extLst>
          </p:cNvPr>
          <p:cNvCxnSpPr>
            <a:cxnSpLocks/>
          </p:cNvCxnSpPr>
          <p:nvPr/>
        </p:nvCxnSpPr>
        <p:spPr>
          <a:xfrm>
            <a:off x="5731731" y="769013"/>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24C3732E-5020-4991-A146-0DB1FEE9D29D}"/>
              </a:ext>
            </a:extLst>
          </p:cNvPr>
          <p:cNvGrpSpPr/>
          <p:nvPr/>
        </p:nvGrpSpPr>
        <p:grpSpPr>
          <a:xfrm>
            <a:off x="1018291" y="1212010"/>
            <a:ext cx="10141316" cy="5135949"/>
            <a:chOff x="433088" y="1212010"/>
            <a:chExt cx="10141316" cy="5135949"/>
          </a:xfrm>
        </p:grpSpPr>
        <p:grpSp>
          <p:nvGrpSpPr>
            <p:cNvPr id="2" name="Group 1">
              <a:extLst>
                <a:ext uri="{FF2B5EF4-FFF2-40B4-BE49-F238E27FC236}">
                  <a16:creationId xmlns:a16="http://schemas.microsoft.com/office/drawing/2014/main" id="{FAC3E6D3-DC50-403E-A581-7B1648BCD152}"/>
                </a:ext>
              </a:extLst>
            </p:cNvPr>
            <p:cNvGrpSpPr/>
            <p:nvPr/>
          </p:nvGrpSpPr>
          <p:grpSpPr>
            <a:xfrm>
              <a:off x="433088" y="1212010"/>
              <a:ext cx="1446030" cy="1121236"/>
              <a:chOff x="3668803" y="1796209"/>
              <a:chExt cx="1446030" cy="1121236"/>
            </a:xfrm>
          </p:grpSpPr>
          <p:grpSp>
            <p:nvGrpSpPr>
              <p:cNvPr id="74" name="Group 73">
                <a:extLst>
                  <a:ext uri="{FF2B5EF4-FFF2-40B4-BE49-F238E27FC236}">
                    <a16:creationId xmlns:a16="http://schemas.microsoft.com/office/drawing/2014/main" id="{9DA6C340-BA5F-47E1-A60B-3B2256632B0D}"/>
                  </a:ext>
                </a:extLst>
              </p:cNvPr>
              <p:cNvGrpSpPr/>
              <p:nvPr/>
            </p:nvGrpSpPr>
            <p:grpSpPr>
              <a:xfrm>
                <a:off x="3668805" y="1796209"/>
                <a:ext cx="1446028" cy="1121236"/>
                <a:chOff x="5372986" y="3026520"/>
                <a:chExt cx="1446028" cy="1121236"/>
              </a:xfrm>
            </p:grpSpPr>
            <p:sp>
              <p:nvSpPr>
                <p:cNvPr id="75" name="Rectangle 74">
                  <a:extLst>
                    <a:ext uri="{FF2B5EF4-FFF2-40B4-BE49-F238E27FC236}">
                      <a16:creationId xmlns:a16="http://schemas.microsoft.com/office/drawing/2014/main" id="{5005A6FD-A8FB-4480-8EAB-FFCBCC841F7D}"/>
                    </a:ext>
                  </a:extLst>
                </p:cNvPr>
                <p:cNvSpPr/>
                <p:nvPr/>
              </p:nvSpPr>
              <p:spPr>
                <a:xfrm>
                  <a:off x="5372986" y="3026520"/>
                  <a:ext cx="1446028" cy="10244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a:extLst>
                    <a:ext uri="{FF2B5EF4-FFF2-40B4-BE49-F238E27FC236}">
                      <a16:creationId xmlns:a16="http://schemas.microsoft.com/office/drawing/2014/main" id="{3AEB9B73-C0F1-4210-A957-218AD3AD9227}"/>
                    </a:ext>
                  </a:extLst>
                </p:cNvPr>
                <p:cNvCxnSpPr>
                  <a:cxnSpLocks/>
                </p:cNvCxnSpPr>
                <p:nvPr/>
              </p:nvCxnSpPr>
              <p:spPr>
                <a:xfrm>
                  <a:off x="5705912" y="4147756"/>
                  <a:ext cx="780175" cy="0"/>
                </a:xfrm>
                <a:prstGeom prst="line">
                  <a:avLst/>
                </a:prstGeom>
                <a:ln w="28575">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79" name="TextBox 78">
                <a:extLst>
                  <a:ext uri="{FF2B5EF4-FFF2-40B4-BE49-F238E27FC236}">
                    <a16:creationId xmlns:a16="http://schemas.microsoft.com/office/drawing/2014/main" id="{FB39CB80-6FE0-4ADA-B71F-7F5F06C12900}"/>
                  </a:ext>
                </a:extLst>
              </p:cNvPr>
              <p:cNvSpPr txBox="1"/>
              <p:nvPr/>
            </p:nvSpPr>
            <p:spPr>
              <a:xfrm>
                <a:off x="3668803" y="2162012"/>
                <a:ext cx="1446029" cy="276999"/>
              </a:xfrm>
              <a:prstGeom prst="rect">
                <a:avLst/>
              </a:prstGeom>
              <a:noFill/>
            </p:spPr>
            <p:txBody>
              <a:bodyPr wrap="square" rtlCol="0">
                <a:spAutoFit/>
              </a:bodyPr>
              <a:lstStyle/>
              <a:p>
                <a:pPr algn="ctr"/>
                <a:r>
                  <a:rPr lang="es-ES_tradnl" sz="1200" b="1" dirty="0"/>
                  <a:t>Aplicaciones</a:t>
                </a:r>
              </a:p>
            </p:txBody>
          </p:sp>
        </p:grpSp>
        <p:grpSp>
          <p:nvGrpSpPr>
            <p:cNvPr id="3" name="Group 2">
              <a:extLst>
                <a:ext uri="{FF2B5EF4-FFF2-40B4-BE49-F238E27FC236}">
                  <a16:creationId xmlns:a16="http://schemas.microsoft.com/office/drawing/2014/main" id="{35570B91-FDA1-4B18-B727-CC0E393A5347}"/>
                </a:ext>
              </a:extLst>
            </p:cNvPr>
            <p:cNvGrpSpPr/>
            <p:nvPr/>
          </p:nvGrpSpPr>
          <p:grpSpPr>
            <a:xfrm>
              <a:off x="2779806" y="1212010"/>
              <a:ext cx="1446029" cy="1105906"/>
              <a:chOff x="5345206" y="1796210"/>
              <a:chExt cx="1446029" cy="1105906"/>
            </a:xfrm>
          </p:grpSpPr>
          <p:grpSp>
            <p:nvGrpSpPr>
              <p:cNvPr id="59" name="Group 58">
                <a:extLst>
                  <a:ext uri="{FF2B5EF4-FFF2-40B4-BE49-F238E27FC236}">
                    <a16:creationId xmlns:a16="http://schemas.microsoft.com/office/drawing/2014/main" id="{F4F9AC59-3334-4CDA-8070-467E592042E6}"/>
                  </a:ext>
                </a:extLst>
              </p:cNvPr>
              <p:cNvGrpSpPr/>
              <p:nvPr/>
            </p:nvGrpSpPr>
            <p:grpSpPr>
              <a:xfrm>
                <a:off x="5345207" y="1796210"/>
                <a:ext cx="1446028" cy="1105906"/>
                <a:chOff x="5372986" y="3041850"/>
                <a:chExt cx="1446028" cy="1105906"/>
              </a:xfrm>
            </p:grpSpPr>
            <p:sp>
              <p:nvSpPr>
                <p:cNvPr id="60" name="Rectangle 59">
                  <a:extLst>
                    <a:ext uri="{FF2B5EF4-FFF2-40B4-BE49-F238E27FC236}">
                      <a16:creationId xmlns:a16="http://schemas.microsoft.com/office/drawing/2014/main" id="{BA8D64E9-FB84-4A3B-BE7D-892B39F0A8E5}"/>
                    </a:ext>
                  </a:extLst>
                </p:cNvPr>
                <p:cNvSpPr/>
                <p:nvPr/>
              </p:nvSpPr>
              <p:spPr>
                <a:xfrm>
                  <a:off x="5372986" y="3041850"/>
                  <a:ext cx="1446028" cy="10091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E836D45F-1E2C-4098-8E1D-6BB2777ECE0F}"/>
                    </a:ext>
                  </a:extLst>
                </p:cNvPr>
                <p:cNvCxnSpPr>
                  <a:cxnSpLocks/>
                </p:cNvCxnSpPr>
                <p:nvPr/>
              </p:nvCxnSpPr>
              <p:spPr>
                <a:xfrm>
                  <a:off x="5705912" y="4147756"/>
                  <a:ext cx="780175" cy="0"/>
                </a:xfrm>
                <a:prstGeom prst="line">
                  <a:avLst/>
                </a:prstGeom>
                <a:ln w="28575">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80" name="TextBox 79">
                <a:extLst>
                  <a:ext uri="{FF2B5EF4-FFF2-40B4-BE49-F238E27FC236}">
                    <a16:creationId xmlns:a16="http://schemas.microsoft.com/office/drawing/2014/main" id="{9492A011-3E1B-40C1-885D-7772641EF703}"/>
                  </a:ext>
                </a:extLst>
              </p:cNvPr>
              <p:cNvSpPr txBox="1"/>
              <p:nvPr/>
            </p:nvSpPr>
            <p:spPr>
              <a:xfrm>
                <a:off x="5345206" y="2051593"/>
                <a:ext cx="1446028" cy="461665"/>
              </a:xfrm>
              <a:prstGeom prst="rect">
                <a:avLst/>
              </a:prstGeom>
              <a:noFill/>
            </p:spPr>
            <p:txBody>
              <a:bodyPr wrap="square" rtlCol="0">
                <a:spAutoFit/>
              </a:bodyPr>
              <a:lstStyle/>
              <a:p>
                <a:pPr algn="ctr"/>
                <a:r>
                  <a:rPr lang="es-ES_tradnl" sz="1200" b="1" dirty="0"/>
                  <a:t>Colectar Documentación</a:t>
                </a:r>
              </a:p>
            </p:txBody>
          </p:sp>
        </p:grpSp>
        <p:grpSp>
          <p:nvGrpSpPr>
            <p:cNvPr id="7" name="Group 6">
              <a:extLst>
                <a:ext uri="{FF2B5EF4-FFF2-40B4-BE49-F238E27FC236}">
                  <a16:creationId xmlns:a16="http://schemas.microsoft.com/office/drawing/2014/main" id="{BA9CA206-6A6D-41B5-9C74-F87B1549DD7E}"/>
                </a:ext>
              </a:extLst>
            </p:cNvPr>
            <p:cNvGrpSpPr/>
            <p:nvPr/>
          </p:nvGrpSpPr>
          <p:grpSpPr>
            <a:xfrm>
              <a:off x="5129303" y="1212010"/>
              <a:ext cx="1446034" cy="1105906"/>
              <a:chOff x="7021603" y="1796210"/>
              <a:chExt cx="1446034" cy="1105906"/>
            </a:xfrm>
          </p:grpSpPr>
          <p:grpSp>
            <p:nvGrpSpPr>
              <p:cNvPr id="19" name="Group 18">
                <a:extLst>
                  <a:ext uri="{FF2B5EF4-FFF2-40B4-BE49-F238E27FC236}">
                    <a16:creationId xmlns:a16="http://schemas.microsoft.com/office/drawing/2014/main" id="{ADB29716-0193-42CA-9D20-B7BE6B6EB454}"/>
                  </a:ext>
                </a:extLst>
              </p:cNvPr>
              <p:cNvGrpSpPr/>
              <p:nvPr/>
            </p:nvGrpSpPr>
            <p:grpSpPr>
              <a:xfrm>
                <a:off x="7021607" y="1796210"/>
                <a:ext cx="1446028" cy="1105906"/>
                <a:chOff x="5372986" y="3041850"/>
                <a:chExt cx="1446028" cy="1105906"/>
              </a:xfrm>
            </p:grpSpPr>
            <p:sp>
              <p:nvSpPr>
                <p:cNvPr id="6" name="Rectangle 5">
                  <a:extLst>
                    <a:ext uri="{FF2B5EF4-FFF2-40B4-BE49-F238E27FC236}">
                      <a16:creationId xmlns:a16="http://schemas.microsoft.com/office/drawing/2014/main" id="{7732B468-DB45-41D0-810C-541DD0DA6471}"/>
                    </a:ext>
                  </a:extLst>
                </p:cNvPr>
                <p:cNvSpPr/>
                <p:nvPr/>
              </p:nvSpPr>
              <p:spPr>
                <a:xfrm>
                  <a:off x="5372986" y="3041850"/>
                  <a:ext cx="1446028" cy="10091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a:extLst>
                    <a:ext uri="{FF2B5EF4-FFF2-40B4-BE49-F238E27FC236}">
                      <a16:creationId xmlns:a16="http://schemas.microsoft.com/office/drawing/2014/main" id="{72FED200-BC3F-4125-821B-FF4B01C701DF}"/>
                    </a:ext>
                  </a:extLst>
                </p:cNvPr>
                <p:cNvCxnSpPr>
                  <a:cxnSpLocks/>
                </p:cNvCxnSpPr>
                <p:nvPr/>
              </p:nvCxnSpPr>
              <p:spPr>
                <a:xfrm>
                  <a:off x="5705912" y="4147756"/>
                  <a:ext cx="780175" cy="0"/>
                </a:xfrm>
                <a:prstGeom prst="line">
                  <a:avLst/>
                </a:prstGeom>
                <a:ln w="28575">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81" name="TextBox 80">
                <a:extLst>
                  <a:ext uri="{FF2B5EF4-FFF2-40B4-BE49-F238E27FC236}">
                    <a16:creationId xmlns:a16="http://schemas.microsoft.com/office/drawing/2014/main" id="{2B9DC63F-F703-4805-9FF3-839E82A30EA8}"/>
                  </a:ext>
                </a:extLst>
              </p:cNvPr>
              <p:cNvSpPr txBox="1"/>
              <p:nvPr/>
            </p:nvSpPr>
            <p:spPr>
              <a:xfrm>
                <a:off x="7021603" y="2143925"/>
                <a:ext cx="1446034" cy="461665"/>
              </a:xfrm>
              <a:prstGeom prst="rect">
                <a:avLst/>
              </a:prstGeom>
              <a:noFill/>
            </p:spPr>
            <p:txBody>
              <a:bodyPr wrap="square" rtlCol="0">
                <a:spAutoFit/>
              </a:bodyPr>
              <a:lstStyle/>
              <a:p>
                <a:pPr algn="ctr"/>
                <a:r>
                  <a:rPr lang="es-ES_tradnl" sz="1200" b="1" dirty="0"/>
                  <a:t>Tarjeta de Puntuación</a:t>
                </a:r>
              </a:p>
            </p:txBody>
          </p:sp>
        </p:grpSp>
        <p:cxnSp>
          <p:nvCxnSpPr>
            <p:cNvPr id="90" name="Straight Arrow Connector 89">
              <a:extLst>
                <a:ext uri="{FF2B5EF4-FFF2-40B4-BE49-F238E27FC236}">
                  <a16:creationId xmlns:a16="http://schemas.microsoft.com/office/drawing/2014/main" id="{D4473F42-FCC3-452B-916D-42419C361DEF}"/>
                </a:ext>
              </a:extLst>
            </p:cNvPr>
            <p:cNvCxnSpPr>
              <a:cxnSpLocks/>
            </p:cNvCxnSpPr>
            <p:nvPr/>
          </p:nvCxnSpPr>
          <p:spPr>
            <a:xfrm>
              <a:off x="1943100" y="1707790"/>
              <a:ext cx="787400" cy="0"/>
            </a:xfrm>
            <a:prstGeom prst="straightConnector1">
              <a:avLst/>
            </a:prstGeom>
            <a:ln>
              <a:solidFill>
                <a:srgbClr val="0D3C82"/>
              </a:solidFill>
              <a:tailEnd type="triangle"/>
            </a:ln>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id="{97188718-F766-4E5F-AD6B-5618183519BB}"/>
                </a:ext>
              </a:extLst>
            </p:cNvPr>
            <p:cNvGrpSpPr/>
            <p:nvPr/>
          </p:nvGrpSpPr>
          <p:grpSpPr>
            <a:xfrm>
              <a:off x="5879698" y="1494073"/>
              <a:ext cx="4694706" cy="4853886"/>
              <a:chOff x="7060798" y="2078273"/>
              <a:chExt cx="4694706" cy="4853886"/>
            </a:xfrm>
          </p:grpSpPr>
          <p:sp>
            <p:nvSpPr>
              <p:cNvPr id="68" name="Rectangle 67">
                <a:extLst>
                  <a:ext uri="{FF2B5EF4-FFF2-40B4-BE49-F238E27FC236}">
                    <a16:creationId xmlns:a16="http://schemas.microsoft.com/office/drawing/2014/main" id="{8A51510B-2483-4D14-B487-12D3FAE55B4C}"/>
                  </a:ext>
                </a:extLst>
              </p:cNvPr>
              <p:cNvSpPr/>
              <p:nvPr/>
            </p:nvSpPr>
            <p:spPr>
              <a:xfrm>
                <a:off x="8657300" y="3443958"/>
                <a:ext cx="1500019" cy="436454"/>
              </a:xfrm>
              <a:prstGeom prst="rect">
                <a:avLst/>
              </a:prstGeom>
              <a:solidFill>
                <a:srgbClr val="FDB81D"/>
              </a:solidFill>
              <a:ln>
                <a:solidFill>
                  <a:srgbClr val="FDB8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739547A7-F809-43F7-8EEC-008DB90BE561}"/>
                  </a:ext>
                </a:extLst>
              </p:cNvPr>
              <p:cNvSpPr txBox="1"/>
              <p:nvPr/>
            </p:nvSpPr>
            <p:spPr>
              <a:xfrm>
                <a:off x="8640920" y="3390259"/>
                <a:ext cx="1462556" cy="584775"/>
              </a:xfrm>
              <a:prstGeom prst="rect">
                <a:avLst/>
              </a:prstGeom>
              <a:noFill/>
            </p:spPr>
            <p:txBody>
              <a:bodyPr wrap="square" rtlCol="0">
                <a:spAutoFit/>
              </a:bodyPr>
              <a:lstStyle/>
              <a:p>
                <a:pPr algn="ctr"/>
                <a:r>
                  <a:rPr lang="en-US" sz="1600" b="1" dirty="0">
                    <a:latin typeface="Balboa Bold" panose="020B0804040203020204" pitchFamily="34" charset="0"/>
                  </a:rPr>
                  <a:t>LISTA DE ESPERA</a:t>
                </a:r>
              </a:p>
            </p:txBody>
          </p:sp>
          <p:cxnSp>
            <p:nvCxnSpPr>
              <p:cNvPr id="70" name="Straight Arrow Connector 69">
                <a:extLst>
                  <a:ext uri="{FF2B5EF4-FFF2-40B4-BE49-F238E27FC236}">
                    <a16:creationId xmlns:a16="http://schemas.microsoft.com/office/drawing/2014/main" id="{B4DAF18A-7892-4594-AEDA-A2E176BDD716}"/>
                  </a:ext>
                </a:extLst>
              </p:cNvPr>
              <p:cNvCxnSpPr>
                <a:cxnSpLocks/>
              </p:cNvCxnSpPr>
              <p:nvPr/>
            </p:nvCxnSpPr>
            <p:spPr>
              <a:xfrm>
                <a:off x="9404099" y="3911722"/>
                <a:ext cx="0" cy="1635563"/>
              </a:xfrm>
              <a:prstGeom prst="straightConnector1">
                <a:avLst/>
              </a:prstGeom>
              <a:ln>
                <a:solidFill>
                  <a:srgbClr val="0D3C82"/>
                </a:solidFill>
                <a:tailEnd type="triangle"/>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EFD70BE9-3729-4BCF-9389-C1868E518051}"/>
                  </a:ext>
                </a:extLst>
              </p:cNvPr>
              <p:cNvSpPr/>
              <p:nvPr/>
            </p:nvSpPr>
            <p:spPr>
              <a:xfrm>
                <a:off x="8740840" y="5616375"/>
                <a:ext cx="1352276" cy="382752"/>
              </a:xfrm>
              <a:prstGeom prst="rect">
                <a:avLst/>
              </a:prstGeom>
              <a:solidFill>
                <a:srgbClr val="0D3C82"/>
              </a:solidFill>
              <a:ln>
                <a:solidFill>
                  <a:srgbClr val="0D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51515D5E-AA59-4374-AC4D-F8D62D4F6D5C}"/>
                  </a:ext>
                </a:extLst>
              </p:cNvPr>
              <p:cNvSpPr txBox="1"/>
              <p:nvPr/>
            </p:nvSpPr>
            <p:spPr>
              <a:xfrm>
                <a:off x="8740840" y="5599555"/>
                <a:ext cx="1352275" cy="461665"/>
              </a:xfrm>
              <a:prstGeom prst="rect">
                <a:avLst/>
              </a:prstGeom>
              <a:noFill/>
            </p:spPr>
            <p:txBody>
              <a:bodyPr wrap="square" rtlCol="0" anchor="ctr">
                <a:spAutoFit/>
              </a:bodyPr>
              <a:lstStyle/>
              <a:p>
                <a:pPr algn="ctr"/>
                <a:r>
                  <a:rPr lang="es-ES_tradnl" sz="2400" dirty="0">
                    <a:solidFill>
                      <a:schemeClr val="bg1"/>
                    </a:solidFill>
                    <a:latin typeface="Balboa Medium" panose="020B0604040203020204" pitchFamily="34" charset="0"/>
                  </a:rPr>
                  <a:t>2 RONDA</a:t>
                </a:r>
              </a:p>
            </p:txBody>
          </p:sp>
          <p:cxnSp>
            <p:nvCxnSpPr>
              <p:cNvPr id="73" name="Straight Arrow Connector 72">
                <a:extLst>
                  <a:ext uri="{FF2B5EF4-FFF2-40B4-BE49-F238E27FC236}">
                    <a16:creationId xmlns:a16="http://schemas.microsoft.com/office/drawing/2014/main" id="{CAD22A4F-D1D4-4769-BE09-F692136D8A2B}"/>
                  </a:ext>
                </a:extLst>
              </p:cNvPr>
              <p:cNvCxnSpPr>
                <a:cxnSpLocks/>
              </p:cNvCxnSpPr>
              <p:nvPr/>
            </p:nvCxnSpPr>
            <p:spPr>
              <a:xfrm rot="5400000">
                <a:off x="9328097" y="6111442"/>
                <a:ext cx="151960" cy="0"/>
              </a:xfrm>
              <a:prstGeom prst="straightConnector1">
                <a:avLst/>
              </a:prstGeom>
              <a:ln>
                <a:solidFill>
                  <a:srgbClr val="0D3C82"/>
                </a:solidFill>
                <a:tailEnd type="triangle"/>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A09E3E4C-7458-4072-B45B-6B0FCFE34ED5}"/>
                  </a:ext>
                </a:extLst>
              </p:cNvPr>
              <p:cNvSpPr/>
              <p:nvPr/>
            </p:nvSpPr>
            <p:spPr>
              <a:xfrm>
                <a:off x="9530891" y="6401458"/>
                <a:ext cx="1500019" cy="432571"/>
              </a:xfrm>
              <a:prstGeom prst="rect">
                <a:avLst/>
              </a:prstGeom>
              <a:solidFill>
                <a:srgbClr val="FDB81D"/>
              </a:solidFill>
              <a:ln>
                <a:solidFill>
                  <a:srgbClr val="FDB8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FA1459D9-E6E4-4081-80BF-EA7D9FEC54D5}"/>
                  </a:ext>
                </a:extLst>
              </p:cNvPr>
              <p:cNvSpPr/>
              <p:nvPr/>
            </p:nvSpPr>
            <p:spPr>
              <a:xfrm>
                <a:off x="7790005" y="6401743"/>
                <a:ext cx="1500019" cy="251470"/>
              </a:xfrm>
              <a:prstGeom prst="rect">
                <a:avLst/>
              </a:prstGeom>
              <a:solidFill>
                <a:srgbClr val="FDB81D"/>
              </a:solidFill>
              <a:ln>
                <a:solidFill>
                  <a:srgbClr val="FDB8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F1E3DC51-1DEF-4F95-88B9-AFC3CCFFD693}"/>
                  </a:ext>
                </a:extLst>
              </p:cNvPr>
              <p:cNvSpPr txBox="1"/>
              <p:nvPr/>
            </p:nvSpPr>
            <p:spPr>
              <a:xfrm>
                <a:off x="7790003" y="6380386"/>
                <a:ext cx="1509135" cy="338554"/>
              </a:xfrm>
              <a:prstGeom prst="rect">
                <a:avLst/>
              </a:prstGeom>
              <a:noFill/>
            </p:spPr>
            <p:txBody>
              <a:bodyPr wrap="square" rtlCol="0">
                <a:spAutoFit/>
              </a:bodyPr>
              <a:lstStyle/>
              <a:p>
                <a:pPr algn="ctr"/>
                <a:r>
                  <a:rPr lang="en-US" sz="1600" b="1" dirty="0">
                    <a:latin typeface="Balboa Bold" panose="020B0804040203020204" pitchFamily="34" charset="0"/>
                  </a:rPr>
                  <a:t>APROVADO</a:t>
                </a:r>
              </a:p>
            </p:txBody>
          </p:sp>
          <p:sp>
            <p:nvSpPr>
              <p:cNvPr id="89" name="TextBox 88">
                <a:extLst>
                  <a:ext uri="{FF2B5EF4-FFF2-40B4-BE49-F238E27FC236}">
                    <a16:creationId xmlns:a16="http://schemas.microsoft.com/office/drawing/2014/main" id="{D603B18B-680B-4F14-9570-97B792FB9918}"/>
                  </a:ext>
                </a:extLst>
              </p:cNvPr>
              <p:cNvSpPr txBox="1"/>
              <p:nvPr/>
            </p:nvSpPr>
            <p:spPr>
              <a:xfrm>
                <a:off x="9530892" y="6347384"/>
                <a:ext cx="1500018" cy="584775"/>
              </a:xfrm>
              <a:prstGeom prst="rect">
                <a:avLst/>
              </a:prstGeom>
              <a:noFill/>
            </p:spPr>
            <p:txBody>
              <a:bodyPr wrap="square" rtlCol="0">
                <a:spAutoFit/>
              </a:bodyPr>
              <a:lstStyle/>
              <a:p>
                <a:pPr algn="ctr"/>
                <a:r>
                  <a:rPr lang="en-US" sz="1600" b="1" dirty="0">
                    <a:latin typeface="Balboa Bold" panose="020B0804040203020204" pitchFamily="34" charset="0"/>
                  </a:rPr>
                  <a:t>NO SELECCIONADO</a:t>
                </a:r>
              </a:p>
            </p:txBody>
          </p:sp>
          <p:cxnSp>
            <p:nvCxnSpPr>
              <p:cNvPr id="94" name="Straight Arrow Connector 93">
                <a:extLst>
                  <a:ext uri="{FF2B5EF4-FFF2-40B4-BE49-F238E27FC236}">
                    <a16:creationId xmlns:a16="http://schemas.microsoft.com/office/drawing/2014/main" id="{7009CE3E-8D2D-4A12-BEF1-3F910EC33C34}"/>
                  </a:ext>
                </a:extLst>
              </p:cNvPr>
              <p:cNvCxnSpPr>
                <a:cxnSpLocks/>
              </p:cNvCxnSpPr>
              <p:nvPr/>
            </p:nvCxnSpPr>
            <p:spPr>
              <a:xfrm rot="5400000">
                <a:off x="8450185" y="6299125"/>
                <a:ext cx="151960" cy="0"/>
              </a:xfrm>
              <a:prstGeom prst="straightConnector1">
                <a:avLst/>
              </a:prstGeom>
              <a:ln>
                <a:solidFill>
                  <a:srgbClr val="0D3C82"/>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C8F49045-EDDA-4E68-8C27-CEFD6DE1DED0}"/>
                  </a:ext>
                </a:extLst>
              </p:cNvPr>
              <p:cNvCxnSpPr>
                <a:cxnSpLocks/>
              </p:cNvCxnSpPr>
              <p:nvPr/>
            </p:nvCxnSpPr>
            <p:spPr>
              <a:xfrm rot="5400000">
                <a:off x="10173807" y="6300331"/>
                <a:ext cx="151960" cy="0"/>
              </a:xfrm>
              <a:prstGeom prst="straightConnector1">
                <a:avLst/>
              </a:prstGeom>
              <a:ln>
                <a:solidFill>
                  <a:srgbClr val="0D3C82"/>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08EAF1F1-D5ED-43B2-84B2-A2BD0C192254}"/>
                  </a:ext>
                </a:extLst>
              </p:cNvPr>
              <p:cNvCxnSpPr/>
              <p:nvPr/>
            </p:nvCxnSpPr>
            <p:spPr>
              <a:xfrm>
                <a:off x="8526165" y="6224351"/>
                <a:ext cx="1723622" cy="0"/>
              </a:xfrm>
              <a:prstGeom prst="line">
                <a:avLst/>
              </a:prstGeom>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6716C6E7-3DE7-4CDE-AC25-18CFC580FC98}"/>
                  </a:ext>
                </a:extLst>
              </p:cNvPr>
              <p:cNvSpPr/>
              <p:nvPr/>
            </p:nvSpPr>
            <p:spPr>
              <a:xfrm>
                <a:off x="8690930" y="2095093"/>
                <a:ext cx="1352276" cy="382752"/>
              </a:xfrm>
              <a:prstGeom prst="rect">
                <a:avLst/>
              </a:prstGeom>
              <a:solidFill>
                <a:srgbClr val="0D3C82"/>
              </a:solidFill>
              <a:ln>
                <a:solidFill>
                  <a:srgbClr val="0D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34BA981F-DD32-417B-9B38-99072BDDC039}"/>
                  </a:ext>
                </a:extLst>
              </p:cNvPr>
              <p:cNvSpPr txBox="1"/>
              <p:nvPr/>
            </p:nvSpPr>
            <p:spPr>
              <a:xfrm>
                <a:off x="8690930" y="2078273"/>
                <a:ext cx="1352275" cy="461665"/>
              </a:xfrm>
              <a:prstGeom prst="rect">
                <a:avLst/>
              </a:prstGeom>
              <a:noFill/>
            </p:spPr>
            <p:txBody>
              <a:bodyPr wrap="square" rtlCol="0" anchor="ctr">
                <a:spAutoFit/>
              </a:bodyPr>
              <a:lstStyle/>
              <a:p>
                <a:pPr algn="ctr"/>
                <a:r>
                  <a:rPr lang="en-US" sz="2400" dirty="0">
                    <a:solidFill>
                      <a:schemeClr val="bg1"/>
                    </a:solidFill>
                    <a:latin typeface="Balboa Medium" panose="020B0604040203020204" pitchFamily="34" charset="0"/>
                  </a:rPr>
                  <a:t>1 RONDA </a:t>
                </a:r>
              </a:p>
            </p:txBody>
          </p:sp>
          <p:cxnSp>
            <p:nvCxnSpPr>
              <p:cNvPr id="100" name="Straight Arrow Connector 99">
                <a:extLst>
                  <a:ext uri="{FF2B5EF4-FFF2-40B4-BE49-F238E27FC236}">
                    <a16:creationId xmlns:a16="http://schemas.microsoft.com/office/drawing/2014/main" id="{16064F85-CD39-4C6D-ADC4-DA43D33F0132}"/>
                  </a:ext>
                </a:extLst>
              </p:cNvPr>
              <p:cNvCxnSpPr>
                <a:cxnSpLocks/>
              </p:cNvCxnSpPr>
              <p:nvPr/>
            </p:nvCxnSpPr>
            <p:spPr>
              <a:xfrm>
                <a:off x="9367067" y="2477845"/>
                <a:ext cx="0" cy="646355"/>
              </a:xfrm>
              <a:prstGeom prst="straightConnector1">
                <a:avLst/>
              </a:prstGeom>
              <a:ln>
                <a:solidFill>
                  <a:srgbClr val="0D3C82"/>
                </a:solidFill>
                <a:tailEnd type="triangle"/>
              </a:ln>
            </p:spPr>
            <p:style>
              <a:lnRef idx="1">
                <a:schemeClr val="accent1"/>
              </a:lnRef>
              <a:fillRef idx="0">
                <a:schemeClr val="accent1"/>
              </a:fillRef>
              <a:effectRef idx="0">
                <a:schemeClr val="accent1"/>
              </a:effectRef>
              <a:fontRef idx="minor">
                <a:schemeClr val="tx1"/>
              </a:fontRef>
            </p:style>
          </p:cxnSp>
          <p:grpSp>
            <p:nvGrpSpPr>
              <p:cNvPr id="101" name="Group 100">
                <a:extLst>
                  <a:ext uri="{FF2B5EF4-FFF2-40B4-BE49-F238E27FC236}">
                    <a16:creationId xmlns:a16="http://schemas.microsoft.com/office/drawing/2014/main" id="{4FFE905D-9C11-4215-BB44-4C14DA716F06}"/>
                  </a:ext>
                </a:extLst>
              </p:cNvPr>
              <p:cNvGrpSpPr/>
              <p:nvPr/>
            </p:nvGrpSpPr>
            <p:grpSpPr>
              <a:xfrm>
                <a:off x="7060798" y="3422885"/>
                <a:ext cx="1509135" cy="2076806"/>
                <a:chOff x="7746598" y="3480035"/>
                <a:chExt cx="1509135" cy="2076806"/>
              </a:xfrm>
            </p:grpSpPr>
            <p:sp>
              <p:nvSpPr>
                <p:cNvPr id="112" name="Rectangle 111">
                  <a:extLst>
                    <a:ext uri="{FF2B5EF4-FFF2-40B4-BE49-F238E27FC236}">
                      <a16:creationId xmlns:a16="http://schemas.microsoft.com/office/drawing/2014/main" id="{5B66C8FD-8670-4284-B5FF-2DAB042A4DDD}"/>
                    </a:ext>
                  </a:extLst>
                </p:cNvPr>
                <p:cNvSpPr/>
                <p:nvPr/>
              </p:nvSpPr>
              <p:spPr>
                <a:xfrm>
                  <a:off x="7746600" y="3501392"/>
                  <a:ext cx="1500019" cy="251470"/>
                </a:xfrm>
                <a:prstGeom prst="rect">
                  <a:avLst/>
                </a:prstGeom>
                <a:solidFill>
                  <a:srgbClr val="FDB81D"/>
                </a:solidFill>
                <a:ln>
                  <a:solidFill>
                    <a:srgbClr val="FDB8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270E7B10-2B3C-4F6A-B5FB-C8EF909E66F7}"/>
                    </a:ext>
                  </a:extLst>
                </p:cNvPr>
                <p:cNvSpPr txBox="1"/>
                <p:nvPr/>
              </p:nvSpPr>
              <p:spPr>
                <a:xfrm>
                  <a:off x="7746598" y="3480035"/>
                  <a:ext cx="1509135" cy="338554"/>
                </a:xfrm>
                <a:prstGeom prst="rect">
                  <a:avLst/>
                </a:prstGeom>
                <a:noFill/>
              </p:spPr>
              <p:txBody>
                <a:bodyPr wrap="square" rtlCol="0">
                  <a:spAutoFit/>
                </a:bodyPr>
                <a:lstStyle/>
                <a:p>
                  <a:pPr algn="ctr"/>
                  <a:r>
                    <a:rPr lang="en-US" sz="1600" b="1" dirty="0">
                      <a:latin typeface="Balboa Bold" panose="020B0804040203020204" pitchFamily="34" charset="0"/>
                    </a:rPr>
                    <a:t>APROVADO</a:t>
                  </a:r>
                </a:p>
              </p:txBody>
            </p:sp>
            <p:sp>
              <p:nvSpPr>
                <p:cNvPr id="114" name="TextBox 113">
                  <a:extLst>
                    <a:ext uri="{FF2B5EF4-FFF2-40B4-BE49-F238E27FC236}">
                      <a16:creationId xmlns:a16="http://schemas.microsoft.com/office/drawing/2014/main" id="{3D9E32C8-F2B7-4D33-92AF-FF48D34ED500}"/>
                    </a:ext>
                  </a:extLst>
                </p:cNvPr>
                <p:cNvSpPr txBox="1"/>
                <p:nvPr/>
              </p:nvSpPr>
              <p:spPr>
                <a:xfrm>
                  <a:off x="7771978" y="4418632"/>
                  <a:ext cx="1474640" cy="461665"/>
                </a:xfrm>
                <a:prstGeom prst="rect">
                  <a:avLst/>
                </a:prstGeom>
                <a:noFill/>
              </p:spPr>
              <p:txBody>
                <a:bodyPr wrap="square" rtlCol="0">
                  <a:spAutoFit/>
                </a:bodyPr>
                <a:lstStyle/>
                <a:p>
                  <a:pPr algn="ctr"/>
                  <a:r>
                    <a:rPr lang="es-ES_tradnl" sz="1200" b="1" dirty="0"/>
                    <a:t>Contrato de Subsidio y W-9</a:t>
                  </a:r>
                </a:p>
              </p:txBody>
            </p:sp>
            <p:sp>
              <p:nvSpPr>
                <p:cNvPr id="115" name="TextBox 114">
                  <a:extLst>
                    <a:ext uri="{FF2B5EF4-FFF2-40B4-BE49-F238E27FC236}">
                      <a16:creationId xmlns:a16="http://schemas.microsoft.com/office/drawing/2014/main" id="{5DC1A872-755E-47B6-AD5D-71C96C1D6E3A}"/>
                    </a:ext>
                  </a:extLst>
                </p:cNvPr>
                <p:cNvSpPr txBox="1"/>
                <p:nvPr/>
              </p:nvSpPr>
              <p:spPr>
                <a:xfrm>
                  <a:off x="7782710" y="5095176"/>
                  <a:ext cx="1446028" cy="461665"/>
                </a:xfrm>
                <a:prstGeom prst="rect">
                  <a:avLst/>
                </a:prstGeom>
                <a:noFill/>
              </p:spPr>
              <p:txBody>
                <a:bodyPr wrap="square" rtlCol="0">
                  <a:spAutoFit/>
                </a:bodyPr>
                <a:lstStyle/>
                <a:p>
                  <a:pPr algn="ctr"/>
                  <a:r>
                    <a:rPr lang="es-ES_tradnl" sz="1200" b="1" dirty="0"/>
                    <a:t>Distribución del Premio</a:t>
                  </a:r>
                </a:p>
              </p:txBody>
            </p:sp>
            <p:sp>
              <p:nvSpPr>
                <p:cNvPr id="116" name="Rectangle 115">
                  <a:extLst>
                    <a:ext uri="{FF2B5EF4-FFF2-40B4-BE49-F238E27FC236}">
                      <a16:creationId xmlns:a16="http://schemas.microsoft.com/office/drawing/2014/main" id="{A8C1172D-1136-409C-9788-9E01413E74FD}"/>
                    </a:ext>
                  </a:extLst>
                </p:cNvPr>
                <p:cNvSpPr/>
                <p:nvPr/>
              </p:nvSpPr>
              <p:spPr>
                <a:xfrm>
                  <a:off x="7746599" y="4431982"/>
                  <a:ext cx="1500019" cy="4616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703A4089-DF6C-475F-AF0D-E9C8C0B2D26F}"/>
                    </a:ext>
                  </a:extLst>
                </p:cNvPr>
                <p:cNvSpPr/>
                <p:nvPr/>
              </p:nvSpPr>
              <p:spPr>
                <a:xfrm>
                  <a:off x="7755714" y="5106485"/>
                  <a:ext cx="1500019" cy="4005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Arrow Connector 117">
                  <a:extLst>
                    <a:ext uri="{FF2B5EF4-FFF2-40B4-BE49-F238E27FC236}">
                      <a16:creationId xmlns:a16="http://schemas.microsoft.com/office/drawing/2014/main" id="{B34F762A-E542-4105-B708-9BE5F59C3D8D}"/>
                    </a:ext>
                  </a:extLst>
                </p:cNvPr>
                <p:cNvCxnSpPr>
                  <a:cxnSpLocks/>
                </p:cNvCxnSpPr>
                <p:nvPr/>
              </p:nvCxnSpPr>
              <p:spPr>
                <a:xfrm rot="5400000">
                  <a:off x="8413645" y="3847048"/>
                  <a:ext cx="151960" cy="0"/>
                </a:xfrm>
                <a:prstGeom prst="straightConnector1">
                  <a:avLst/>
                </a:prstGeom>
                <a:ln>
                  <a:solidFill>
                    <a:srgbClr val="0D3C82"/>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FB1037EC-785F-40C4-A088-3A2EB91F69BB}"/>
                    </a:ext>
                  </a:extLst>
                </p:cNvPr>
                <p:cNvCxnSpPr>
                  <a:cxnSpLocks/>
                </p:cNvCxnSpPr>
                <p:nvPr/>
              </p:nvCxnSpPr>
              <p:spPr>
                <a:xfrm rot="5400000">
                  <a:off x="8415917" y="4981859"/>
                  <a:ext cx="151960" cy="0"/>
                </a:xfrm>
                <a:prstGeom prst="straightConnector1">
                  <a:avLst/>
                </a:prstGeom>
                <a:ln>
                  <a:solidFill>
                    <a:srgbClr val="0D3C82"/>
                  </a:solidFill>
                  <a:tailEnd type="triangle"/>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35FEEB0F-3613-4193-927E-1182845D7C5C}"/>
                    </a:ext>
                  </a:extLst>
                </p:cNvPr>
                <p:cNvSpPr txBox="1"/>
                <p:nvPr/>
              </p:nvSpPr>
              <p:spPr>
                <a:xfrm>
                  <a:off x="7782710" y="3957562"/>
                  <a:ext cx="1446028" cy="276999"/>
                </a:xfrm>
                <a:prstGeom prst="rect">
                  <a:avLst/>
                </a:prstGeom>
                <a:noFill/>
              </p:spPr>
              <p:txBody>
                <a:bodyPr wrap="square" rtlCol="0">
                  <a:spAutoFit/>
                </a:bodyPr>
                <a:lstStyle/>
                <a:p>
                  <a:pPr algn="ctr"/>
                  <a:r>
                    <a:rPr lang="es-ES_tradnl" sz="1200" b="1" dirty="0"/>
                    <a:t>Validación</a:t>
                  </a:r>
                </a:p>
              </p:txBody>
            </p:sp>
            <p:sp>
              <p:nvSpPr>
                <p:cNvPr id="121" name="Rectangle 120">
                  <a:extLst>
                    <a:ext uri="{FF2B5EF4-FFF2-40B4-BE49-F238E27FC236}">
                      <a16:creationId xmlns:a16="http://schemas.microsoft.com/office/drawing/2014/main" id="{DA969208-F6C7-4868-920F-7DE13DD56A8A}"/>
                    </a:ext>
                  </a:extLst>
                </p:cNvPr>
                <p:cNvSpPr/>
                <p:nvPr/>
              </p:nvSpPr>
              <p:spPr>
                <a:xfrm>
                  <a:off x="7755714" y="3968872"/>
                  <a:ext cx="1500019" cy="2514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2" name="Straight Arrow Connector 121">
                  <a:extLst>
                    <a:ext uri="{FF2B5EF4-FFF2-40B4-BE49-F238E27FC236}">
                      <a16:creationId xmlns:a16="http://schemas.microsoft.com/office/drawing/2014/main" id="{C7F23007-E125-4B2D-A27C-9380CB1398B1}"/>
                    </a:ext>
                  </a:extLst>
                </p:cNvPr>
                <p:cNvCxnSpPr>
                  <a:cxnSpLocks/>
                </p:cNvCxnSpPr>
                <p:nvPr/>
              </p:nvCxnSpPr>
              <p:spPr>
                <a:xfrm rot="5400000">
                  <a:off x="8413645" y="4316239"/>
                  <a:ext cx="151960" cy="0"/>
                </a:xfrm>
                <a:prstGeom prst="straightConnector1">
                  <a:avLst/>
                </a:prstGeom>
                <a:ln>
                  <a:solidFill>
                    <a:srgbClr val="0D3C8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2" name="Group 101">
                <a:extLst>
                  <a:ext uri="{FF2B5EF4-FFF2-40B4-BE49-F238E27FC236}">
                    <a16:creationId xmlns:a16="http://schemas.microsoft.com/office/drawing/2014/main" id="{E3D72AFD-0D10-4780-BDC1-1CE8392AD6DC}"/>
                  </a:ext>
                </a:extLst>
              </p:cNvPr>
              <p:cNvGrpSpPr/>
              <p:nvPr/>
            </p:nvGrpSpPr>
            <p:grpSpPr>
              <a:xfrm>
                <a:off x="7806485" y="3234057"/>
                <a:ext cx="3209055" cy="161485"/>
                <a:chOff x="7682660" y="3034032"/>
                <a:chExt cx="3209055" cy="161485"/>
              </a:xfrm>
            </p:grpSpPr>
            <p:cxnSp>
              <p:nvCxnSpPr>
                <p:cNvPr id="109" name="Straight Arrow Connector 108">
                  <a:extLst>
                    <a:ext uri="{FF2B5EF4-FFF2-40B4-BE49-F238E27FC236}">
                      <a16:creationId xmlns:a16="http://schemas.microsoft.com/office/drawing/2014/main" id="{853F8733-A032-408E-BFF0-B4918AAFE1DE}"/>
                    </a:ext>
                  </a:extLst>
                </p:cNvPr>
                <p:cNvCxnSpPr>
                  <a:cxnSpLocks/>
                </p:cNvCxnSpPr>
                <p:nvPr/>
              </p:nvCxnSpPr>
              <p:spPr>
                <a:xfrm rot="5400000">
                  <a:off x="7606680" y="3119537"/>
                  <a:ext cx="151960" cy="0"/>
                </a:xfrm>
                <a:prstGeom prst="straightConnector1">
                  <a:avLst/>
                </a:prstGeom>
                <a:ln>
                  <a:solidFill>
                    <a:srgbClr val="0D3C82"/>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9241129-3040-4425-A699-2B69C1F7CED3}"/>
                    </a:ext>
                  </a:extLst>
                </p:cNvPr>
                <p:cNvCxnSpPr>
                  <a:cxnSpLocks/>
                </p:cNvCxnSpPr>
                <p:nvPr/>
              </p:nvCxnSpPr>
              <p:spPr>
                <a:xfrm>
                  <a:off x="7684653" y="3034032"/>
                  <a:ext cx="32070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9F7E983C-E571-4A9E-8D10-8DDEE902BB7C}"/>
                    </a:ext>
                  </a:extLst>
                </p:cNvPr>
                <p:cNvCxnSpPr>
                  <a:cxnSpLocks/>
                </p:cNvCxnSpPr>
                <p:nvPr/>
              </p:nvCxnSpPr>
              <p:spPr>
                <a:xfrm rot="5400000">
                  <a:off x="10815735" y="3119537"/>
                  <a:ext cx="151960" cy="0"/>
                </a:xfrm>
                <a:prstGeom prst="straightConnector1">
                  <a:avLst/>
                </a:prstGeom>
                <a:ln>
                  <a:solidFill>
                    <a:srgbClr val="0D3C8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3" name="Straight Arrow Connector 102">
                <a:extLst>
                  <a:ext uri="{FF2B5EF4-FFF2-40B4-BE49-F238E27FC236}">
                    <a16:creationId xmlns:a16="http://schemas.microsoft.com/office/drawing/2014/main" id="{ED30444B-4D41-489F-BCE3-1C6A48411E46}"/>
                  </a:ext>
                </a:extLst>
              </p:cNvPr>
              <p:cNvCxnSpPr>
                <a:cxnSpLocks/>
              </p:cNvCxnSpPr>
              <p:nvPr/>
            </p:nvCxnSpPr>
            <p:spPr>
              <a:xfrm rot="5400000">
                <a:off x="9291087" y="3320996"/>
                <a:ext cx="151960" cy="0"/>
              </a:xfrm>
              <a:prstGeom prst="straightConnector1">
                <a:avLst/>
              </a:prstGeom>
              <a:ln>
                <a:solidFill>
                  <a:srgbClr val="0D3C82"/>
                </a:solidFill>
                <a:tailEnd type="triangle"/>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19E90DCB-4E60-4E94-9DB6-E772D997F18C}"/>
                  </a:ext>
                </a:extLst>
              </p:cNvPr>
              <p:cNvSpPr/>
              <p:nvPr/>
            </p:nvSpPr>
            <p:spPr>
              <a:xfrm>
                <a:off x="10255301" y="3438362"/>
                <a:ext cx="1500019" cy="8428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3ECEACA9-44C2-4A76-8950-9DA98CE147C9}"/>
                  </a:ext>
                </a:extLst>
              </p:cNvPr>
              <p:cNvSpPr txBox="1"/>
              <p:nvPr/>
            </p:nvSpPr>
            <p:spPr>
              <a:xfrm>
                <a:off x="10280864" y="3450189"/>
                <a:ext cx="1474640" cy="830997"/>
              </a:xfrm>
              <a:prstGeom prst="rect">
                <a:avLst/>
              </a:prstGeom>
              <a:noFill/>
            </p:spPr>
            <p:txBody>
              <a:bodyPr wrap="square" rtlCol="0">
                <a:spAutoFit/>
              </a:bodyPr>
              <a:lstStyle/>
              <a:p>
                <a:pPr algn="ctr"/>
                <a:r>
                  <a:rPr lang="es-ES_tradnl" sz="1200" b="1" dirty="0"/>
                  <a:t>El </a:t>
                </a:r>
                <a:r>
                  <a:rPr lang="es-ES_tradnl" sz="1200" b="1" dirty="0" err="1"/>
                  <a:t>aplicante</a:t>
                </a:r>
                <a:r>
                  <a:rPr lang="es-ES_tradnl" sz="1200" b="1" dirty="0"/>
                  <a:t> no cumplió con los requisitos mínimos  del programa</a:t>
                </a:r>
              </a:p>
            </p:txBody>
          </p:sp>
          <p:cxnSp>
            <p:nvCxnSpPr>
              <p:cNvPr id="106" name="Straight Arrow Connector 105">
                <a:extLst>
                  <a:ext uri="{FF2B5EF4-FFF2-40B4-BE49-F238E27FC236}">
                    <a16:creationId xmlns:a16="http://schemas.microsoft.com/office/drawing/2014/main" id="{97793D07-7EF3-4866-94F8-B8F1FF7A3009}"/>
                  </a:ext>
                </a:extLst>
              </p:cNvPr>
              <p:cNvCxnSpPr>
                <a:cxnSpLocks/>
              </p:cNvCxnSpPr>
              <p:nvPr/>
            </p:nvCxnSpPr>
            <p:spPr>
              <a:xfrm rot="5400000">
                <a:off x="10939560" y="4348262"/>
                <a:ext cx="151960" cy="0"/>
              </a:xfrm>
              <a:prstGeom prst="straightConnector1">
                <a:avLst/>
              </a:prstGeom>
              <a:ln>
                <a:solidFill>
                  <a:srgbClr val="0D3C82"/>
                </a:solidFill>
                <a:tailEnd type="triangle"/>
              </a:ln>
            </p:spPr>
            <p:style>
              <a:lnRef idx="1">
                <a:schemeClr val="accent1"/>
              </a:lnRef>
              <a:fillRef idx="0">
                <a:schemeClr val="accent1"/>
              </a:fillRef>
              <a:effectRef idx="0">
                <a:schemeClr val="accent1"/>
              </a:effectRef>
              <a:fontRef idx="minor">
                <a:schemeClr val="tx1"/>
              </a:fontRef>
            </p:style>
          </p:cxnSp>
          <p:sp>
            <p:nvSpPr>
              <p:cNvPr id="107" name="Rectangle 106">
                <a:extLst>
                  <a:ext uri="{FF2B5EF4-FFF2-40B4-BE49-F238E27FC236}">
                    <a16:creationId xmlns:a16="http://schemas.microsoft.com/office/drawing/2014/main" id="{A387BE89-E942-45AC-9320-CA4579C0E554}"/>
                  </a:ext>
                </a:extLst>
              </p:cNvPr>
              <p:cNvSpPr/>
              <p:nvPr/>
            </p:nvSpPr>
            <p:spPr>
              <a:xfrm>
                <a:off x="10254684" y="4467354"/>
                <a:ext cx="1500019" cy="455717"/>
              </a:xfrm>
              <a:prstGeom prst="rect">
                <a:avLst/>
              </a:prstGeom>
              <a:solidFill>
                <a:srgbClr val="FDB81D"/>
              </a:solidFill>
              <a:ln>
                <a:solidFill>
                  <a:srgbClr val="FDB8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a:extLst>
                  <a:ext uri="{FF2B5EF4-FFF2-40B4-BE49-F238E27FC236}">
                    <a16:creationId xmlns:a16="http://schemas.microsoft.com/office/drawing/2014/main" id="{57D2194E-BCE3-4687-8930-BC1BA470FB68}"/>
                  </a:ext>
                </a:extLst>
              </p:cNvPr>
              <p:cNvSpPr txBox="1"/>
              <p:nvPr/>
            </p:nvSpPr>
            <p:spPr>
              <a:xfrm>
                <a:off x="10238266" y="4433431"/>
                <a:ext cx="1500018" cy="584775"/>
              </a:xfrm>
              <a:prstGeom prst="rect">
                <a:avLst/>
              </a:prstGeom>
              <a:noFill/>
            </p:spPr>
            <p:txBody>
              <a:bodyPr wrap="square" rtlCol="0">
                <a:spAutoFit/>
              </a:bodyPr>
              <a:lstStyle/>
              <a:p>
                <a:pPr algn="ctr"/>
                <a:r>
                  <a:rPr lang="en-US" sz="1600" b="1" dirty="0">
                    <a:latin typeface="Balboa Bold" panose="020B0804040203020204" pitchFamily="34" charset="0"/>
                  </a:rPr>
                  <a:t>NO SELECCIONADO</a:t>
                </a:r>
              </a:p>
            </p:txBody>
          </p:sp>
        </p:grpSp>
        <p:cxnSp>
          <p:nvCxnSpPr>
            <p:cNvPr id="123" name="Straight Arrow Connector 122">
              <a:extLst>
                <a:ext uri="{FF2B5EF4-FFF2-40B4-BE49-F238E27FC236}">
                  <a16:creationId xmlns:a16="http://schemas.microsoft.com/office/drawing/2014/main" id="{F311E888-C4C7-479B-B27B-0D83FC53A381}"/>
                </a:ext>
              </a:extLst>
            </p:cNvPr>
            <p:cNvCxnSpPr>
              <a:cxnSpLocks/>
            </p:cNvCxnSpPr>
            <p:nvPr/>
          </p:nvCxnSpPr>
          <p:spPr>
            <a:xfrm>
              <a:off x="4292600" y="1707790"/>
              <a:ext cx="787400" cy="0"/>
            </a:xfrm>
            <a:prstGeom prst="straightConnector1">
              <a:avLst/>
            </a:prstGeom>
            <a:ln>
              <a:solidFill>
                <a:srgbClr val="0D3C82"/>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082A8EE3-9F3B-46EF-99C7-92C11C42A28A}"/>
                </a:ext>
              </a:extLst>
            </p:cNvPr>
            <p:cNvCxnSpPr>
              <a:cxnSpLocks/>
            </p:cNvCxnSpPr>
            <p:nvPr/>
          </p:nvCxnSpPr>
          <p:spPr>
            <a:xfrm>
              <a:off x="6642100" y="1707790"/>
              <a:ext cx="787400" cy="0"/>
            </a:xfrm>
            <a:prstGeom prst="straightConnector1">
              <a:avLst/>
            </a:prstGeom>
            <a:ln>
              <a:solidFill>
                <a:srgbClr val="0D3C82"/>
              </a:solidFill>
              <a:tailEnd type="triangle"/>
            </a:ln>
          </p:spPr>
          <p:style>
            <a:lnRef idx="1">
              <a:schemeClr val="accent1"/>
            </a:lnRef>
            <a:fillRef idx="0">
              <a:schemeClr val="accent1"/>
            </a:fillRef>
            <a:effectRef idx="0">
              <a:schemeClr val="accent1"/>
            </a:effectRef>
            <a:fontRef idx="minor">
              <a:schemeClr val="tx1"/>
            </a:fontRef>
          </p:style>
        </p:cxnSp>
        <p:grpSp>
          <p:nvGrpSpPr>
            <p:cNvPr id="125" name="Group 124">
              <a:extLst>
                <a:ext uri="{FF2B5EF4-FFF2-40B4-BE49-F238E27FC236}">
                  <a16:creationId xmlns:a16="http://schemas.microsoft.com/office/drawing/2014/main" id="{07CD33BB-50EF-45C2-B494-4AF2DA63CB64}"/>
                </a:ext>
              </a:extLst>
            </p:cNvPr>
            <p:cNvGrpSpPr/>
            <p:nvPr/>
          </p:nvGrpSpPr>
          <p:grpSpPr>
            <a:xfrm>
              <a:off x="2779808" y="4696023"/>
              <a:ext cx="1468699" cy="1121236"/>
              <a:chOff x="3668805" y="1796209"/>
              <a:chExt cx="1468699" cy="1121236"/>
            </a:xfrm>
          </p:grpSpPr>
          <p:grpSp>
            <p:nvGrpSpPr>
              <p:cNvPr id="126" name="Group 125">
                <a:extLst>
                  <a:ext uri="{FF2B5EF4-FFF2-40B4-BE49-F238E27FC236}">
                    <a16:creationId xmlns:a16="http://schemas.microsoft.com/office/drawing/2014/main" id="{22E3D09D-A6C1-43DD-95AD-631451618424}"/>
                  </a:ext>
                </a:extLst>
              </p:cNvPr>
              <p:cNvGrpSpPr/>
              <p:nvPr/>
            </p:nvGrpSpPr>
            <p:grpSpPr>
              <a:xfrm>
                <a:off x="3668805" y="1796209"/>
                <a:ext cx="1446028" cy="1121236"/>
                <a:chOff x="5372986" y="3026520"/>
                <a:chExt cx="1446028" cy="1121236"/>
              </a:xfrm>
            </p:grpSpPr>
            <p:sp>
              <p:nvSpPr>
                <p:cNvPr id="128" name="Rectangle 127">
                  <a:extLst>
                    <a:ext uri="{FF2B5EF4-FFF2-40B4-BE49-F238E27FC236}">
                      <a16:creationId xmlns:a16="http://schemas.microsoft.com/office/drawing/2014/main" id="{C73F5934-D308-47E2-AFE0-9941AB51530E}"/>
                    </a:ext>
                  </a:extLst>
                </p:cNvPr>
                <p:cNvSpPr/>
                <p:nvPr/>
              </p:nvSpPr>
              <p:spPr>
                <a:xfrm>
                  <a:off x="5372986" y="3026520"/>
                  <a:ext cx="1446028" cy="10244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9" name="Straight Connector 128">
                  <a:extLst>
                    <a:ext uri="{FF2B5EF4-FFF2-40B4-BE49-F238E27FC236}">
                      <a16:creationId xmlns:a16="http://schemas.microsoft.com/office/drawing/2014/main" id="{F85AE374-BCF2-408F-8740-0F8FF89C58DA}"/>
                    </a:ext>
                  </a:extLst>
                </p:cNvPr>
                <p:cNvCxnSpPr>
                  <a:cxnSpLocks/>
                </p:cNvCxnSpPr>
                <p:nvPr/>
              </p:nvCxnSpPr>
              <p:spPr>
                <a:xfrm>
                  <a:off x="5705912" y="4147756"/>
                  <a:ext cx="780175" cy="0"/>
                </a:xfrm>
                <a:prstGeom prst="line">
                  <a:avLst/>
                </a:prstGeom>
                <a:ln w="28575">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127" name="TextBox 126">
                <a:extLst>
                  <a:ext uri="{FF2B5EF4-FFF2-40B4-BE49-F238E27FC236}">
                    <a16:creationId xmlns:a16="http://schemas.microsoft.com/office/drawing/2014/main" id="{60CC3F65-A391-452D-9FA6-37BAF7127F42}"/>
                  </a:ext>
                </a:extLst>
              </p:cNvPr>
              <p:cNvSpPr txBox="1"/>
              <p:nvPr/>
            </p:nvSpPr>
            <p:spPr>
              <a:xfrm>
                <a:off x="3691475" y="2092904"/>
                <a:ext cx="1446029" cy="461665"/>
              </a:xfrm>
              <a:prstGeom prst="rect">
                <a:avLst/>
              </a:prstGeom>
              <a:noFill/>
            </p:spPr>
            <p:txBody>
              <a:bodyPr wrap="square" rtlCol="0">
                <a:spAutoFit/>
              </a:bodyPr>
              <a:lstStyle/>
              <a:p>
                <a:pPr algn="ctr"/>
                <a:r>
                  <a:rPr lang="es-ES_tradnl" sz="1200" b="1" dirty="0"/>
                  <a:t>2 Ronda</a:t>
                </a:r>
              </a:p>
              <a:p>
                <a:pPr algn="ctr"/>
                <a:r>
                  <a:rPr lang="es-ES_tradnl" sz="1200" b="1" dirty="0"/>
                  <a:t>Aplicaciones</a:t>
                </a:r>
              </a:p>
            </p:txBody>
          </p:sp>
        </p:grpSp>
        <p:cxnSp>
          <p:nvCxnSpPr>
            <p:cNvPr id="130" name="Straight Arrow Connector 129">
              <a:extLst>
                <a:ext uri="{FF2B5EF4-FFF2-40B4-BE49-F238E27FC236}">
                  <a16:creationId xmlns:a16="http://schemas.microsoft.com/office/drawing/2014/main" id="{B7BF7CC1-5D99-45DC-88BD-63A79909C0BB}"/>
                </a:ext>
              </a:extLst>
            </p:cNvPr>
            <p:cNvCxnSpPr>
              <a:cxnSpLocks/>
            </p:cNvCxnSpPr>
            <p:nvPr/>
          </p:nvCxnSpPr>
          <p:spPr>
            <a:xfrm>
              <a:off x="4292600" y="5223551"/>
              <a:ext cx="3196300" cy="0"/>
            </a:xfrm>
            <a:prstGeom prst="straightConnector1">
              <a:avLst/>
            </a:prstGeom>
            <a:ln>
              <a:solidFill>
                <a:srgbClr val="0D3C82"/>
              </a:solidFill>
              <a:tailEnd type="triangle"/>
            </a:ln>
          </p:spPr>
          <p:style>
            <a:lnRef idx="1">
              <a:schemeClr val="accent1"/>
            </a:lnRef>
            <a:fillRef idx="0">
              <a:schemeClr val="accent1"/>
            </a:fillRef>
            <a:effectRef idx="0">
              <a:schemeClr val="accent1"/>
            </a:effectRef>
            <a:fontRef idx="minor">
              <a:schemeClr val="tx1"/>
            </a:fontRef>
          </p:style>
        </p:cxnSp>
      </p:grpSp>
      <p:sp>
        <p:nvSpPr>
          <p:cNvPr id="131" name="Rectangle 130">
            <a:extLst>
              <a:ext uri="{FF2B5EF4-FFF2-40B4-BE49-F238E27FC236}">
                <a16:creationId xmlns:a16="http://schemas.microsoft.com/office/drawing/2014/main" id="{8482642C-87A1-4409-9A67-AF1B3613835E}"/>
              </a:ext>
            </a:extLst>
          </p:cNvPr>
          <p:cNvSpPr/>
          <p:nvPr/>
        </p:nvSpPr>
        <p:spPr>
          <a:xfrm>
            <a:off x="0" y="6289288"/>
            <a:ext cx="12192000" cy="568712"/>
          </a:xfrm>
          <a:prstGeom prst="rect">
            <a:avLst/>
          </a:prstGeom>
          <a:solidFill>
            <a:srgbClr val="0D3C82"/>
          </a:solidFill>
          <a:ln>
            <a:solidFill>
              <a:srgbClr val="0D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131">
            <a:extLst>
              <a:ext uri="{FF2B5EF4-FFF2-40B4-BE49-F238E27FC236}">
                <a16:creationId xmlns:a16="http://schemas.microsoft.com/office/drawing/2014/main" id="{10B127E4-B34A-4D49-ACEF-CC0881B7EB37}"/>
              </a:ext>
            </a:extLst>
          </p:cNvPr>
          <p:cNvGrpSpPr/>
          <p:nvPr/>
        </p:nvGrpSpPr>
        <p:grpSpPr>
          <a:xfrm>
            <a:off x="4949367" y="6394491"/>
            <a:ext cx="2672930" cy="400110"/>
            <a:chOff x="4949367" y="6445291"/>
            <a:chExt cx="2672930" cy="400110"/>
          </a:xfrm>
        </p:grpSpPr>
        <p:pic>
          <p:nvPicPr>
            <p:cNvPr id="133" name="Picture 132">
              <a:extLst>
                <a:ext uri="{FF2B5EF4-FFF2-40B4-BE49-F238E27FC236}">
                  <a16:creationId xmlns:a16="http://schemas.microsoft.com/office/drawing/2014/main" id="{91C67515-2695-4541-BB5A-A4AAD34F3F4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49367" y="6517023"/>
              <a:ext cx="1029599" cy="280233"/>
            </a:xfrm>
            <a:prstGeom prst="rect">
              <a:avLst/>
            </a:prstGeom>
          </p:spPr>
        </p:pic>
        <p:sp>
          <p:nvSpPr>
            <p:cNvPr id="134" name="TextBox 133">
              <a:extLst>
                <a:ext uri="{FF2B5EF4-FFF2-40B4-BE49-F238E27FC236}">
                  <a16:creationId xmlns:a16="http://schemas.microsoft.com/office/drawing/2014/main" id="{E30D4B9A-004F-4464-B229-46FCB90206D8}"/>
                </a:ext>
              </a:extLst>
            </p:cNvPr>
            <p:cNvSpPr txBox="1"/>
            <p:nvPr/>
          </p:nvSpPr>
          <p:spPr>
            <a:xfrm>
              <a:off x="6104013" y="6445291"/>
              <a:ext cx="1518284" cy="400110"/>
            </a:xfrm>
            <a:prstGeom prst="rect">
              <a:avLst/>
            </a:prstGeom>
            <a:noFill/>
          </p:spPr>
          <p:txBody>
            <a:bodyPr wrap="square">
              <a:spAutoFit/>
            </a:bodyPr>
            <a:lstStyle/>
            <a:p>
              <a:pPr algn="ctr"/>
              <a:r>
                <a:rPr lang="en-US" sz="1000" dirty="0">
                  <a:solidFill>
                    <a:schemeClr val="bg1"/>
                  </a:solidFill>
                </a:rPr>
                <a:t>This Program is funded by </a:t>
              </a:r>
            </a:p>
            <a:p>
              <a:pPr algn="ctr"/>
              <a:r>
                <a:rPr lang="en-US" sz="1000" dirty="0">
                  <a:solidFill>
                    <a:schemeClr val="bg1"/>
                  </a:solidFill>
                </a:rPr>
                <a:t>the State of California</a:t>
              </a:r>
            </a:p>
          </p:txBody>
        </p:sp>
        <p:cxnSp>
          <p:nvCxnSpPr>
            <p:cNvPr id="147" name="Straight Connector 146">
              <a:extLst>
                <a:ext uri="{FF2B5EF4-FFF2-40B4-BE49-F238E27FC236}">
                  <a16:creationId xmlns:a16="http://schemas.microsoft.com/office/drawing/2014/main" id="{F846E4DD-C5E0-4ED2-B606-76E412DDD7AD}"/>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4" name="Slide Number Placeholder 3">
            <a:extLst>
              <a:ext uri="{FF2B5EF4-FFF2-40B4-BE49-F238E27FC236}">
                <a16:creationId xmlns:a16="http://schemas.microsoft.com/office/drawing/2014/main" id="{458F3133-316A-45AD-BC6A-C48BB2B4A9F7}"/>
              </a:ext>
            </a:extLst>
          </p:cNvPr>
          <p:cNvSpPr>
            <a:spLocks noGrp="1"/>
          </p:cNvSpPr>
          <p:nvPr>
            <p:ph type="sldNum" sz="quarter" idx="12"/>
          </p:nvPr>
        </p:nvSpPr>
        <p:spPr/>
        <p:txBody>
          <a:bodyPr/>
          <a:lstStyle/>
          <a:p>
            <a:fld id="{8AAEA597-3525-4545-A2CF-C14FA043E16B}" type="slidenum">
              <a:rPr lang="en-US" smtClean="0"/>
              <a:t>4</a:t>
            </a:fld>
            <a:endParaRPr lang="en-US"/>
          </a:p>
        </p:txBody>
      </p:sp>
    </p:spTree>
    <p:extLst>
      <p:ext uri="{BB962C8B-B14F-4D97-AF65-F5344CB8AC3E}">
        <p14:creationId xmlns:p14="http://schemas.microsoft.com/office/powerpoint/2010/main" val="10409012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5F63F4D-8369-4A03-A677-EE30F65EE9DD}"/>
              </a:ext>
            </a:extLst>
          </p:cNvPr>
          <p:cNvSpPr/>
          <p:nvPr/>
        </p:nvSpPr>
        <p:spPr>
          <a:xfrm>
            <a:off x="183024" y="1075931"/>
            <a:ext cx="7055975" cy="4935935"/>
          </a:xfrm>
          <a:prstGeom prst="rect">
            <a:avLst/>
          </a:prstGeom>
          <a:solidFill>
            <a:srgbClr val="E2E7EF"/>
          </a:solidFill>
          <a:ln>
            <a:solidFill>
              <a:srgbClr val="E2E7EF"/>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7BFCDFDC-75A4-43F0-A029-6D71360939D4}"/>
              </a:ext>
            </a:extLst>
          </p:cNvPr>
          <p:cNvSpPr txBox="1"/>
          <p:nvPr/>
        </p:nvSpPr>
        <p:spPr>
          <a:xfrm>
            <a:off x="0" y="109255"/>
            <a:ext cx="12192000" cy="584775"/>
          </a:xfrm>
          <a:prstGeom prst="rect">
            <a:avLst/>
          </a:prstGeom>
          <a:noFill/>
        </p:spPr>
        <p:txBody>
          <a:bodyPr wrap="square">
            <a:spAutoFit/>
          </a:bodyPr>
          <a:lstStyle/>
          <a:p>
            <a:pPr algn="ctr" fontAlgn="base"/>
            <a:r>
              <a:rPr lang="en-US" sz="3200" b="1" dirty="0">
                <a:solidFill>
                  <a:srgbClr val="0A0000"/>
                </a:solidFill>
                <a:latin typeface="Balboa Medium" panose="020B0604040203020204" pitchFamily="34" charset="0"/>
              </a:rPr>
              <a:t>SECCIÓN 9: ENCUENTRE SU NOMBRE DE USUARIO Y CONTRASEÑA</a:t>
            </a:r>
            <a:endParaRPr lang="en-US" sz="4000" b="1" i="0" dirty="0">
              <a:solidFill>
                <a:srgbClr val="0A0000"/>
              </a:solidFill>
              <a:effectLst/>
              <a:latin typeface="Balboa Medium" panose="020B0604040203020204" pitchFamily="34" charset="0"/>
            </a:endParaRPr>
          </a:p>
        </p:txBody>
      </p:sp>
      <p:sp>
        <p:nvSpPr>
          <p:cNvPr id="30" name="TextBox 29">
            <a:extLst>
              <a:ext uri="{FF2B5EF4-FFF2-40B4-BE49-F238E27FC236}">
                <a16:creationId xmlns:a16="http://schemas.microsoft.com/office/drawing/2014/main" id="{8FE5B8DA-23D1-492B-9F4A-7D0326125E21}"/>
              </a:ext>
            </a:extLst>
          </p:cNvPr>
          <p:cNvSpPr txBox="1"/>
          <p:nvPr/>
        </p:nvSpPr>
        <p:spPr>
          <a:xfrm>
            <a:off x="571458" y="1247691"/>
            <a:ext cx="5389076" cy="5693866"/>
          </a:xfrm>
          <a:prstGeom prst="rect">
            <a:avLst/>
          </a:prstGeom>
          <a:noFill/>
        </p:spPr>
        <p:txBody>
          <a:bodyPr wrap="square">
            <a:spAutoFit/>
          </a:bodyPr>
          <a:lstStyle/>
          <a:p>
            <a:r>
              <a:rPr lang="en-US" dirty="0">
                <a:latin typeface="Balboa Medium" panose="020B0604040203020204" pitchFamily="34" charset="0"/>
              </a:rPr>
              <a:t>INSTRUCIONES</a:t>
            </a:r>
          </a:p>
          <a:p>
            <a:pPr marL="342900" indent="-342900">
              <a:buFont typeface="+mj-lt"/>
              <a:buAutoNum type="arabicPeriod"/>
            </a:pPr>
            <a:r>
              <a:rPr lang="es-ES_tradnl" sz="1400" dirty="0"/>
              <a:t>Verifique la dirección de correo electrónico que ingresó en la sesión “</a:t>
            </a:r>
            <a:r>
              <a:rPr lang="es-ES_tradnl" sz="1400" dirty="0" err="1"/>
              <a:t>Let’s</a:t>
            </a:r>
            <a:r>
              <a:rPr lang="es-ES_tradnl" sz="1400" dirty="0"/>
              <a:t> </a:t>
            </a:r>
            <a:r>
              <a:rPr lang="es-ES_tradnl" sz="1400" dirty="0" err="1"/>
              <a:t>get</a:t>
            </a:r>
            <a:r>
              <a:rPr lang="es-ES_tradnl" sz="1400" dirty="0"/>
              <a:t> </a:t>
            </a:r>
            <a:r>
              <a:rPr lang="es-ES_tradnl" sz="1400" dirty="0" err="1"/>
              <a:t>started</a:t>
            </a:r>
            <a:r>
              <a:rPr lang="es-ES_tradnl" sz="1400" dirty="0"/>
              <a:t> </a:t>
            </a:r>
            <a:r>
              <a:rPr lang="es-ES_tradnl" sz="1400" dirty="0" err="1"/>
              <a:t>with</a:t>
            </a:r>
            <a:r>
              <a:rPr lang="es-ES_tradnl" sz="1400" dirty="0"/>
              <a:t> </a:t>
            </a:r>
            <a:r>
              <a:rPr lang="es-ES_tradnl" sz="1400" dirty="0" err="1"/>
              <a:t>your</a:t>
            </a:r>
            <a:r>
              <a:rPr lang="es-ES_tradnl" sz="1400" dirty="0"/>
              <a:t> </a:t>
            </a:r>
            <a:r>
              <a:rPr lang="es-ES_tradnl" sz="1400" dirty="0" err="1"/>
              <a:t>application</a:t>
            </a:r>
            <a:r>
              <a:rPr lang="es-ES_tradnl" sz="1400" dirty="0"/>
              <a:t>” de la solicitud de subvención para obtener su nombre de usuario y contraseña para nuestro Portal</a:t>
            </a:r>
            <a:br>
              <a:rPr lang="es-ES_tradnl" sz="1400" dirty="0"/>
            </a:br>
            <a:br>
              <a:rPr lang="es-ES_tradnl" sz="1400" dirty="0"/>
            </a:br>
            <a:r>
              <a:rPr lang="es-ES_tradnl" sz="1400" b="1" dirty="0"/>
              <a:t>Si no ve este correo electrónico en su correo principal, verifique sus carpetas de correo no deseado y basura.</a:t>
            </a:r>
          </a:p>
          <a:p>
            <a:pPr marL="342900" indent="-342900">
              <a:buFont typeface="+mj-lt"/>
              <a:buAutoNum type="arabicPeriod"/>
            </a:pPr>
            <a:endParaRPr lang="es-ES_tradnl" sz="1400" dirty="0"/>
          </a:p>
          <a:p>
            <a:pPr marL="342900" indent="-342900">
              <a:buFont typeface="+mj-lt"/>
              <a:buAutoNum type="arabicPeriod"/>
            </a:pPr>
            <a:endParaRPr lang="es-ES_tradnl" sz="1400" dirty="0"/>
          </a:p>
          <a:p>
            <a:pPr marL="342900" indent="-342900">
              <a:buFont typeface="+mj-lt"/>
              <a:buAutoNum type="arabicPeriod"/>
            </a:pPr>
            <a:r>
              <a:rPr lang="es-ES_tradnl" sz="1400" dirty="0"/>
              <a:t>Active su cuenta haciendo clic en “</a:t>
            </a:r>
            <a:r>
              <a:rPr lang="es-ES_tradnl" sz="1400" b="1" dirty="0" err="1"/>
              <a:t>Click</a:t>
            </a:r>
            <a:r>
              <a:rPr lang="es-ES_tradnl" sz="1400" b="1" dirty="0"/>
              <a:t> </a:t>
            </a:r>
            <a:r>
              <a:rPr lang="es-ES_tradnl" sz="1400" b="1" dirty="0" err="1"/>
              <a:t>here</a:t>
            </a:r>
            <a:r>
              <a:rPr lang="es-ES_tradnl" sz="1400" b="1" dirty="0"/>
              <a:t> to log in</a:t>
            </a:r>
            <a:r>
              <a:rPr lang="es-ES_tradnl" sz="1400" dirty="0"/>
              <a:t>”. Se le redirigirá a la pagina de inicio de la solicitud del Programa de Subvenciones de Ayuda de California. </a:t>
            </a:r>
          </a:p>
          <a:p>
            <a:pPr marL="342900" indent="-342900">
              <a:buFont typeface="+mj-lt"/>
              <a:buAutoNum type="arabicPeriod"/>
            </a:pPr>
            <a:endParaRPr lang="es-ES_tradnl"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br>
              <a:rPr lang="en-US" sz="1200" dirty="0"/>
            </a:br>
            <a:endParaRPr lang="en-US" sz="1200" dirty="0"/>
          </a:p>
        </p:txBody>
      </p:sp>
      <p:cxnSp>
        <p:nvCxnSpPr>
          <p:cNvPr id="15" name="Straight Connector 14">
            <a:extLst>
              <a:ext uri="{FF2B5EF4-FFF2-40B4-BE49-F238E27FC236}">
                <a16:creationId xmlns:a16="http://schemas.microsoft.com/office/drawing/2014/main" id="{22DDA749-2E7F-427F-A41B-4FCD7145963A}"/>
              </a:ext>
            </a:extLst>
          </p:cNvPr>
          <p:cNvCxnSpPr>
            <a:cxnSpLocks/>
          </p:cNvCxnSpPr>
          <p:nvPr/>
        </p:nvCxnSpPr>
        <p:spPr>
          <a:xfrm>
            <a:off x="5731731" y="769013"/>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B026A8B-4D48-4A6A-BCBE-71EAF31546E0}"/>
              </a:ext>
            </a:extLst>
          </p:cNvPr>
          <p:cNvSpPr/>
          <p:nvPr/>
        </p:nvSpPr>
        <p:spPr>
          <a:xfrm>
            <a:off x="0" y="6289288"/>
            <a:ext cx="12192000" cy="568712"/>
          </a:xfrm>
          <a:prstGeom prst="rect">
            <a:avLst/>
          </a:prstGeom>
          <a:solidFill>
            <a:srgbClr val="0D3C82"/>
          </a:solidFill>
          <a:ln>
            <a:solidFill>
              <a:srgbClr val="0D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90AF936D-DC90-430E-B485-8D565BA64F9A}"/>
              </a:ext>
            </a:extLst>
          </p:cNvPr>
          <p:cNvGrpSpPr/>
          <p:nvPr/>
        </p:nvGrpSpPr>
        <p:grpSpPr>
          <a:xfrm>
            <a:off x="4949367" y="6394491"/>
            <a:ext cx="2672930" cy="400110"/>
            <a:chOff x="4949367" y="6445291"/>
            <a:chExt cx="2672930" cy="400110"/>
          </a:xfrm>
        </p:grpSpPr>
        <p:pic>
          <p:nvPicPr>
            <p:cNvPr id="34" name="Picture 33">
              <a:extLst>
                <a:ext uri="{FF2B5EF4-FFF2-40B4-BE49-F238E27FC236}">
                  <a16:creationId xmlns:a16="http://schemas.microsoft.com/office/drawing/2014/main" id="{949B613D-04EE-4A8B-9FC8-2BE9DDDEE9E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49367" y="6517023"/>
              <a:ext cx="1029599" cy="280233"/>
            </a:xfrm>
            <a:prstGeom prst="rect">
              <a:avLst/>
            </a:prstGeom>
          </p:spPr>
        </p:pic>
        <p:sp>
          <p:nvSpPr>
            <p:cNvPr id="35" name="TextBox 34">
              <a:extLst>
                <a:ext uri="{FF2B5EF4-FFF2-40B4-BE49-F238E27FC236}">
                  <a16:creationId xmlns:a16="http://schemas.microsoft.com/office/drawing/2014/main" id="{F071B48E-3645-4A60-9D3F-D406A4A7AC4B}"/>
                </a:ext>
              </a:extLst>
            </p:cNvPr>
            <p:cNvSpPr txBox="1"/>
            <p:nvPr/>
          </p:nvSpPr>
          <p:spPr>
            <a:xfrm>
              <a:off x="6104013" y="6445291"/>
              <a:ext cx="1518284" cy="400110"/>
            </a:xfrm>
            <a:prstGeom prst="rect">
              <a:avLst/>
            </a:prstGeom>
            <a:noFill/>
          </p:spPr>
          <p:txBody>
            <a:bodyPr wrap="square">
              <a:spAutoFit/>
            </a:bodyPr>
            <a:lstStyle/>
            <a:p>
              <a:pPr algn="ctr"/>
              <a:r>
                <a:rPr lang="en-US" sz="1000" dirty="0">
                  <a:solidFill>
                    <a:schemeClr val="bg1"/>
                  </a:solidFill>
                </a:rPr>
                <a:t>This Program is funded by </a:t>
              </a:r>
            </a:p>
            <a:p>
              <a:pPr algn="ctr"/>
              <a:r>
                <a:rPr lang="en-US" sz="1000" dirty="0">
                  <a:solidFill>
                    <a:schemeClr val="bg1"/>
                  </a:solidFill>
                </a:rPr>
                <a:t>the State of California</a:t>
              </a:r>
            </a:p>
          </p:txBody>
        </p:sp>
        <p:cxnSp>
          <p:nvCxnSpPr>
            <p:cNvPr id="37" name="Straight Connector 36">
              <a:extLst>
                <a:ext uri="{FF2B5EF4-FFF2-40B4-BE49-F238E27FC236}">
                  <a16:creationId xmlns:a16="http://schemas.microsoft.com/office/drawing/2014/main" id="{4C834219-3D5B-42C0-8482-CE0250EA8223}"/>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2" name="Slide Number Placeholder 1">
            <a:extLst>
              <a:ext uri="{FF2B5EF4-FFF2-40B4-BE49-F238E27FC236}">
                <a16:creationId xmlns:a16="http://schemas.microsoft.com/office/drawing/2014/main" id="{E71DC573-EBB2-4039-927E-9AA09A4C7B6C}"/>
              </a:ext>
            </a:extLst>
          </p:cNvPr>
          <p:cNvSpPr>
            <a:spLocks noGrp="1"/>
          </p:cNvSpPr>
          <p:nvPr>
            <p:ph type="sldNum" sz="quarter" idx="12"/>
          </p:nvPr>
        </p:nvSpPr>
        <p:spPr/>
        <p:txBody>
          <a:bodyPr/>
          <a:lstStyle/>
          <a:p>
            <a:fld id="{8AAEA597-3525-4545-A2CF-C14FA043E16B}" type="slidenum">
              <a:rPr lang="en-US" smtClean="0"/>
              <a:t>40</a:t>
            </a:fld>
            <a:endParaRPr lang="en-US"/>
          </a:p>
        </p:txBody>
      </p:sp>
      <p:pic>
        <p:nvPicPr>
          <p:cNvPr id="4" name="Picture 3">
            <a:extLst>
              <a:ext uri="{FF2B5EF4-FFF2-40B4-BE49-F238E27FC236}">
                <a16:creationId xmlns:a16="http://schemas.microsoft.com/office/drawing/2014/main" id="{3ABB689D-3E44-4A41-86E5-2FA3401E221E}"/>
              </a:ext>
            </a:extLst>
          </p:cNvPr>
          <p:cNvPicPr>
            <a:picLocks noChangeAspect="1"/>
          </p:cNvPicPr>
          <p:nvPr/>
        </p:nvPicPr>
        <p:blipFill>
          <a:blip r:embed="rId4"/>
          <a:stretch>
            <a:fillRect/>
          </a:stretch>
        </p:blipFill>
        <p:spPr>
          <a:xfrm>
            <a:off x="6348968" y="1247691"/>
            <a:ext cx="3885895" cy="4616728"/>
          </a:xfrm>
          <a:prstGeom prst="rect">
            <a:avLst/>
          </a:prstGeom>
        </p:spPr>
      </p:pic>
      <p:sp>
        <p:nvSpPr>
          <p:cNvPr id="78" name="Rectangle 77">
            <a:extLst>
              <a:ext uri="{FF2B5EF4-FFF2-40B4-BE49-F238E27FC236}">
                <a16:creationId xmlns:a16="http://schemas.microsoft.com/office/drawing/2014/main" id="{E48D64B6-4B5F-4B88-8B02-D4848E5A231B}"/>
              </a:ext>
            </a:extLst>
          </p:cNvPr>
          <p:cNvSpPr/>
          <p:nvPr/>
        </p:nvSpPr>
        <p:spPr>
          <a:xfrm>
            <a:off x="6348968" y="1242009"/>
            <a:ext cx="3885895" cy="462240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C5D87AB6-E840-4D4E-9508-9CD21FC5776D}"/>
              </a:ext>
            </a:extLst>
          </p:cNvPr>
          <p:cNvSpPr/>
          <p:nvPr/>
        </p:nvSpPr>
        <p:spPr>
          <a:xfrm>
            <a:off x="6387446" y="4202346"/>
            <a:ext cx="2223154" cy="530075"/>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97715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55152594-5E97-4279-9B28-BD09DC323517}"/>
              </a:ext>
            </a:extLst>
          </p:cNvPr>
          <p:cNvSpPr/>
          <p:nvPr/>
        </p:nvSpPr>
        <p:spPr>
          <a:xfrm>
            <a:off x="183024" y="1075931"/>
            <a:ext cx="7055975" cy="4935935"/>
          </a:xfrm>
          <a:prstGeom prst="rect">
            <a:avLst/>
          </a:prstGeom>
          <a:solidFill>
            <a:srgbClr val="E2E7EF"/>
          </a:solidFill>
          <a:ln>
            <a:solidFill>
              <a:srgbClr val="E2E7EF"/>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7BFCDFDC-75A4-43F0-A029-6D71360939D4}"/>
              </a:ext>
            </a:extLst>
          </p:cNvPr>
          <p:cNvSpPr txBox="1"/>
          <p:nvPr/>
        </p:nvSpPr>
        <p:spPr>
          <a:xfrm>
            <a:off x="0" y="109255"/>
            <a:ext cx="12192000" cy="707886"/>
          </a:xfrm>
          <a:prstGeom prst="rect">
            <a:avLst/>
          </a:prstGeom>
          <a:noFill/>
        </p:spPr>
        <p:txBody>
          <a:bodyPr wrap="square">
            <a:spAutoFit/>
          </a:bodyPr>
          <a:lstStyle/>
          <a:p>
            <a:pPr algn="ctr" fontAlgn="base"/>
            <a:r>
              <a:rPr lang="en-US" sz="4000" b="1" i="0" dirty="0">
                <a:solidFill>
                  <a:srgbClr val="0A0000"/>
                </a:solidFill>
                <a:effectLst/>
                <a:latin typeface="Balboa Medium" panose="020B0604040203020204" pitchFamily="34" charset="0"/>
              </a:rPr>
              <a:t>SESSIÓN 10: INICIE SESIÓN EN EL PORTAL DE SU SOCIO</a:t>
            </a:r>
          </a:p>
        </p:txBody>
      </p:sp>
      <p:sp>
        <p:nvSpPr>
          <p:cNvPr id="30" name="TextBox 29">
            <a:extLst>
              <a:ext uri="{FF2B5EF4-FFF2-40B4-BE49-F238E27FC236}">
                <a16:creationId xmlns:a16="http://schemas.microsoft.com/office/drawing/2014/main" id="{8FE5B8DA-23D1-492B-9F4A-7D0326125E21}"/>
              </a:ext>
            </a:extLst>
          </p:cNvPr>
          <p:cNvSpPr txBox="1"/>
          <p:nvPr/>
        </p:nvSpPr>
        <p:spPr>
          <a:xfrm>
            <a:off x="571458" y="1247691"/>
            <a:ext cx="5389076" cy="5478423"/>
          </a:xfrm>
          <a:prstGeom prst="rect">
            <a:avLst/>
          </a:prstGeom>
          <a:noFill/>
        </p:spPr>
        <p:txBody>
          <a:bodyPr wrap="square">
            <a:spAutoFit/>
          </a:bodyPr>
          <a:lstStyle/>
          <a:p>
            <a:r>
              <a:rPr lang="es-ES_tradnl" dirty="0">
                <a:latin typeface="Balboa Medium" panose="020B0604040203020204" pitchFamily="34" charset="0"/>
              </a:rPr>
              <a:t>INSTRUCIONES</a:t>
            </a:r>
          </a:p>
          <a:p>
            <a:pPr marL="342900" indent="-342900">
              <a:buFont typeface="+mj-lt"/>
              <a:buAutoNum type="arabicPeriod"/>
            </a:pPr>
            <a:r>
              <a:rPr lang="es-ES_tradnl" sz="1400" dirty="0"/>
              <a:t>Utilice el nombre de usuario y la contraseña que se le asignaron en el correo electrónico de confirmación para iniciar sesión y activar su cuenta.</a:t>
            </a:r>
            <a:br>
              <a:rPr lang="es-ES_tradnl" sz="1400" dirty="0"/>
            </a:br>
            <a:br>
              <a:rPr lang="es-ES_tradnl" sz="1400" dirty="0"/>
            </a:br>
            <a:r>
              <a:rPr lang="es-ES_tradnl" sz="1400" dirty="0"/>
              <a:t>Nota importante: asegúrese de iniciar sesión en el portal de su socio.  Sus credenciales de inicio de sesión no funcionaran con otros socios.  Verifique mirando el URL web del portal.  Debería ver el nombre de su socio.</a:t>
            </a:r>
          </a:p>
          <a:p>
            <a:endParaRPr lang="es-ES_tradnl" sz="1400" dirty="0"/>
          </a:p>
          <a:p>
            <a:pPr marL="342900" indent="-342900">
              <a:buFont typeface="+mj-lt"/>
              <a:buAutoNum type="arabicPeriod" startAt="2"/>
            </a:pPr>
            <a:r>
              <a:rPr lang="es-ES_tradnl" sz="1400" dirty="0"/>
              <a:t>Una vez que inicie sesión, se le pedirá que restablezca su contraseña para su privacidad.  Su nueva contraseña debe tener un mínimo de ocho caracteres (1-9, a-z, A-Z), ¡que incluye un carácter especial (!@#$%^&amp;*).</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br>
              <a:rPr lang="en-US" sz="1200" dirty="0"/>
            </a:br>
            <a:endParaRPr lang="en-US" sz="1200" dirty="0"/>
          </a:p>
        </p:txBody>
      </p:sp>
      <p:cxnSp>
        <p:nvCxnSpPr>
          <p:cNvPr id="15" name="Straight Connector 14">
            <a:extLst>
              <a:ext uri="{FF2B5EF4-FFF2-40B4-BE49-F238E27FC236}">
                <a16:creationId xmlns:a16="http://schemas.microsoft.com/office/drawing/2014/main" id="{22DDA749-2E7F-427F-A41B-4FCD7145963A}"/>
              </a:ext>
            </a:extLst>
          </p:cNvPr>
          <p:cNvCxnSpPr>
            <a:cxnSpLocks/>
          </p:cNvCxnSpPr>
          <p:nvPr/>
        </p:nvCxnSpPr>
        <p:spPr>
          <a:xfrm>
            <a:off x="5731731" y="769013"/>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B026A8B-4D48-4A6A-BCBE-71EAF31546E0}"/>
              </a:ext>
            </a:extLst>
          </p:cNvPr>
          <p:cNvSpPr/>
          <p:nvPr/>
        </p:nvSpPr>
        <p:spPr>
          <a:xfrm>
            <a:off x="0" y="6289288"/>
            <a:ext cx="12192000" cy="568712"/>
          </a:xfrm>
          <a:prstGeom prst="rect">
            <a:avLst/>
          </a:prstGeom>
          <a:solidFill>
            <a:srgbClr val="0D3C82"/>
          </a:solidFill>
          <a:ln>
            <a:solidFill>
              <a:srgbClr val="0D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90AF936D-DC90-430E-B485-8D565BA64F9A}"/>
              </a:ext>
            </a:extLst>
          </p:cNvPr>
          <p:cNvGrpSpPr/>
          <p:nvPr/>
        </p:nvGrpSpPr>
        <p:grpSpPr>
          <a:xfrm>
            <a:off x="4949367" y="6394491"/>
            <a:ext cx="2672930" cy="400110"/>
            <a:chOff x="4949367" y="6445291"/>
            <a:chExt cx="2672930" cy="400110"/>
          </a:xfrm>
        </p:grpSpPr>
        <p:pic>
          <p:nvPicPr>
            <p:cNvPr id="34" name="Picture 33">
              <a:extLst>
                <a:ext uri="{FF2B5EF4-FFF2-40B4-BE49-F238E27FC236}">
                  <a16:creationId xmlns:a16="http://schemas.microsoft.com/office/drawing/2014/main" id="{949B613D-04EE-4A8B-9FC8-2BE9DDDEE9E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49367" y="6517023"/>
              <a:ext cx="1029599" cy="280233"/>
            </a:xfrm>
            <a:prstGeom prst="rect">
              <a:avLst/>
            </a:prstGeom>
          </p:spPr>
        </p:pic>
        <p:sp>
          <p:nvSpPr>
            <p:cNvPr id="35" name="TextBox 34">
              <a:extLst>
                <a:ext uri="{FF2B5EF4-FFF2-40B4-BE49-F238E27FC236}">
                  <a16:creationId xmlns:a16="http://schemas.microsoft.com/office/drawing/2014/main" id="{F071B48E-3645-4A60-9D3F-D406A4A7AC4B}"/>
                </a:ext>
              </a:extLst>
            </p:cNvPr>
            <p:cNvSpPr txBox="1"/>
            <p:nvPr/>
          </p:nvSpPr>
          <p:spPr>
            <a:xfrm>
              <a:off x="6104013" y="6445291"/>
              <a:ext cx="1518284" cy="400110"/>
            </a:xfrm>
            <a:prstGeom prst="rect">
              <a:avLst/>
            </a:prstGeom>
            <a:noFill/>
          </p:spPr>
          <p:txBody>
            <a:bodyPr wrap="square">
              <a:spAutoFit/>
            </a:bodyPr>
            <a:lstStyle/>
            <a:p>
              <a:pPr algn="ctr"/>
              <a:r>
                <a:rPr lang="en-US" sz="1000" dirty="0">
                  <a:solidFill>
                    <a:schemeClr val="bg1"/>
                  </a:solidFill>
                </a:rPr>
                <a:t>This Program is funded by </a:t>
              </a:r>
            </a:p>
            <a:p>
              <a:pPr algn="ctr"/>
              <a:r>
                <a:rPr lang="en-US" sz="1000" dirty="0">
                  <a:solidFill>
                    <a:schemeClr val="bg1"/>
                  </a:solidFill>
                </a:rPr>
                <a:t>the State of California</a:t>
              </a:r>
            </a:p>
          </p:txBody>
        </p:sp>
        <p:cxnSp>
          <p:nvCxnSpPr>
            <p:cNvPr id="37" name="Straight Connector 36">
              <a:extLst>
                <a:ext uri="{FF2B5EF4-FFF2-40B4-BE49-F238E27FC236}">
                  <a16:creationId xmlns:a16="http://schemas.microsoft.com/office/drawing/2014/main" id="{4C834219-3D5B-42C0-8482-CE0250EA8223}"/>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2" name="Slide Number Placeholder 1">
            <a:extLst>
              <a:ext uri="{FF2B5EF4-FFF2-40B4-BE49-F238E27FC236}">
                <a16:creationId xmlns:a16="http://schemas.microsoft.com/office/drawing/2014/main" id="{E71DC573-EBB2-4039-927E-9AA09A4C7B6C}"/>
              </a:ext>
            </a:extLst>
          </p:cNvPr>
          <p:cNvSpPr>
            <a:spLocks noGrp="1"/>
          </p:cNvSpPr>
          <p:nvPr>
            <p:ph type="sldNum" sz="quarter" idx="12"/>
          </p:nvPr>
        </p:nvSpPr>
        <p:spPr/>
        <p:txBody>
          <a:bodyPr/>
          <a:lstStyle/>
          <a:p>
            <a:fld id="{8AAEA597-3525-4545-A2CF-C14FA043E16B}" type="slidenum">
              <a:rPr lang="en-US" smtClean="0"/>
              <a:t>41</a:t>
            </a:fld>
            <a:endParaRPr lang="en-US"/>
          </a:p>
        </p:txBody>
      </p:sp>
      <p:sp>
        <p:nvSpPr>
          <p:cNvPr id="33" name="Rectangle 32">
            <a:extLst>
              <a:ext uri="{FF2B5EF4-FFF2-40B4-BE49-F238E27FC236}">
                <a16:creationId xmlns:a16="http://schemas.microsoft.com/office/drawing/2014/main" id="{31E76731-A680-4F66-94EE-6649B1D8BE0C}"/>
              </a:ext>
            </a:extLst>
          </p:cNvPr>
          <p:cNvSpPr/>
          <p:nvPr/>
        </p:nvSpPr>
        <p:spPr>
          <a:xfrm>
            <a:off x="6104013" y="1173138"/>
            <a:ext cx="5869607" cy="184142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descr="Graphical user interface, text, website&#10;&#10;Description automatically generated">
            <a:extLst>
              <a:ext uri="{FF2B5EF4-FFF2-40B4-BE49-F238E27FC236}">
                <a16:creationId xmlns:a16="http://schemas.microsoft.com/office/drawing/2014/main" id="{B8FE566F-0F27-4244-93BD-BE49AA08F45B}"/>
              </a:ext>
            </a:extLst>
          </p:cNvPr>
          <p:cNvPicPr>
            <a:picLocks noChangeAspect="1"/>
          </p:cNvPicPr>
          <p:nvPr/>
        </p:nvPicPr>
        <p:blipFill rotWithShape="1">
          <a:blip r:embed="rId4">
            <a:extLst>
              <a:ext uri="{28A0092B-C50C-407E-A947-70E740481C1C}">
                <a14:useLocalDpi xmlns:a14="http://schemas.microsoft.com/office/drawing/2010/main" val="0"/>
              </a:ext>
            </a:extLst>
          </a:blip>
          <a:srcRect r="30823" b="22898"/>
          <a:stretch/>
        </p:blipFill>
        <p:spPr>
          <a:xfrm>
            <a:off x="6162763" y="1256008"/>
            <a:ext cx="5752106" cy="1727424"/>
          </a:xfrm>
          <a:prstGeom prst="rect">
            <a:avLst/>
          </a:prstGeom>
        </p:spPr>
      </p:pic>
      <p:pic>
        <p:nvPicPr>
          <p:cNvPr id="40" name="Picture 39">
            <a:extLst>
              <a:ext uri="{FF2B5EF4-FFF2-40B4-BE49-F238E27FC236}">
                <a16:creationId xmlns:a16="http://schemas.microsoft.com/office/drawing/2014/main" id="{4966C9B4-A8F4-414C-B5C1-95291B4A8298}"/>
              </a:ext>
            </a:extLst>
          </p:cNvPr>
          <p:cNvPicPr>
            <a:picLocks noChangeAspect="1"/>
          </p:cNvPicPr>
          <p:nvPr/>
        </p:nvPicPr>
        <p:blipFill>
          <a:blip r:embed="rId5"/>
          <a:stretch>
            <a:fillRect/>
          </a:stretch>
        </p:blipFill>
        <p:spPr>
          <a:xfrm>
            <a:off x="6122110" y="3111768"/>
            <a:ext cx="2332079" cy="2858677"/>
          </a:xfrm>
          <a:prstGeom prst="rect">
            <a:avLst/>
          </a:prstGeom>
        </p:spPr>
      </p:pic>
      <p:sp>
        <p:nvSpPr>
          <p:cNvPr id="41" name="Rectangle 40">
            <a:extLst>
              <a:ext uri="{FF2B5EF4-FFF2-40B4-BE49-F238E27FC236}">
                <a16:creationId xmlns:a16="http://schemas.microsoft.com/office/drawing/2014/main" id="{9E1F6451-F7DD-427F-B3FB-2E5AA193EA01}"/>
              </a:ext>
            </a:extLst>
          </p:cNvPr>
          <p:cNvSpPr/>
          <p:nvPr/>
        </p:nvSpPr>
        <p:spPr>
          <a:xfrm>
            <a:off x="6096000" y="3111768"/>
            <a:ext cx="2358189" cy="285867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7F93A72-3094-44E8-8A03-EC230E30FBB8}"/>
              </a:ext>
            </a:extLst>
          </p:cNvPr>
          <p:cNvPicPr>
            <a:picLocks noChangeAspect="1"/>
          </p:cNvPicPr>
          <p:nvPr/>
        </p:nvPicPr>
        <p:blipFill>
          <a:blip r:embed="rId6"/>
          <a:stretch>
            <a:fillRect/>
          </a:stretch>
        </p:blipFill>
        <p:spPr>
          <a:xfrm>
            <a:off x="8709157" y="3173117"/>
            <a:ext cx="2161073" cy="2797328"/>
          </a:xfrm>
          <a:prstGeom prst="rect">
            <a:avLst/>
          </a:prstGeom>
        </p:spPr>
      </p:pic>
      <p:sp>
        <p:nvSpPr>
          <p:cNvPr id="42" name="Rectangle 41">
            <a:extLst>
              <a:ext uri="{FF2B5EF4-FFF2-40B4-BE49-F238E27FC236}">
                <a16:creationId xmlns:a16="http://schemas.microsoft.com/office/drawing/2014/main" id="{B73C4BE4-F57A-4ADC-89BE-C64ABC485BCA}"/>
              </a:ext>
            </a:extLst>
          </p:cNvPr>
          <p:cNvSpPr/>
          <p:nvPr/>
        </p:nvSpPr>
        <p:spPr>
          <a:xfrm>
            <a:off x="8610600" y="3111768"/>
            <a:ext cx="2358189" cy="285867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0692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2959F2-43DC-449C-90EB-271C2A015AA6}"/>
              </a:ext>
            </a:extLst>
          </p:cNvPr>
          <p:cNvSpPr/>
          <p:nvPr/>
        </p:nvSpPr>
        <p:spPr>
          <a:xfrm>
            <a:off x="0" y="0"/>
            <a:ext cx="12192000" cy="6866340"/>
          </a:xfrm>
          <a:prstGeom prst="rect">
            <a:avLst/>
          </a:prstGeom>
          <a:solidFill>
            <a:srgbClr val="F5F5F5"/>
          </a:solidFill>
          <a:ln>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5BF08EE-497C-415C-8CB5-1022DF26FE50}"/>
              </a:ext>
            </a:extLst>
          </p:cNvPr>
          <p:cNvSpPr/>
          <p:nvPr/>
        </p:nvSpPr>
        <p:spPr>
          <a:xfrm>
            <a:off x="501555" y="573299"/>
            <a:ext cx="11188888" cy="5711402"/>
          </a:xfrm>
          <a:prstGeom prst="rect">
            <a:avLst/>
          </a:prstGeom>
          <a:solidFill>
            <a:schemeClr val="bg1"/>
          </a:solidFill>
          <a:ln>
            <a:solidFill>
              <a:schemeClr val="bg1"/>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ceiling&#10;&#10;Description automatically generated">
            <a:extLst>
              <a:ext uri="{FF2B5EF4-FFF2-40B4-BE49-F238E27FC236}">
                <a16:creationId xmlns:a16="http://schemas.microsoft.com/office/drawing/2014/main" id="{7260A0EE-44DD-426E-BC3A-0F53BD30072C}"/>
              </a:ext>
            </a:extLst>
          </p:cNvPr>
          <p:cNvPicPr>
            <a:picLocks noChangeAspect="1"/>
          </p:cNvPicPr>
          <p:nvPr/>
        </p:nvPicPr>
        <p:blipFill rotWithShape="1">
          <a:blip r:embed="rId3">
            <a:extLst>
              <a:ext uri="{28A0092B-C50C-407E-A947-70E740481C1C}">
                <a14:useLocalDpi xmlns:a14="http://schemas.microsoft.com/office/drawing/2010/main" val="0"/>
              </a:ext>
            </a:extLst>
          </a:blip>
          <a:srcRect l="19920" r="22570"/>
          <a:stretch/>
        </p:blipFill>
        <p:spPr>
          <a:xfrm>
            <a:off x="501556" y="573300"/>
            <a:ext cx="4926841" cy="5711402"/>
          </a:xfrm>
          <a:prstGeom prst="rect">
            <a:avLst/>
          </a:prstGeom>
        </p:spPr>
      </p:pic>
      <p:sp>
        <p:nvSpPr>
          <p:cNvPr id="20" name="TextBox 19">
            <a:extLst>
              <a:ext uri="{FF2B5EF4-FFF2-40B4-BE49-F238E27FC236}">
                <a16:creationId xmlns:a16="http://schemas.microsoft.com/office/drawing/2014/main" id="{F087D73C-D31C-47D5-89E3-EF311A9B4974}"/>
              </a:ext>
            </a:extLst>
          </p:cNvPr>
          <p:cNvSpPr txBox="1"/>
          <p:nvPr/>
        </p:nvSpPr>
        <p:spPr>
          <a:xfrm>
            <a:off x="5421573" y="3017515"/>
            <a:ext cx="6268872" cy="769441"/>
          </a:xfrm>
          <a:prstGeom prst="rect">
            <a:avLst/>
          </a:prstGeom>
          <a:noFill/>
        </p:spPr>
        <p:txBody>
          <a:bodyPr wrap="square">
            <a:spAutoFit/>
          </a:bodyPr>
          <a:lstStyle/>
          <a:p>
            <a:pPr algn="ctr" fontAlgn="base"/>
            <a:r>
              <a:rPr lang="en-US" sz="4400" b="1" i="0" dirty="0">
                <a:solidFill>
                  <a:srgbClr val="0A0000"/>
                </a:solidFill>
                <a:effectLst/>
                <a:latin typeface="Balboa Medium" panose="020B0604040203020204" pitchFamily="34" charset="0"/>
              </a:rPr>
              <a:t>CARGA DE DOCUMENTOS</a:t>
            </a:r>
          </a:p>
        </p:txBody>
      </p:sp>
      <p:cxnSp>
        <p:nvCxnSpPr>
          <p:cNvPr id="6" name="Straight Connector 5">
            <a:extLst>
              <a:ext uri="{FF2B5EF4-FFF2-40B4-BE49-F238E27FC236}">
                <a16:creationId xmlns:a16="http://schemas.microsoft.com/office/drawing/2014/main" id="{4856571E-5822-4240-93A4-44E9BA4B914A}"/>
              </a:ext>
            </a:extLst>
          </p:cNvPr>
          <p:cNvCxnSpPr>
            <a:cxnSpLocks/>
          </p:cNvCxnSpPr>
          <p:nvPr/>
        </p:nvCxnSpPr>
        <p:spPr>
          <a:xfrm>
            <a:off x="6044467" y="3840486"/>
            <a:ext cx="941695"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B67BC52-45F8-4C17-BEC0-3831A590B433}"/>
              </a:ext>
            </a:extLst>
          </p:cNvPr>
          <p:cNvSpPr txBox="1"/>
          <p:nvPr/>
        </p:nvSpPr>
        <p:spPr>
          <a:xfrm>
            <a:off x="5964993" y="3846942"/>
            <a:ext cx="6268872" cy="461665"/>
          </a:xfrm>
          <a:prstGeom prst="rect">
            <a:avLst/>
          </a:prstGeom>
          <a:noFill/>
        </p:spPr>
        <p:txBody>
          <a:bodyPr wrap="square">
            <a:spAutoFit/>
          </a:bodyPr>
          <a:lstStyle/>
          <a:p>
            <a:pPr fontAlgn="base"/>
            <a:r>
              <a:rPr lang="en-US" sz="2400" dirty="0">
                <a:solidFill>
                  <a:srgbClr val="0A0000"/>
                </a:solidFill>
                <a:latin typeface="Balboa Light" panose="020B0304040203020204" pitchFamily="34" charset="0"/>
              </a:rPr>
              <a:t>GUÍA PASO POR PASO</a:t>
            </a:r>
            <a:endParaRPr lang="en-US" sz="2400" i="0" dirty="0">
              <a:solidFill>
                <a:srgbClr val="0A0000"/>
              </a:solidFill>
              <a:effectLst/>
              <a:latin typeface="Balboa Light" panose="020B0304040203020204" pitchFamily="34" charset="0"/>
            </a:endParaRPr>
          </a:p>
        </p:txBody>
      </p:sp>
      <p:pic>
        <p:nvPicPr>
          <p:cNvPr id="8" name="Picture 7" descr="Logo&#10;&#10;Description automatically generated">
            <a:extLst>
              <a:ext uri="{FF2B5EF4-FFF2-40B4-BE49-F238E27FC236}">
                <a16:creationId xmlns:a16="http://schemas.microsoft.com/office/drawing/2014/main" id="{58C81B90-B94D-45CC-98B0-1CC04B4689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0967" y="6434060"/>
            <a:ext cx="1029599" cy="446159"/>
          </a:xfrm>
          <a:prstGeom prst="rect">
            <a:avLst/>
          </a:prstGeom>
        </p:spPr>
      </p:pic>
      <p:sp>
        <p:nvSpPr>
          <p:cNvPr id="11" name="TextBox 10">
            <a:extLst>
              <a:ext uri="{FF2B5EF4-FFF2-40B4-BE49-F238E27FC236}">
                <a16:creationId xmlns:a16="http://schemas.microsoft.com/office/drawing/2014/main" id="{565E8ADE-1937-42B1-8BBD-7309243ABF48}"/>
              </a:ext>
            </a:extLst>
          </p:cNvPr>
          <p:cNvSpPr txBox="1"/>
          <p:nvPr/>
        </p:nvSpPr>
        <p:spPr>
          <a:xfrm>
            <a:off x="6104013" y="6445291"/>
            <a:ext cx="1518284" cy="400110"/>
          </a:xfrm>
          <a:prstGeom prst="rect">
            <a:avLst/>
          </a:prstGeom>
          <a:noFill/>
        </p:spPr>
        <p:txBody>
          <a:bodyPr wrap="square">
            <a:spAutoFit/>
          </a:bodyPr>
          <a:lstStyle/>
          <a:p>
            <a:pPr algn="ctr"/>
            <a:r>
              <a:rPr lang="en-US" sz="1000" dirty="0"/>
              <a:t>This Program is funded by </a:t>
            </a:r>
          </a:p>
          <a:p>
            <a:pPr algn="ctr"/>
            <a:r>
              <a:rPr lang="en-US" sz="1000" dirty="0"/>
              <a:t>the State of California</a:t>
            </a:r>
          </a:p>
        </p:txBody>
      </p:sp>
      <p:cxnSp>
        <p:nvCxnSpPr>
          <p:cNvPr id="12" name="Straight Connector 11">
            <a:extLst>
              <a:ext uri="{FF2B5EF4-FFF2-40B4-BE49-F238E27FC236}">
                <a16:creationId xmlns:a16="http://schemas.microsoft.com/office/drawing/2014/main" id="{91BE3AA6-13E5-4A07-9696-6BA5422C4AA3}"/>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D4E2C1D-F3D4-4D55-95F0-20D519D118D9}"/>
              </a:ext>
            </a:extLst>
          </p:cNvPr>
          <p:cNvSpPr>
            <a:spLocks noGrp="1"/>
          </p:cNvSpPr>
          <p:nvPr>
            <p:ph type="sldNum" sz="quarter" idx="12"/>
          </p:nvPr>
        </p:nvSpPr>
        <p:spPr/>
        <p:txBody>
          <a:bodyPr/>
          <a:lstStyle/>
          <a:p>
            <a:fld id="{8AAEA597-3525-4545-A2CF-C14FA043E16B}" type="slidenum">
              <a:rPr lang="en-US" smtClean="0"/>
              <a:t>42</a:t>
            </a:fld>
            <a:endParaRPr lang="en-US"/>
          </a:p>
        </p:txBody>
      </p:sp>
    </p:spTree>
    <p:extLst>
      <p:ext uri="{BB962C8B-B14F-4D97-AF65-F5344CB8AC3E}">
        <p14:creationId xmlns:p14="http://schemas.microsoft.com/office/powerpoint/2010/main" val="35028848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7CA1959-30EF-4535-A968-5B2821713CE3}"/>
              </a:ext>
            </a:extLst>
          </p:cNvPr>
          <p:cNvSpPr/>
          <p:nvPr/>
        </p:nvSpPr>
        <p:spPr>
          <a:xfrm>
            <a:off x="183024" y="1075931"/>
            <a:ext cx="7055975" cy="4935935"/>
          </a:xfrm>
          <a:prstGeom prst="rect">
            <a:avLst/>
          </a:prstGeom>
          <a:solidFill>
            <a:srgbClr val="E2E7EF"/>
          </a:solidFill>
          <a:ln>
            <a:solidFill>
              <a:srgbClr val="E2E7EF"/>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42B522A4-4703-458C-AA82-AEF6E8407A1C}"/>
              </a:ext>
            </a:extLst>
          </p:cNvPr>
          <p:cNvSpPr txBox="1"/>
          <p:nvPr/>
        </p:nvSpPr>
        <p:spPr>
          <a:xfrm>
            <a:off x="571458" y="1247691"/>
            <a:ext cx="5389076" cy="3354765"/>
          </a:xfrm>
          <a:prstGeom prst="rect">
            <a:avLst/>
          </a:prstGeom>
          <a:noFill/>
        </p:spPr>
        <p:txBody>
          <a:bodyPr wrap="square">
            <a:spAutoFit/>
          </a:bodyPr>
          <a:lstStyle/>
          <a:p>
            <a:r>
              <a:rPr lang="es-ES_tradnl" dirty="0">
                <a:latin typeface="Balboa Medium" panose="020B0604040203020204" pitchFamily="34" charset="0"/>
              </a:rPr>
              <a:t>INSTRUCIONES</a:t>
            </a:r>
          </a:p>
          <a:p>
            <a:pPr marL="342900" indent="-342900">
              <a:buAutoNum type="arabicPeriod"/>
            </a:pPr>
            <a:r>
              <a:rPr lang="es-ES_tradnl" sz="1400" dirty="0"/>
              <a:t>Una vez que haya iniciado sesión en el Portal, vera el estado de su solicitud.</a:t>
            </a:r>
          </a:p>
          <a:p>
            <a:pPr marL="800100" lvl="1" indent="-342900">
              <a:buFont typeface="Arial" panose="020B0604020202020204" pitchFamily="34" charset="0"/>
              <a:buChar char="•"/>
            </a:pPr>
            <a:r>
              <a:rPr lang="es-ES_tradnl" sz="1400" b="1" dirty="0"/>
              <a:t>INCOMPLETE</a:t>
            </a:r>
            <a:br>
              <a:rPr lang="es-ES_tradnl" sz="1400" dirty="0"/>
            </a:br>
            <a:r>
              <a:rPr lang="es-ES_tradnl" sz="1400" dirty="0"/>
              <a:t>Si su solicitud aparece como incompleta, deberá completarla antes de poder comenzar a cargar documentos.</a:t>
            </a:r>
          </a:p>
          <a:p>
            <a:pPr marL="800100" lvl="1" indent="-342900">
              <a:buFont typeface="Arial" panose="020B0604020202020204" pitchFamily="34" charset="0"/>
              <a:buChar char="•"/>
            </a:pPr>
            <a:r>
              <a:rPr lang="es-ES_tradnl" sz="1400" b="1" dirty="0"/>
              <a:t>PENDING DOCUMENT UPLOAD</a:t>
            </a:r>
            <a:br>
              <a:rPr lang="es-ES_tradnl" sz="1400" dirty="0"/>
            </a:br>
            <a:r>
              <a:rPr lang="es-ES_tradnl" sz="1400" dirty="0"/>
              <a:t>Si su solicitud esta pendiente de carga de documentos, haga clic en “</a:t>
            </a:r>
            <a:r>
              <a:rPr lang="es-ES_tradnl" sz="1400" b="1" dirty="0" err="1"/>
              <a:t>Upload</a:t>
            </a:r>
            <a:r>
              <a:rPr lang="es-ES_tradnl" sz="1400" b="1" dirty="0"/>
              <a:t> </a:t>
            </a:r>
            <a:r>
              <a:rPr lang="es-ES_tradnl" sz="1400" b="1" dirty="0" err="1"/>
              <a:t>Documents</a:t>
            </a:r>
            <a:r>
              <a:rPr lang="es-ES_tradnl" sz="1400" b="1" dirty="0"/>
              <a:t> &amp; Bank </a:t>
            </a:r>
            <a:r>
              <a:rPr lang="es-ES_tradnl" sz="1400" b="1" dirty="0" err="1"/>
              <a:t>info</a:t>
            </a:r>
            <a:r>
              <a:rPr lang="es-ES_tradnl" sz="1400" dirty="0"/>
              <a:t>” para enviar los documentos requeridos y vincular su información bancaria.</a:t>
            </a:r>
            <a:br>
              <a:rPr lang="es-ES_tradnl" sz="1400" dirty="0"/>
            </a:br>
            <a:br>
              <a:rPr lang="es-ES_tradnl" sz="1400" dirty="0"/>
            </a:br>
            <a:r>
              <a:rPr lang="es-ES_tradnl" sz="1400" b="1" dirty="0"/>
              <a:t>NOTA IMPORTANTE: </a:t>
            </a:r>
            <a:r>
              <a:rPr lang="es-ES_tradnl" sz="1400" dirty="0"/>
              <a:t>Su estado seguirá siendo </a:t>
            </a:r>
            <a:r>
              <a:rPr lang="es-ES_tradnl" sz="1400" b="1" dirty="0"/>
              <a:t>“</a:t>
            </a:r>
            <a:r>
              <a:rPr lang="es-ES_tradnl" sz="1400" b="1" dirty="0" err="1"/>
              <a:t>Pending</a:t>
            </a:r>
            <a:r>
              <a:rPr lang="es-ES_tradnl" sz="1400" b="1" dirty="0"/>
              <a:t> </a:t>
            </a:r>
            <a:r>
              <a:rPr lang="es-ES_tradnl" sz="1400" b="1" dirty="0" err="1"/>
              <a:t>Document</a:t>
            </a:r>
            <a:r>
              <a:rPr lang="es-ES_tradnl" sz="1400" b="1" dirty="0"/>
              <a:t> </a:t>
            </a:r>
            <a:r>
              <a:rPr lang="es-ES_tradnl" sz="1400" b="1" dirty="0" err="1"/>
              <a:t>Upload</a:t>
            </a:r>
            <a:r>
              <a:rPr lang="es-ES_tradnl" sz="1400" b="1" dirty="0"/>
              <a:t>”</a:t>
            </a:r>
            <a:r>
              <a:rPr lang="es-ES_tradnl" sz="1400" dirty="0"/>
              <a:t> incluso después de haber cargado todos los documentos.</a:t>
            </a:r>
          </a:p>
          <a:p>
            <a:endParaRPr lang="en-US" sz="1200" dirty="0">
              <a:latin typeface="Lato" panose="020F0502020204030203" pitchFamily="34" charset="0"/>
            </a:endParaRPr>
          </a:p>
        </p:txBody>
      </p:sp>
      <p:sp>
        <p:nvSpPr>
          <p:cNvPr id="13" name="TextBox 12">
            <a:extLst>
              <a:ext uri="{FF2B5EF4-FFF2-40B4-BE49-F238E27FC236}">
                <a16:creationId xmlns:a16="http://schemas.microsoft.com/office/drawing/2014/main" id="{7BFCDFDC-75A4-43F0-A029-6D71360939D4}"/>
              </a:ext>
            </a:extLst>
          </p:cNvPr>
          <p:cNvSpPr txBox="1"/>
          <p:nvPr/>
        </p:nvSpPr>
        <p:spPr>
          <a:xfrm>
            <a:off x="0" y="109255"/>
            <a:ext cx="12192000" cy="707886"/>
          </a:xfrm>
          <a:prstGeom prst="rect">
            <a:avLst/>
          </a:prstGeom>
          <a:noFill/>
        </p:spPr>
        <p:txBody>
          <a:bodyPr wrap="square">
            <a:spAutoFit/>
          </a:bodyPr>
          <a:lstStyle/>
          <a:p>
            <a:pPr algn="ctr" fontAlgn="base"/>
            <a:r>
              <a:rPr lang="en-US" sz="4000" b="1" i="0" dirty="0">
                <a:solidFill>
                  <a:srgbClr val="0A0000"/>
                </a:solidFill>
                <a:effectLst/>
                <a:latin typeface="Balboa Medium" panose="020B0604040203020204" pitchFamily="34" charset="0"/>
              </a:rPr>
              <a:t>SECCIÓN 1: VERIFIQUE SU SOLICITUD PARA COMPLETAR</a:t>
            </a:r>
          </a:p>
        </p:txBody>
      </p:sp>
      <p:cxnSp>
        <p:nvCxnSpPr>
          <p:cNvPr id="15" name="Straight Connector 14">
            <a:extLst>
              <a:ext uri="{FF2B5EF4-FFF2-40B4-BE49-F238E27FC236}">
                <a16:creationId xmlns:a16="http://schemas.microsoft.com/office/drawing/2014/main" id="{B40A8192-96B0-4924-97B3-BD1EB1F53442}"/>
              </a:ext>
            </a:extLst>
          </p:cNvPr>
          <p:cNvCxnSpPr>
            <a:cxnSpLocks/>
          </p:cNvCxnSpPr>
          <p:nvPr/>
        </p:nvCxnSpPr>
        <p:spPr>
          <a:xfrm>
            <a:off x="5731731" y="769013"/>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10734F33-6E74-4A73-9B73-248C7B5050FD}"/>
              </a:ext>
            </a:extLst>
          </p:cNvPr>
          <p:cNvSpPr/>
          <p:nvPr/>
        </p:nvSpPr>
        <p:spPr>
          <a:xfrm>
            <a:off x="0" y="6289288"/>
            <a:ext cx="12192000" cy="568712"/>
          </a:xfrm>
          <a:prstGeom prst="rect">
            <a:avLst/>
          </a:prstGeom>
          <a:solidFill>
            <a:srgbClr val="0D3C82"/>
          </a:solidFill>
          <a:ln>
            <a:solidFill>
              <a:srgbClr val="0D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7EFDFB4-19EC-4069-8983-3CF87B3DA012}"/>
              </a:ext>
            </a:extLst>
          </p:cNvPr>
          <p:cNvGrpSpPr/>
          <p:nvPr/>
        </p:nvGrpSpPr>
        <p:grpSpPr>
          <a:xfrm>
            <a:off x="4949367" y="6394491"/>
            <a:ext cx="2672930" cy="400110"/>
            <a:chOff x="4949367" y="6445291"/>
            <a:chExt cx="2672930" cy="400110"/>
          </a:xfrm>
        </p:grpSpPr>
        <p:pic>
          <p:nvPicPr>
            <p:cNvPr id="16" name="Picture 15">
              <a:extLst>
                <a:ext uri="{FF2B5EF4-FFF2-40B4-BE49-F238E27FC236}">
                  <a16:creationId xmlns:a16="http://schemas.microsoft.com/office/drawing/2014/main" id="{BBA5D573-7CA6-43C4-B811-9DC80C449A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49367" y="6517023"/>
              <a:ext cx="1029599" cy="280233"/>
            </a:xfrm>
            <a:prstGeom prst="rect">
              <a:avLst/>
            </a:prstGeom>
          </p:spPr>
        </p:pic>
        <p:sp>
          <p:nvSpPr>
            <p:cNvPr id="18" name="TextBox 17">
              <a:extLst>
                <a:ext uri="{FF2B5EF4-FFF2-40B4-BE49-F238E27FC236}">
                  <a16:creationId xmlns:a16="http://schemas.microsoft.com/office/drawing/2014/main" id="{4458CE8C-93F2-4945-AED7-C15AF0F5D686}"/>
                </a:ext>
              </a:extLst>
            </p:cNvPr>
            <p:cNvSpPr txBox="1"/>
            <p:nvPr/>
          </p:nvSpPr>
          <p:spPr>
            <a:xfrm>
              <a:off x="6104013" y="6445291"/>
              <a:ext cx="1518284" cy="400110"/>
            </a:xfrm>
            <a:prstGeom prst="rect">
              <a:avLst/>
            </a:prstGeom>
            <a:noFill/>
          </p:spPr>
          <p:txBody>
            <a:bodyPr wrap="square">
              <a:spAutoFit/>
            </a:bodyPr>
            <a:lstStyle/>
            <a:p>
              <a:pPr algn="ctr"/>
              <a:r>
                <a:rPr lang="en-US" sz="1000" dirty="0">
                  <a:solidFill>
                    <a:schemeClr val="bg1"/>
                  </a:solidFill>
                </a:rPr>
                <a:t>This Program is funded by </a:t>
              </a:r>
            </a:p>
            <a:p>
              <a:pPr algn="ctr"/>
              <a:r>
                <a:rPr lang="en-US" sz="1000" dirty="0">
                  <a:solidFill>
                    <a:schemeClr val="bg1"/>
                  </a:solidFill>
                </a:rPr>
                <a:t>the State of California</a:t>
              </a:r>
            </a:p>
          </p:txBody>
        </p:sp>
        <p:cxnSp>
          <p:nvCxnSpPr>
            <p:cNvPr id="23" name="Straight Connector 22">
              <a:extLst>
                <a:ext uri="{FF2B5EF4-FFF2-40B4-BE49-F238E27FC236}">
                  <a16:creationId xmlns:a16="http://schemas.microsoft.com/office/drawing/2014/main" id="{71C183D8-640A-4D0F-9E4F-41CE849C8969}"/>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4" name="Slide Number Placeholder 3">
            <a:extLst>
              <a:ext uri="{FF2B5EF4-FFF2-40B4-BE49-F238E27FC236}">
                <a16:creationId xmlns:a16="http://schemas.microsoft.com/office/drawing/2014/main" id="{8BC163AF-DC28-4A0A-A343-690013F1014C}"/>
              </a:ext>
            </a:extLst>
          </p:cNvPr>
          <p:cNvSpPr>
            <a:spLocks noGrp="1"/>
          </p:cNvSpPr>
          <p:nvPr>
            <p:ph type="sldNum" sz="quarter" idx="12"/>
          </p:nvPr>
        </p:nvSpPr>
        <p:spPr/>
        <p:txBody>
          <a:bodyPr/>
          <a:lstStyle/>
          <a:p>
            <a:fld id="{8AAEA597-3525-4545-A2CF-C14FA043E16B}" type="slidenum">
              <a:rPr lang="en-US" smtClean="0"/>
              <a:t>43</a:t>
            </a:fld>
            <a:endParaRPr lang="en-US"/>
          </a:p>
        </p:txBody>
      </p:sp>
      <p:sp>
        <p:nvSpPr>
          <p:cNvPr id="25" name="Rectangle 24">
            <a:extLst>
              <a:ext uri="{FF2B5EF4-FFF2-40B4-BE49-F238E27FC236}">
                <a16:creationId xmlns:a16="http://schemas.microsoft.com/office/drawing/2014/main" id="{C13C48C7-04EE-4B4B-884A-7D04F8ADD28F}"/>
              </a:ext>
            </a:extLst>
          </p:cNvPr>
          <p:cNvSpPr/>
          <p:nvPr/>
        </p:nvSpPr>
        <p:spPr>
          <a:xfrm>
            <a:off x="9060865" y="1517064"/>
            <a:ext cx="2720445" cy="347395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185AD52-D0F8-406A-9AEB-2B7BE581A146}"/>
              </a:ext>
            </a:extLst>
          </p:cNvPr>
          <p:cNvPicPr>
            <a:picLocks noChangeAspect="1"/>
          </p:cNvPicPr>
          <p:nvPr/>
        </p:nvPicPr>
        <p:blipFill>
          <a:blip r:embed="rId4"/>
          <a:stretch>
            <a:fillRect/>
          </a:stretch>
        </p:blipFill>
        <p:spPr>
          <a:xfrm>
            <a:off x="9139637" y="1636212"/>
            <a:ext cx="2562899" cy="3235660"/>
          </a:xfrm>
          <a:prstGeom prst="rect">
            <a:avLst/>
          </a:prstGeom>
        </p:spPr>
      </p:pic>
      <p:sp>
        <p:nvSpPr>
          <p:cNvPr id="29" name="Rectangle 28">
            <a:extLst>
              <a:ext uri="{FF2B5EF4-FFF2-40B4-BE49-F238E27FC236}">
                <a16:creationId xmlns:a16="http://schemas.microsoft.com/office/drawing/2014/main" id="{76B4B736-239C-4E8D-90BA-B73AD7BCBAB0}"/>
              </a:ext>
            </a:extLst>
          </p:cNvPr>
          <p:cNvSpPr/>
          <p:nvPr/>
        </p:nvSpPr>
        <p:spPr>
          <a:xfrm>
            <a:off x="5960534" y="1517064"/>
            <a:ext cx="2720445" cy="347395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DDF32B84-29C9-4802-802B-DD61EF5BCD51}"/>
              </a:ext>
            </a:extLst>
          </p:cNvPr>
          <p:cNvPicPr>
            <a:picLocks noChangeAspect="1"/>
          </p:cNvPicPr>
          <p:nvPr/>
        </p:nvPicPr>
        <p:blipFill>
          <a:blip r:embed="rId5"/>
          <a:stretch>
            <a:fillRect/>
          </a:stretch>
        </p:blipFill>
        <p:spPr>
          <a:xfrm>
            <a:off x="6173361" y="1596694"/>
            <a:ext cx="2294789" cy="3314696"/>
          </a:xfrm>
          <a:prstGeom prst="rect">
            <a:avLst/>
          </a:prstGeom>
        </p:spPr>
      </p:pic>
      <p:sp>
        <p:nvSpPr>
          <p:cNvPr id="30" name="Rectangle 29">
            <a:extLst>
              <a:ext uri="{FF2B5EF4-FFF2-40B4-BE49-F238E27FC236}">
                <a16:creationId xmlns:a16="http://schemas.microsoft.com/office/drawing/2014/main" id="{8631EDA7-D9EE-4BF1-BF2A-1F7D9D8A8FBF}"/>
              </a:ext>
            </a:extLst>
          </p:cNvPr>
          <p:cNvSpPr/>
          <p:nvPr/>
        </p:nvSpPr>
        <p:spPr>
          <a:xfrm>
            <a:off x="9480884" y="4036555"/>
            <a:ext cx="1868726" cy="568712"/>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48841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11BDB57A-6512-409E-9693-01FBF5F9DACC}"/>
              </a:ext>
            </a:extLst>
          </p:cNvPr>
          <p:cNvSpPr/>
          <p:nvPr/>
        </p:nvSpPr>
        <p:spPr>
          <a:xfrm>
            <a:off x="183024" y="1075931"/>
            <a:ext cx="7055975" cy="4935935"/>
          </a:xfrm>
          <a:prstGeom prst="rect">
            <a:avLst/>
          </a:prstGeom>
          <a:solidFill>
            <a:srgbClr val="E2E7EF"/>
          </a:solidFill>
          <a:ln>
            <a:solidFill>
              <a:srgbClr val="E2E7EF"/>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0635668-0728-493A-B3D2-6DAA1CBC63F8}"/>
              </a:ext>
            </a:extLst>
          </p:cNvPr>
          <p:cNvSpPr/>
          <p:nvPr/>
        </p:nvSpPr>
        <p:spPr>
          <a:xfrm>
            <a:off x="6231469" y="1247692"/>
            <a:ext cx="5774926" cy="394995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2B522A4-4703-458C-AA82-AEF6E8407A1C}"/>
              </a:ext>
            </a:extLst>
          </p:cNvPr>
          <p:cNvSpPr txBox="1"/>
          <p:nvPr/>
        </p:nvSpPr>
        <p:spPr>
          <a:xfrm>
            <a:off x="571458" y="1247691"/>
            <a:ext cx="5389076" cy="4555093"/>
          </a:xfrm>
          <a:prstGeom prst="rect">
            <a:avLst/>
          </a:prstGeom>
          <a:noFill/>
        </p:spPr>
        <p:txBody>
          <a:bodyPr wrap="square">
            <a:spAutoFit/>
          </a:bodyPr>
          <a:lstStyle/>
          <a:p>
            <a:r>
              <a:rPr lang="es-ES_tradnl" dirty="0">
                <a:latin typeface="Balboa Medium" panose="020B0604040203020204" pitchFamily="34" charset="0"/>
              </a:rPr>
              <a:t>INSTRUCCIONES</a:t>
            </a:r>
          </a:p>
          <a:p>
            <a:r>
              <a:rPr lang="es-ES_tradnl" sz="1200" dirty="0"/>
              <a:t>NOTA: Los documentos con un asterisco (*) son obligatorios para completar su solicitud.  Si un documento no se aplica a su negocio, marque la casilla junto a la etiqueta “N/A”.</a:t>
            </a:r>
            <a:br>
              <a:rPr lang="es-ES_tradnl" sz="1200" dirty="0"/>
            </a:br>
            <a:endParaRPr lang="es-ES_tradnl" sz="1200" dirty="0"/>
          </a:p>
          <a:p>
            <a:pPr marL="342900" indent="-342900">
              <a:buFont typeface="+mj-lt"/>
              <a:buAutoNum type="arabicPeriod"/>
            </a:pPr>
            <a:r>
              <a:rPr lang="es-ES_tradnl" sz="1200" dirty="0"/>
              <a:t>Seleccione un documento de la lista con la etiqueta “Paso 1”. </a:t>
            </a:r>
            <a:r>
              <a:rPr lang="es-ES_tradnl" sz="1200" b="1" dirty="0"/>
              <a:t>Antes de cargar un documento, debe seleccionarlo de la lista.</a:t>
            </a:r>
            <a:r>
              <a:rPr lang="es-ES_tradnl" sz="1200" dirty="0"/>
              <a:t>  Por ejemplo, si esta cargando la Certificación de la aplicación, seleccione “</a:t>
            </a:r>
            <a:r>
              <a:rPr lang="es-ES_tradnl" sz="1200" dirty="0" err="1"/>
              <a:t>Application</a:t>
            </a:r>
            <a:r>
              <a:rPr lang="es-ES_tradnl" sz="1200" dirty="0"/>
              <a:t> </a:t>
            </a:r>
            <a:r>
              <a:rPr lang="es-ES_tradnl" sz="1200" dirty="0" err="1"/>
              <a:t>Certification</a:t>
            </a:r>
            <a:r>
              <a:rPr lang="es-ES_tradnl" sz="1200" dirty="0"/>
              <a:t>” de la lista.  Si va a cargar su identificación emitida por el gobierno, seleccione </a:t>
            </a:r>
            <a:r>
              <a:rPr lang="es-ES_tradnl" sz="1200" b="1" dirty="0"/>
              <a:t>“</a:t>
            </a:r>
            <a:r>
              <a:rPr lang="es-ES_tradnl" sz="1200" b="1" dirty="0" err="1"/>
              <a:t>Government</a:t>
            </a:r>
            <a:r>
              <a:rPr lang="es-ES_tradnl" sz="1200" b="1" dirty="0"/>
              <a:t> </a:t>
            </a:r>
            <a:r>
              <a:rPr lang="es-ES_tradnl" sz="1200" b="1" dirty="0" err="1"/>
              <a:t>issued</a:t>
            </a:r>
            <a:r>
              <a:rPr lang="es-ES_tradnl" sz="1200" b="1" dirty="0"/>
              <a:t> ID”. </a:t>
            </a:r>
          </a:p>
          <a:p>
            <a:pPr marL="342900" indent="-342900">
              <a:buFont typeface="+mj-lt"/>
              <a:buAutoNum type="arabicPeriod"/>
            </a:pPr>
            <a:r>
              <a:rPr lang="es-ES_tradnl" sz="1200" dirty="0"/>
              <a:t>Presione en “</a:t>
            </a:r>
            <a:r>
              <a:rPr lang="es-ES_tradnl" sz="1200" b="1" dirty="0" err="1"/>
              <a:t>Browse</a:t>
            </a:r>
            <a:r>
              <a:rPr lang="es-ES_tradnl" sz="1200" dirty="0"/>
              <a:t>” para localizar documento en su dispositivo.</a:t>
            </a:r>
          </a:p>
          <a:p>
            <a:pPr marL="342900" indent="-342900">
              <a:buFont typeface="+mj-lt"/>
              <a:buAutoNum type="arabicPeriod"/>
            </a:pPr>
            <a:r>
              <a:rPr lang="es-ES_tradnl" sz="1200" dirty="0"/>
              <a:t>Una vez que haya seleccionado el documento de su dispositivo, haga clic en “</a:t>
            </a:r>
            <a:r>
              <a:rPr lang="es-ES_tradnl" sz="1200" b="1" dirty="0" err="1"/>
              <a:t>Upload</a:t>
            </a:r>
            <a:r>
              <a:rPr lang="es-ES_tradnl" sz="1200" b="1" dirty="0"/>
              <a:t> </a:t>
            </a:r>
            <a:r>
              <a:rPr lang="es-ES_tradnl" sz="1200" b="1" dirty="0" err="1"/>
              <a:t>Documents</a:t>
            </a:r>
            <a:r>
              <a:rPr lang="es-ES_tradnl" sz="1200" dirty="0"/>
              <a:t>” para completar la carga. </a:t>
            </a:r>
          </a:p>
          <a:p>
            <a:pPr lvl="1"/>
            <a:r>
              <a:rPr lang="es-ES_tradnl" sz="1200" b="1" dirty="0"/>
              <a:t>Nota importante</a:t>
            </a:r>
            <a:r>
              <a:rPr lang="es-ES_tradnl" sz="1200" dirty="0"/>
              <a:t>: ingrese la contraseña del documento si se requiere una para acceder.</a:t>
            </a:r>
          </a:p>
          <a:p>
            <a:pPr marL="342900" indent="-342900">
              <a:buFont typeface="+mj-lt"/>
              <a:buAutoNum type="arabicPeriod"/>
            </a:pPr>
            <a:r>
              <a:rPr lang="es-ES_tradnl" sz="1200" dirty="0"/>
              <a:t>El estado del documento cambiara de “</a:t>
            </a:r>
            <a:r>
              <a:rPr lang="es-ES_tradnl" sz="1200" b="1" dirty="0"/>
              <a:t>PENDING</a:t>
            </a:r>
            <a:r>
              <a:rPr lang="es-ES_tradnl" sz="1200" dirty="0"/>
              <a:t>” a “</a:t>
            </a:r>
            <a:r>
              <a:rPr lang="es-ES_tradnl" sz="1200" b="1" dirty="0"/>
              <a:t>COMPLETED</a:t>
            </a:r>
            <a:r>
              <a:rPr lang="es-ES_tradnl" sz="1200" dirty="0"/>
              <a:t>” una vez que se haya cargado con éxito en el Portal. </a:t>
            </a:r>
          </a:p>
          <a:p>
            <a:pPr marL="342900" indent="-342900">
              <a:buFont typeface="+mj-lt"/>
              <a:buAutoNum type="arabicPeriod"/>
            </a:pPr>
            <a:r>
              <a:rPr lang="es-ES_tradnl" sz="1200" dirty="0"/>
              <a:t>Continúe cargando documentos hasta que todos los documentos requeridos y aplicables se enumeren como “</a:t>
            </a:r>
            <a:r>
              <a:rPr lang="es-ES_tradnl" sz="1200" b="1" dirty="0"/>
              <a:t>COMPLETED</a:t>
            </a:r>
            <a:r>
              <a:rPr lang="es-ES_tradnl" sz="1200" dirty="0"/>
              <a:t>”. </a:t>
            </a:r>
          </a:p>
          <a:p>
            <a:pPr marL="342900" indent="-342900">
              <a:buFont typeface="+mj-lt"/>
              <a:buAutoNum type="arabicPeriod"/>
            </a:pPr>
            <a:endParaRPr lang="es-ES_tradnl" sz="1400" dirty="0">
              <a:latin typeface="Lato" panose="020F0502020204030203" pitchFamily="34" charset="0"/>
            </a:endParaRPr>
          </a:p>
          <a:p>
            <a:r>
              <a:rPr lang="es-ES_tradnl" dirty="0">
                <a:latin typeface="Balboa UltraLight" panose="00000300000000000000" pitchFamily="50" charset="0"/>
              </a:rPr>
              <a:t>NOTA IMPORTANTE</a:t>
            </a:r>
          </a:p>
          <a:p>
            <a:r>
              <a:rPr lang="es-ES_tradnl" sz="1200" b="1" dirty="0">
                <a:solidFill>
                  <a:srgbClr val="FF0000"/>
                </a:solidFill>
              </a:rPr>
              <a:t>NO INTRODUZCA SU INFORMACIÓN BANCARIA.</a:t>
            </a:r>
          </a:p>
          <a:p>
            <a:r>
              <a:rPr lang="es-ES_tradnl" sz="1200" b="1" dirty="0">
                <a:solidFill>
                  <a:srgbClr val="FF0000"/>
                </a:solidFill>
              </a:rPr>
              <a:t>La información bancaria solo es necesaria si está aprobado para la subvención.</a:t>
            </a:r>
          </a:p>
        </p:txBody>
      </p:sp>
      <p:sp>
        <p:nvSpPr>
          <p:cNvPr id="13" name="TextBox 12">
            <a:extLst>
              <a:ext uri="{FF2B5EF4-FFF2-40B4-BE49-F238E27FC236}">
                <a16:creationId xmlns:a16="http://schemas.microsoft.com/office/drawing/2014/main" id="{7BFCDFDC-75A4-43F0-A029-6D71360939D4}"/>
              </a:ext>
            </a:extLst>
          </p:cNvPr>
          <p:cNvSpPr txBox="1"/>
          <p:nvPr/>
        </p:nvSpPr>
        <p:spPr>
          <a:xfrm>
            <a:off x="0" y="109255"/>
            <a:ext cx="12192000" cy="707886"/>
          </a:xfrm>
          <a:prstGeom prst="rect">
            <a:avLst/>
          </a:prstGeom>
          <a:noFill/>
        </p:spPr>
        <p:txBody>
          <a:bodyPr wrap="square">
            <a:spAutoFit/>
          </a:bodyPr>
          <a:lstStyle/>
          <a:p>
            <a:pPr algn="ctr" fontAlgn="base"/>
            <a:r>
              <a:rPr lang="en-US" sz="4000" b="1" dirty="0">
                <a:solidFill>
                  <a:srgbClr val="0A0000"/>
                </a:solidFill>
                <a:latin typeface="Balboa Medium" panose="020B0604040203020204" pitchFamily="34" charset="0"/>
              </a:rPr>
              <a:t>SECCIÓN 2: CARGA DE DOCUMENTOS</a:t>
            </a:r>
            <a:endParaRPr lang="en-US" sz="4000" b="1" i="0" dirty="0">
              <a:solidFill>
                <a:srgbClr val="0A0000"/>
              </a:solidFill>
              <a:effectLst/>
              <a:latin typeface="Balboa Medium" panose="020B0604040203020204" pitchFamily="34" charset="0"/>
            </a:endParaRPr>
          </a:p>
        </p:txBody>
      </p:sp>
      <p:cxnSp>
        <p:nvCxnSpPr>
          <p:cNvPr id="26" name="Straight Connector 25">
            <a:extLst>
              <a:ext uri="{FF2B5EF4-FFF2-40B4-BE49-F238E27FC236}">
                <a16:creationId xmlns:a16="http://schemas.microsoft.com/office/drawing/2014/main" id="{EE9F368B-DDFF-4286-8A21-54883451E724}"/>
              </a:ext>
            </a:extLst>
          </p:cNvPr>
          <p:cNvCxnSpPr>
            <a:cxnSpLocks/>
          </p:cNvCxnSpPr>
          <p:nvPr/>
        </p:nvCxnSpPr>
        <p:spPr>
          <a:xfrm>
            <a:off x="5731731" y="769013"/>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362EDAD8-9552-4F58-9DE2-0D2E555AC260}"/>
              </a:ext>
            </a:extLst>
          </p:cNvPr>
          <p:cNvSpPr/>
          <p:nvPr/>
        </p:nvSpPr>
        <p:spPr>
          <a:xfrm>
            <a:off x="0" y="6289288"/>
            <a:ext cx="12192000" cy="568712"/>
          </a:xfrm>
          <a:prstGeom prst="rect">
            <a:avLst/>
          </a:prstGeom>
          <a:solidFill>
            <a:srgbClr val="0D3C82"/>
          </a:solidFill>
          <a:ln>
            <a:solidFill>
              <a:srgbClr val="0D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138099EF-AD30-4CE3-93EC-017FC717AA30}"/>
              </a:ext>
            </a:extLst>
          </p:cNvPr>
          <p:cNvGrpSpPr/>
          <p:nvPr/>
        </p:nvGrpSpPr>
        <p:grpSpPr>
          <a:xfrm>
            <a:off x="4949367" y="6394491"/>
            <a:ext cx="2672930" cy="400110"/>
            <a:chOff x="4949367" y="6445291"/>
            <a:chExt cx="2672930" cy="400110"/>
          </a:xfrm>
        </p:grpSpPr>
        <p:pic>
          <p:nvPicPr>
            <p:cNvPr id="25" name="Picture 24">
              <a:extLst>
                <a:ext uri="{FF2B5EF4-FFF2-40B4-BE49-F238E27FC236}">
                  <a16:creationId xmlns:a16="http://schemas.microsoft.com/office/drawing/2014/main" id="{9DE826E3-CB20-4377-B5A6-366477A76D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49367" y="6517023"/>
              <a:ext cx="1029599" cy="280233"/>
            </a:xfrm>
            <a:prstGeom prst="rect">
              <a:avLst/>
            </a:prstGeom>
          </p:spPr>
        </p:pic>
        <p:sp>
          <p:nvSpPr>
            <p:cNvPr id="29" name="TextBox 28">
              <a:extLst>
                <a:ext uri="{FF2B5EF4-FFF2-40B4-BE49-F238E27FC236}">
                  <a16:creationId xmlns:a16="http://schemas.microsoft.com/office/drawing/2014/main" id="{5665D38A-7FEE-4E4A-8AF1-8DAC44CC492E}"/>
                </a:ext>
              </a:extLst>
            </p:cNvPr>
            <p:cNvSpPr txBox="1"/>
            <p:nvPr/>
          </p:nvSpPr>
          <p:spPr>
            <a:xfrm>
              <a:off x="6104013" y="6445291"/>
              <a:ext cx="1518284" cy="400110"/>
            </a:xfrm>
            <a:prstGeom prst="rect">
              <a:avLst/>
            </a:prstGeom>
            <a:noFill/>
          </p:spPr>
          <p:txBody>
            <a:bodyPr wrap="square">
              <a:spAutoFit/>
            </a:bodyPr>
            <a:lstStyle/>
            <a:p>
              <a:pPr algn="ctr"/>
              <a:r>
                <a:rPr lang="en-US" sz="1000" dirty="0">
                  <a:solidFill>
                    <a:schemeClr val="bg1"/>
                  </a:solidFill>
                </a:rPr>
                <a:t>This Program is funded by </a:t>
              </a:r>
            </a:p>
            <a:p>
              <a:pPr algn="ctr"/>
              <a:r>
                <a:rPr lang="en-US" sz="1000" dirty="0">
                  <a:solidFill>
                    <a:schemeClr val="bg1"/>
                  </a:solidFill>
                </a:rPr>
                <a:t>the State of California</a:t>
              </a:r>
            </a:p>
          </p:txBody>
        </p:sp>
        <p:cxnSp>
          <p:nvCxnSpPr>
            <p:cNvPr id="33" name="Straight Connector 32">
              <a:extLst>
                <a:ext uri="{FF2B5EF4-FFF2-40B4-BE49-F238E27FC236}">
                  <a16:creationId xmlns:a16="http://schemas.microsoft.com/office/drawing/2014/main" id="{DD14EBCF-E72F-4974-ACB7-74D0CAA2289B}"/>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2" name="Slide Number Placeholder 1">
            <a:extLst>
              <a:ext uri="{FF2B5EF4-FFF2-40B4-BE49-F238E27FC236}">
                <a16:creationId xmlns:a16="http://schemas.microsoft.com/office/drawing/2014/main" id="{93C86EF2-C660-439A-8F1B-D8CFBC903BAA}"/>
              </a:ext>
            </a:extLst>
          </p:cNvPr>
          <p:cNvSpPr>
            <a:spLocks noGrp="1"/>
          </p:cNvSpPr>
          <p:nvPr>
            <p:ph type="sldNum" sz="quarter" idx="12"/>
          </p:nvPr>
        </p:nvSpPr>
        <p:spPr/>
        <p:txBody>
          <a:bodyPr/>
          <a:lstStyle/>
          <a:p>
            <a:fld id="{8AAEA597-3525-4545-A2CF-C14FA043E16B}" type="slidenum">
              <a:rPr lang="en-US" smtClean="0"/>
              <a:t>44</a:t>
            </a:fld>
            <a:endParaRPr lang="en-US"/>
          </a:p>
        </p:txBody>
      </p:sp>
      <p:pic>
        <p:nvPicPr>
          <p:cNvPr id="32" name="Picture 31">
            <a:extLst>
              <a:ext uri="{FF2B5EF4-FFF2-40B4-BE49-F238E27FC236}">
                <a16:creationId xmlns:a16="http://schemas.microsoft.com/office/drawing/2014/main" id="{624E66CA-8E08-438E-B911-DD72B46BA9BF}"/>
              </a:ext>
            </a:extLst>
          </p:cNvPr>
          <p:cNvPicPr>
            <a:picLocks noChangeAspect="1"/>
          </p:cNvPicPr>
          <p:nvPr/>
        </p:nvPicPr>
        <p:blipFill>
          <a:blip r:embed="rId4"/>
          <a:stretch>
            <a:fillRect/>
          </a:stretch>
        </p:blipFill>
        <p:spPr>
          <a:xfrm>
            <a:off x="6339034" y="1315960"/>
            <a:ext cx="5559796" cy="3813413"/>
          </a:xfrm>
          <a:prstGeom prst="rect">
            <a:avLst/>
          </a:prstGeom>
        </p:spPr>
      </p:pic>
      <p:sp>
        <p:nvSpPr>
          <p:cNvPr id="34" name="Rectangle 33">
            <a:extLst>
              <a:ext uri="{FF2B5EF4-FFF2-40B4-BE49-F238E27FC236}">
                <a16:creationId xmlns:a16="http://schemas.microsoft.com/office/drawing/2014/main" id="{66231A3A-ACC0-47B5-877E-A5F3759A2D4D}"/>
              </a:ext>
            </a:extLst>
          </p:cNvPr>
          <p:cNvSpPr/>
          <p:nvPr/>
        </p:nvSpPr>
        <p:spPr>
          <a:xfrm>
            <a:off x="6543675" y="3429000"/>
            <a:ext cx="2898036" cy="1628775"/>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C13431B-13E3-4C71-857F-5BE66BE8AB44}"/>
              </a:ext>
            </a:extLst>
          </p:cNvPr>
          <p:cNvSpPr/>
          <p:nvPr/>
        </p:nvSpPr>
        <p:spPr>
          <a:xfrm>
            <a:off x="9549275" y="3429001"/>
            <a:ext cx="2071267" cy="45720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E08E3ED-D0B3-4755-B15C-E4FFF6F8882D}"/>
              </a:ext>
            </a:extLst>
          </p:cNvPr>
          <p:cNvSpPr/>
          <p:nvPr/>
        </p:nvSpPr>
        <p:spPr>
          <a:xfrm>
            <a:off x="9549274" y="4014787"/>
            <a:ext cx="2071267" cy="1042988"/>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DF6CD80E-907C-4743-A54C-64CA7EAFB34A}"/>
              </a:ext>
            </a:extLst>
          </p:cNvPr>
          <p:cNvSpPr txBox="1"/>
          <p:nvPr/>
        </p:nvSpPr>
        <p:spPr>
          <a:xfrm>
            <a:off x="8143286" y="3874055"/>
            <a:ext cx="1222895" cy="954107"/>
          </a:xfrm>
          <a:prstGeom prst="rect">
            <a:avLst/>
          </a:prstGeom>
          <a:solidFill>
            <a:srgbClr val="FF0000"/>
          </a:solidFill>
          <a:ln>
            <a:solidFill>
              <a:srgbClr val="FF0000"/>
            </a:solidFill>
          </a:ln>
        </p:spPr>
        <p:txBody>
          <a:bodyPr wrap="square">
            <a:spAutoFit/>
          </a:bodyPr>
          <a:lstStyle/>
          <a:p>
            <a:pPr algn="ctr"/>
            <a:r>
              <a:rPr lang="en-US" sz="1400" dirty="0">
                <a:solidFill>
                  <a:schemeClr val="bg1"/>
                </a:solidFill>
                <a:latin typeface="Balboa Light" panose="020B0304040203020204" pitchFamily="34" charset="0"/>
              </a:rPr>
              <a:t>PASO 1: SELECCIONE UN ARTÍCULO DE ESTA LISTA</a:t>
            </a:r>
          </a:p>
        </p:txBody>
      </p:sp>
      <p:sp>
        <p:nvSpPr>
          <p:cNvPr id="38" name="TextBox 37">
            <a:extLst>
              <a:ext uri="{FF2B5EF4-FFF2-40B4-BE49-F238E27FC236}">
                <a16:creationId xmlns:a16="http://schemas.microsoft.com/office/drawing/2014/main" id="{FD7A1DDD-E8C7-4ECD-AD8D-0B0280F7AA59}"/>
              </a:ext>
            </a:extLst>
          </p:cNvPr>
          <p:cNvSpPr txBox="1"/>
          <p:nvPr/>
        </p:nvSpPr>
        <p:spPr>
          <a:xfrm>
            <a:off x="10199103" y="2163266"/>
            <a:ext cx="1699727" cy="1169551"/>
          </a:xfrm>
          <a:prstGeom prst="rect">
            <a:avLst/>
          </a:prstGeom>
          <a:solidFill>
            <a:srgbClr val="FF0000"/>
          </a:solidFill>
          <a:ln>
            <a:solidFill>
              <a:srgbClr val="FF0000"/>
            </a:solidFill>
          </a:ln>
        </p:spPr>
        <p:txBody>
          <a:bodyPr wrap="square">
            <a:spAutoFit/>
          </a:bodyPr>
          <a:lstStyle/>
          <a:p>
            <a:pPr algn="ctr"/>
            <a:r>
              <a:rPr lang="en-US" sz="1400" dirty="0">
                <a:solidFill>
                  <a:schemeClr val="bg1"/>
                </a:solidFill>
                <a:latin typeface="Balboa Light" panose="020B0304040203020204" pitchFamily="34" charset="0"/>
              </a:rPr>
              <a:t>PASO 2: PRESIONE “BROWSE” Y LOCALIZAR EL ARTÍCULO EN SU DISPOSITIVO.</a:t>
            </a:r>
          </a:p>
        </p:txBody>
      </p:sp>
      <p:sp>
        <p:nvSpPr>
          <p:cNvPr id="39" name="TextBox 38">
            <a:extLst>
              <a:ext uri="{FF2B5EF4-FFF2-40B4-BE49-F238E27FC236}">
                <a16:creationId xmlns:a16="http://schemas.microsoft.com/office/drawing/2014/main" id="{560EF78A-A32D-4B30-9036-482206AB6F5F}"/>
              </a:ext>
            </a:extLst>
          </p:cNvPr>
          <p:cNvSpPr txBox="1"/>
          <p:nvPr/>
        </p:nvSpPr>
        <p:spPr>
          <a:xfrm>
            <a:off x="9827564" y="5124837"/>
            <a:ext cx="2071267" cy="954107"/>
          </a:xfrm>
          <a:prstGeom prst="rect">
            <a:avLst/>
          </a:prstGeom>
          <a:solidFill>
            <a:srgbClr val="FF0000"/>
          </a:solidFill>
          <a:ln>
            <a:solidFill>
              <a:srgbClr val="FF0000"/>
            </a:solidFill>
          </a:ln>
        </p:spPr>
        <p:txBody>
          <a:bodyPr wrap="square">
            <a:spAutoFit/>
          </a:bodyPr>
          <a:lstStyle/>
          <a:p>
            <a:pPr algn="ctr"/>
            <a:r>
              <a:rPr lang="en-US" sz="1400" dirty="0">
                <a:solidFill>
                  <a:schemeClr val="bg1"/>
                </a:solidFill>
                <a:latin typeface="Balboa Light" panose="020B0304040203020204" pitchFamily="34" charset="0"/>
              </a:rPr>
              <a:t>PASO 3: PRESIONE EN “UPLOAD DOCUMENTS” PARA CARGAR EL ARTÍCULO AL PORTAL</a:t>
            </a:r>
          </a:p>
        </p:txBody>
      </p:sp>
    </p:spTree>
    <p:extLst>
      <p:ext uri="{BB962C8B-B14F-4D97-AF65-F5344CB8AC3E}">
        <p14:creationId xmlns:p14="http://schemas.microsoft.com/office/powerpoint/2010/main" val="797825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0F1254-4E96-4CF6-932D-78D9C3507322}"/>
              </a:ext>
            </a:extLst>
          </p:cNvPr>
          <p:cNvSpPr/>
          <p:nvPr/>
        </p:nvSpPr>
        <p:spPr>
          <a:xfrm>
            <a:off x="183024" y="1075931"/>
            <a:ext cx="7055975" cy="4935935"/>
          </a:xfrm>
          <a:prstGeom prst="rect">
            <a:avLst/>
          </a:prstGeom>
          <a:solidFill>
            <a:srgbClr val="E2E7EF"/>
          </a:solidFill>
          <a:ln>
            <a:solidFill>
              <a:srgbClr val="E2E7EF"/>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EC1A8055-65A7-4D55-AF3C-EF0CA4CC2491}"/>
              </a:ext>
            </a:extLst>
          </p:cNvPr>
          <p:cNvSpPr/>
          <p:nvPr/>
        </p:nvSpPr>
        <p:spPr>
          <a:xfrm>
            <a:off x="6265757" y="1247691"/>
            <a:ext cx="5774928" cy="466179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2B522A4-4703-458C-AA82-AEF6E8407A1C}"/>
              </a:ext>
            </a:extLst>
          </p:cNvPr>
          <p:cNvSpPr txBox="1"/>
          <p:nvPr/>
        </p:nvSpPr>
        <p:spPr>
          <a:xfrm>
            <a:off x="571458" y="1247691"/>
            <a:ext cx="5389076" cy="800219"/>
          </a:xfrm>
          <a:prstGeom prst="rect">
            <a:avLst/>
          </a:prstGeom>
          <a:noFill/>
        </p:spPr>
        <p:txBody>
          <a:bodyPr wrap="square">
            <a:spAutoFit/>
          </a:bodyPr>
          <a:lstStyle/>
          <a:p>
            <a:r>
              <a:rPr lang="es-ES_tradnl" dirty="0">
                <a:latin typeface="Balboa Medium" panose="020B0604040203020204" pitchFamily="34" charset="0"/>
              </a:rPr>
              <a:t>INSTRUCCIONES</a:t>
            </a:r>
          </a:p>
          <a:p>
            <a:r>
              <a:rPr lang="es-ES_tradnl" sz="1400" dirty="0"/>
              <a:t>Podrá ver todos los archivos que ha cargado correctamente. </a:t>
            </a:r>
          </a:p>
          <a:p>
            <a:r>
              <a:rPr lang="es-ES_tradnl" sz="1400" dirty="0"/>
              <a:t>Se enumerarán debajo del espacio de carga.</a:t>
            </a:r>
            <a:endParaRPr lang="es-ES_tradnl" sz="1200" dirty="0">
              <a:latin typeface="Lato" panose="020F0502020204030203" pitchFamily="34" charset="0"/>
            </a:endParaRPr>
          </a:p>
        </p:txBody>
      </p:sp>
      <p:sp>
        <p:nvSpPr>
          <p:cNvPr id="13" name="TextBox 12">
            <a:extLst>
              <a:ext uri="{FF2B5EF4-FFF2-40B4-BE49-F238E27FC236}">
                <a16:creationId xmlns:a16="http://schemas.microsoft.com/office/drawing/2014/main" id="{7BFCDFDC-75A4-43F0-A029-6D71360939D4}"/>
              </a:ext>
            </a:extLst>
          </p:cNvPr>
          <p:cNvSpPr txBox="1"/>
          <p:nvPr/>
        </p:nvSpPr>
        <p:spPr>
          <a:xfrm>
            <a:off x="0" y="109255"/>
            <a:ext cx="12192000" cy="461665"/>
          </a:xfrm>
          <a:prstGeom prst="rect">
            <a:avLst/>
          </a:prstGeom>
          <a:noFill/>
        </p:spPr>
        <p:txBody>
          <a:bodyPr wrap="square">
            <a:spAutoFit/>
          </a:bodyPr>
          <a:lstStyle/>
          <a:p>
            <a:pPr algn="ctr" fontAlgn="base"/>
            <a:r>
              <a:rPr lang="en-US" sz="2400" b="1" i="0" dirty="0">
                <a:solidFill>
                  <a:srgbClr val="0A0000"/>
                </a:solidFill>
                <a:effectLst/>
                <a:latin typeface="Balboa Medium" panose="020B0604040203020204" pitchFamily="34" charset="0"/>
              </a:rPr>
              <a:t>PASO 3: HAGA CLIC EN “CARGAR DOCUMENTO” PARA CARGAR EL ARTÍCULO AL PORTAL</a:t>
            </a:r>
          </a:p>
        </p:txBody>
      </p:sp>
      <p:cxnSp>
        <p:nvCxnSpPr>
          <p:cNvPr id="26" name="Straight Connector 25">
            <a:extLst>
              <a:ext uri="{FF2B5EF4-FFF2-40B4-BE49-F238E27FC236}">
                <a16:creationId xmlns:a16="http://schemas.microsoft.com/office/drawing/2014/main" id="{EE9F368B-DDFF-4286-8A21-54883451E724}"/>
              </a:ext>
            </a:extLst>
          </p:cNvPr>
          <p:cNvCxnSpPr>
            <a:cxnSpLocks/>
          </p:cNvCxnSpPr>
          <p:nvPr/>
        </p:nvCxnSpPr>
        <p:spPr>
          <a:xfrm>
            <a:off x="5731731" y="769013"/>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32C1EB59-F894-46D9-BAE7-E5DFD452D8C0}"/>
              </a:ext>
            </a:extLst>
          </p:cNvPr>
          <p:cNvSpPr/>
          <p:nvPr/>
        </p:nvSpPr>
        <p:spPr>
          <a:xfrm>
            <a:off x="0" y="6289288"/>
            <a:ext cx="12192000" cy="568712"/>
          </a:xfrm>
          <a:prstGeom prst="rect">
            <a:avLst/>
          </a:prstGeom>
          <a:solidFill>
            <a:srgbClr val="0D3C82"/>
          </a:solidFill>
          <a:ln>
            <a:solidFill>
              <a:srgbClr val="0D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027CA7C7-5A94-4A67-BDB5-E3B0B6B920D7}"/>
              </a:ext>
            </a:extLst>
          </p:cNvPr>
          <p:cNvGrpSpPr/>
          <p:nvPr/>
        </p:nvGrpSpPr>
        <p:grpSpPr>
          <a:xfrm>
            <a:off x="4949367" y="6394491"/>
            <a:ext cx="2672930" cy="400110"/>
            <a:chOff x="4949367" y="6445291"/>
            <a:chExt cx="2672930" cy="400110"/>
          </a:xfrm>
        </p:grpSpPr>
        <p:pic>
          <p:nvPicPr>
            <p:cNvPr id="23" name="Picture 22">
              <a:extLst>
                <a:ext uri="{FF2B5EF4-FFF2-40B4-BE49-F238E27FC236}">
                  <a16:creationId xmlns:a16="http://schemas.microsoft.com/office/drawing/2014/main" id="{7A442110-B19D-4FB0-88B3-1B6BD8955B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49367" y="6517023"/>
              <a:ext cx="1029599" cy="280233"/>
            </a:xfrm>
            <a:prstGeom prst="rect">
              <a:avLst/>
            </a:prstGeom>
          </p:spPr>
        </p:pic>
        <p:sp>
          <p:nvSpPr>
            <p:cNvPr id="24" name="TextBox 23">
              <a:extLst>
                <a:ext uri="{FF2B5EF4-FFF2-40B4-BE49-F238E27FC236}">
                  <a16:creationId xmlns:a16="http://schemas.microsoft.com/office/drawing/2014/main" id="{437A07F6-B3DB-4685-8FD4-A9604663C897}"/>
                </a:ext>
              </a:extLst>
            </p:cNvPr>
            <p:cNvSpPr txBox="1"/>
            <p:nvPr/>
          </p:nvSpPr>
          <p:spPr>
            <a:xfrm>
              <a:off x="6104013" y="6445291"/>
              <a:ext cx="1518284" cy="400110"/>
            </a:xfrm>
            <a:prstGeom prst="rect">
              <a:avLst/>
            </a:prstGeom>
            <a:noFill/>
          </p:spPr>
          <p:txBody>
            <a:bodyPr wrap="square">
              <a:spAutoFit/>
            </a:bodyPr>
            <a:lstStyle/>
            <a:p>
              <a:pPr algn="ctr"/>
              <a:r>
                <a:rPr lang="en-US" sz="1000" dirty="0">
                  <a:solidFill>
                    <a:schemeClr val="bg1"/>
                  </a:solidFill>
                </a:rPr>
                <a:t>This Program is funded by </a:t>
              </a:r>
            </a:p>
            <a:p>
              <a:pPr algn="ctr"/>
              <a:r>
                <a:rPr lang="en-US" sz="1000" dirty="0">
                  <a:solidFill>
                    <a:schemeClr val="bg1"/>
                  </a:solidFill>
                </a:rPr>
                <a:t>the State of California</a:t>
              </a:r>
            </a:p>
          </p:txBody>
        </p:sp>
        <p:cxnSp>
          <p:nvCxnSpPr>
            <p:cNvPr id="25" name="Straight Connector 24">
              <a:extLst>
                <a:ext uri="{FF2B5EF4-FFF2-40B4-BE49-F238E27FC236}">
                  <a16:creationId xmlns:a16="http://schemas.microsoft.com/office/drawing/2014/main" id="{0BE58429-D40D-4039-BC8A-C2CD15BEEC30}"/>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2" name="Slide Number Placeholder 1">
            <a:extLst>
              <a:ext uri="{FF2B5EF4-FFF2-40B4-BE49-F238E27FC236}">
                <a16:creationId xmlns:a16="http://schemas.microsoft.com/office/drawing/2014/main" id="{872A952F-5665-4ADB-AF84-757047CDA61D}"/>
              </a:ext>
            </a:extLst>
          </p:cNvPr>
          <p:cNvSpPr>
            <a:spLocks noGrp="1"/>
          </p:cNvSpPr>
          <p:nvPr>
            <p:ph type="sldNum" sz="quarter" idx="12"/>
          </p:nvPr>
        </p:nvSpPr>
        <p:spPr/>
        <p:txBody>
          <a:bodyPr/>
          <a:lstStyle/>
          <a:p>
            <a:fld id="{8AAEA597-3525-4545-A2CF-C14FA043E16B}" type="slidenum">
              <a:rPr lang="en-US" smtClean="0"/>
              <a:t>45</a:t>
            </a:fld>
            <a:endParaRPr lang="en-US"/>
          </a:p>
        </p:txBody>
      </p:sp>
      <p:pic>
        <p:nvPicPr>
          <p:cNvPr id="4" name="Picture 3">
            <a:extLst>
              <a:ext uri="{FF2B5EF4-FFF2-40B4-BE49-F238E27FC236}">
                <a16:creationId xmlns:a16="http://schemas.microsoft.com/office/drawing/2014/main" id="{D73BA1F1-DBC6-4941-A806-8867282AE7EB}"/>
              </a:ext>
            </a:extLst>
          </p:cNvPr>
          <p:cNvPicPr>
            <a:picLocks noChangeAspect="1"/>
          </p:cNvPicPr>
          <p:nvPr/>
        </p:nvPicPr>
        <p:blipFill>
          <a:blip r:embed="rId4"/>
          <a:stretch>
            <a:fillRect/>
          </a:stretch>
        </p:blipFill>
        <p:spPr>
          <a:xfrm>
            <a:off x="6348968" y="1338183"/>
            <a:ext cx="5656375" cy="4443886"/>
          </a:xfrm>
          <a:prstGeom prst="rect">
            <a:avLst/>
          </a:prstGeom>
        </p:spPr>
      </p:pic>
      <p:sp>
        <p:nvSpPr>
          <p:cNvPr id="22" name="Rectangle 21">
            <a:extLst>
              <a:ext uri="{FF2B5EF4-FFF2-40B4-BE49-F238E27FC236}">
                <a16:creationId xmlns:a16="http://schemas.microsoft.com/office/drawing/2014/main" id="{FCDD35D4-C628-4556-A7E8-2849F4465628}"/>
              </a:ext>
            </a:extLst>
          </p:cNvPr>
          <p:cNvSpPr/>
          <p:nvPr/>
        </p:nvSpPr>
        <p:spPr>
          <a:xfrm>
            <a:off x="6377939" y="4244453"/>
            <a:ext cx="5577839" cy="1551263"/>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6AEE2FC3-F4D9-4247-931E-BCF8A33BCB89}"/>
              </a:ext>
            </a:extLst>
          </p:cNvPr>
          <p:cNvSpPr txBox="1"/>
          <p:nvPr/>
        </p:nvSpPr>
        <p:spPr>
          <a:xfrm>
            <a:off x="7708411" y="5878682"/>
            <a:ext cx="3645389" cy="307777"/>
          </a:xfrm>
          <a:prstGeom prst="rect">
            <a:avLst/>
          </a:prstGeom>
          <a:solidFill>
            <a:srgbClr val="FF0000"/>
          </a:solidFill>
          <a:ln>
            <a:solidFill>
              <a:srgbClr val="FF0000"/>
            </a:solidFill>
          </a:ln>
        </p:spPr>
        <p:txBody>
          <a:bodyPr wrap="square">
            <a:spAutoFit/>
          </a:bodyPr>
          <a:lstStyle/>
          <a:p>
            <a:pPr algn="ctr"/>
            <a:r>
              <a:rPr lang="en-US" sz="1400" dirty="0">
                <a:solidFill>
                  <a:schemeClr val="bg1"/>
                </a:solidFill>
                <a:latin typeface="Balboa Light" panose="020B0304040203020204" pitchFamily="34" charset="0"/>
              </a:rPr>
              <a:t>LOS ARCHIVOS DE CARGA APARECERAN AQUÍ</a:t>
            </a:r>
          </a:p>
        </p:txBody>
      </p:sp>
    </p:spTree>
    <p:extLst>
      <p:ext uri="{BB962C8B-B14F-4D97-AF65-F5344CB8AC3E}">
        <p14:creationId xmlns:p14="http://schemas.microsoft.com/office/powerpoint/2010/main" val="7532454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2959F2-43DC-449C-90EB-271C2A015AA6}"/>
              </a:ext>
            </a:extLst>
          </p:cNvPr>
          <p:cNvSpPr/>
          <p:nvPr/>
        </p:nvSpPr>
        <p:spPr>
          <a:xfrm>
            <a:off x="0" y="0"/>
            <a:ext cx="12192000" cy="6866340"/>
          </a:xfrm>
          <a:prstGeom prst="rect">
            <a:avLst/>
          </a:prstGeom>
          <a:solidFill>
            <a:srgbClr val="F5F5F5"/>
          </a:solidFill>
          <a:ln>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5BF08EE-497C-415C-8CB5-1022DF26FE50}"/>
              </a:ext>
            </a:extLst>
          </p:cNvPr>
          <p:cNvSpPr/>
          <p:nvPr/>
        </p:nvSpPr>
        <p:spPr>
          <a:xfrm>
            <a:off x="501555" y="573299"/>
            <a:ext cx="11188888" cy="5711402"/>
          </a:xfrm>
          <a:prstGeom prst="rect">
            <a:avLst/>
          </a:prstGeom>
          <a:solidFill>
            <a:schemeClr val="bg1"/>
          </a:solidFill>
          <a:ln>
            <a:solidFill>
              <a:schemeClr val="bg1"/>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ceiling&#10;&#10;Description automatically generated">
            <a:extLst>
              <a:ext uri="{FF2B5EF4-FFF2-40B4-BE49-F238E27FC236}">
                <a16:creationId xmlns:a16="http://schemas.microsoft.com/office/drawing/2014/main" id="{7260A0EE-44DD-426E-BC3A-0F53BD30072C}"/>
              </a:ext>
            </a:extLst>
          </p:cNvPr>
          <p:cNvPicPr>
            <a:picLocks noChangeAspect="1"/>
          </p:cNvPicPr>
          <p:nvPr/>
        </p:nvPicPr>
        <p:blipFill rotWithShape="1">
          <a:blip r:embed="rId3">
            <a:extLst>
              <a:ext uri="{28A0092B-C50C-407E-A947-70E740481C1C}">
                <a14:useLocalDpi xmlns:a14="http://schemas.microsoft.com/office/drawing/2010/main" val="0"/>
              </a:ext>
            </a:extLst>
          </a:blip>
          <a:srcRect l="19920" r="22570"/>
          <a:stretch/>
        </p:blipFill>
        <p:spPr>
          <a:xfrm>
            <a:off x="501556" y="573300"/>
            <a:ext cx="4926841" cy="5711402"/>
          </a:xfrm>
          <a:prstGeom prst="rect">
            <a:avLst/>
          </a:prstGeom>
        </p:spPr>
      </p:pic>
      <p:sp>
        <p:nvSpPr>
          <p:cNvPr id="20" name="TextBox 19">
            <a:extLst>
              <a:ext uri="{FF2B5EF4-FFF2-40B4-BE49-F238E27FC236}">
                <a16:creationId xmlns:a16="http://schemas.microsoft.com/office/drawing/2014/main" id="{F087D73C-D31C-47D5-89E3-EF311A9B4974}"/>
              </a:ext>
            </a:extLst>
          </p:cNvPr>
          <p:cNvSpPr txBox="1"/>
          <p:nvPr/>
        </p:nvSpPr>
        <p:spPr>
          <a:xfrm>
            <a:off x="5527902" y="3017515"/>
            <a:ext cx="6268872" cy="523220"/>
          </a:xfrm>
          <a:prstGeom prst="rect">
            <a:avLst/>
          </a:prstGeom>
          <a:noFill/>
        </p:spPr>
        <p:txBody>
          <a:bodyPr wrap="square">
            <a:spAutoFit/>
          </a:bodyPr>
          <a:lstStyle/>
          <a:p>
            <a:pPr algn="ctr" fontAlgn="base"/>
            <a:r>
              <a:rPr lang="en-US" sz="2800" b="1" dirty="0">
                <a:solidFill>
                  <a:srgbClr val="0A0000"/>
                </a:solidFill>
                <a:latin typeface="Balboa Medium" panose="020B0604040203020204" pitchFamily="34" charset="0"/>
              </a:rPr>
              <a:t>ENLASAR SU INFORMACIÓN BANCARIA</a:t>
            </a:r>
            <a:endParaRPr lang="en-US" sz="4000" b="1" i="0" dirty="0">
              <a:solidFill>
                <a:srgbClr val="0A0000"/>
              </a:solidFill>
              <a:effectLst/>
              <a:latin typeface="Balboa Medium" panose="020B0604040203020204" pitchFamily="34" charset="0"/>
            </a:endParaRPr>
          </a:p>
        </p:txBody>
      </p:sp>
      <p:cxnSp>
        <p:nvCxnSpPr>
          <p:cNvPr id="6" name="Straight Connector 5">
            <a:extLst>
              <a:ext uri="{FF2B5EF4-FFF2-40B4-BE49-F238E27FC236}">
                <a16:creationId xmlns:a16="http://schemas.microsoft.com/office/drawing/2014/main" id="{4856571E-5822-4240-93A4-44E9BA4B914A}"/>
              </a:ext>
            </a:extLst>
          </p:cNvPr>
          <p:cNvCxnSpPr>
            <a:cxnSpLocks/>
          </p:cNvCxnSpPr>
          <p:nvPr/>
        </p:nvCxnSpPr>
        <p:spPr>
          <a:xfrm>
            <a:off x="6044467" y="3840486"/>
            <a:ext cx="941695"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EB7D6FC-26C8-4899-9E5C-070D302EEED5}"/>
              </a:ext>
            </a:extLst>
          </p:cNvPr>
          <p:cNvSpPr txBox="1"/>
          <p:nvPr/>
        </p:nvSpPr>
        <p:spPr>
          <a:xfrm>
            <a:off x="5964993" y="3846942"/>
            <a:ext cx="6268872" cy="1938992"/>
          </a:xfrm>
          <a:prstGeom prst="rect">
            <a:avLst/>
          </a:prstGeom>
          <a:noFill/>
        </p:spPr>
        <p:txBody>
          <a:bodyPr wrap="square">
            <a:spAutoFit/>
          </a:bodyPr>
          <a:lstStyle/>
          <a:p>
            <a:pPr fontAlgn="base"/>
            <a:r>
              <a:rPr lang="en-US" sz="2400" dirty="0">
                <a:solidFill>
                  <a:srgbClr val="0A0000"/>
                </a:solidFill>
                <a:latin typeface="Balboa Light" panose="020B0304040203020204" pitchFamily="34" charset="0"/>
              </a:rPr>
              <a:t>GUÍA PASO POR PASO</a:t>
            </a:r>
          </a:p>
          <a:p>
            <a:pPr fontAlgn="base"/>
            <a:endParaRPr lang="en-US" sz="2400" i="0" dirty="0">
              <a:solidFill>
                <a:srgbClr val="0A0000"/>
              </a:solidFill>
              <a:effectLst/>
              <a:latin typeface="Balboa Light" panose="020B0304040203020204" pitchFamily="34" charset="0"/>
            </a:endParaRPr>
          </a:p>
          <a:p>
            <a:pPr fontAlgn="base"/>
            <a:r>
              <a:rPr lang="en-US" sz="2400" i="0" dirty="0">
                <a:solidFill>
                  <a:srgbClr val="FF0000"/>
                </a:solidFill>
                <a:effectLst/>
                <a:latin typeface="Balboa Light" panose="020B0304040203020204" pitchFamily="34" charset="0"/>
              </a:rPr>
              <a:t>NOTA: NO ES NECESARIO COMPLETAR </a:t>
            </a:r>
          </a:p>
          <a:p>
            <a:pPr fontAlgn="base"/>
            <a:r>
              <a:rPr lang="en-US" sz="2400" i="0" dirty="0">
                <a:solidFill>
                  <a:srgbClr val="FF0000"/>
                </a:solidFill>
                <a:effectLst/>
                <a:latin typeface="Balboa Light" panose="020B0304040203020204" pitchFamily="34" charset="0"/>
              </a:rPr>
              <a:t>ESTE PASO </a:t>
            </a:r>
            <a:r>
              <a:rPr lang="en-US" sz="2400" dirty="0">
                <a:solidFill>
                  <a:srgbClr val="FF0000"/>
                </a:solidFill>
                <a:latin typeface="Balboa Light" panose="020B0304040203020204" pitchFamily="34" charset="0"/>
              </a:rPr>
              <a:t>HASTA QUE SEA APROBADO </a:t>
            </a:r>
          </a:p>
          <a:p>
            <a:pPr fontAlgn="base"/>
            <a:r>
              <a:rPr lang="en-US" sz="2400" dirty="0">
                <a:solidFill>
                  <a:srgbClr val="FF0000"/>
                </a:solidFill>
                <a:latin typeface="Balboa Light" panose="020B0304040203020204" pitchFamily="34" charset="0"/>
              </a:rPr>
              <a:t>PARA LA SUBVENCIÓN.</a:t>
            </a:r>
            <a:r>
              <a:rPr lang="en-US" sz="2400" i="0" dirty="0">
                <a:solidFill>
                  <a:srgbClr val="FF0000"/>
                </a:solidFill>
                <a:effectLst/>
                <a:latin typeface="Balboa Light" panose="020B0304040203020204" pitchFamily="34" charset="0"/>
              </a:rPr>
              <a:t> </a:t>
            </a:r>
          </a:p>
        </p:txBody>
      </p:sp>
      <p:pic>
        <p:nvPicPr>
          <p:cNvPr id="8" name="Picture 7" descr="Logo&#10;&#10;Description automatically generated">
            <a:extLst>
              <a:ext uri="{FF2B5EF4-FFF2-40B4-BE49-F238E27FC236}">
                <a16:creationId xmlns:a16="http://schemas.microsoft.com/office/drawing/2014/main" id="{DC9B3994-8B73-408F-A29D-47E3095C46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0967" y="6434060"/>
            <a:ext cx="1029599" cy="446159"/>
          </a:xfrm>
          <a:prstGeom prst="rect">
            <a:avLst/>
          </a:prstGeom>
        </p:spPr>
      </p:pic>
      <p:sp>
        <p:nvSpPr>
          <p:cNvPr id="10" name="TextBox 9">
            <a:extLst>
              <a:ext uri="{FF2B5EF4-FFF2-40B4-BE49-F238E27FC236}">
                <a16:creationId xmlns:a16="http://schemas.microsoft.com/office/drawing/2014/main" id="{016A342C-BE8F-43F9-8F27-13EDA63AF56C}"/>
              </a:ext>
            </a:extLst>
          </p:cNvPr>
          <p:cNvSpPr txBox="1"/>
          <p:nvPr/>
        </p:nvSpPr>
        <p:spPr>
          <a:xfrm>
            <a:off x="6104013" y="6445291"/>
            <a:ext cx="1518284" cy="400110"/>
          </a:xfrm>
          <a:prstGeom prst="rect">
            <a:avLst/>
          </a:prstGeom>
          <a:noFill/>
        </p:spPr>
        <p:txBody>
          <a:bodyPr wrap="square">
            <a:spAutoFit/>
          </a:bodyPr>
          <a:lstStyle/>
          <a:p>
            <a:pPr algn="ctr"/>
            <a:r>
              <a:rPr lang="en-US" sz="1000" dirty="0"/>
              <a:t>This Program is funded by </a:t>
            </a:r>
          </a:p>
          <a:p>
            <a:pPr algn="ctr"/>
            <a:r>
              <a:rPr lang="en-US" sz="1000" dirty="0"/>
              <a:t>the State of California</a:t>
            </a:r>
          </a:p>
        </p:txBody>
      </p:sp>
      <p:cxnSp>
        <p:nvCxnSpPr>
          <p:cNvPr id="12" name="Straight Connector 11">
            <a:extLst>
              <a:ext uri="{FF2B5EF4-FFF2-40B4-BE49-F238E27FC236}">
                <a16:creationId xmlns:a16="http://schemas.microsoft.com/office/drawing/2014/main" id="{27601891-1ADD-40A4-9535-240E265860CF}"/>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BC403DB4-3423-4578-8934-678E6A341762}"/>
              </a:ext>
            </a:extLst>
          </p:cNvPr>
          <p:cNvSpPr>
            <a:spLocks noGrp="1"/>
          </p:cNvSpPr>
          <p:nvPr>
            <p:ph type="sldNum" sz="quarter" idx="12"/>
          </p:nvPr>
        </p:nvSpPr>
        <p:spPr/>
        <p:txBody>
          <a:bodyPr/>
          <a:lstStyle/>
          <a:p>
            <a:fld id="{8AAEA597-3525-4545-A2CF-C14FA043E16B}" type="slidenum">
              <a:rPr lang="en-US" smtClean="0"/>
              <a:t>46</a:t>
            </a:fld>
            <a:endParaRPr lang="en-US"/>
          </a:p>
        </p:txBody>
      </p:sp>
    </p:spTree>
    <p:extLst>
      <p:ext uri="{BB962C8B-B14F-4D97-AF65-F5344CB8AC3E}">
        <p14:creationId xmlns:p14="http://schemas.microsoft.com/office/powerpoint/2010/main" val="4633069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7CD3BFA-BD75-420B-95A0-966F87C1108B}"/>
              </a:ext>
            </a:extLst>
          </p:cNvPr>
          <p:cNvSpPr txBox="1"/>
          <p:nvPr/>
        </p:nvSpPr>
        <p:spPr>
          <a:xfrm>
            <a:off x="321277" y="964893"/>
            <a:ext cx="5657685" cy="3206199"/>
          </a:xfrm>
          <a:prstGeom prst="rect">
            <a:avLst/>
          </a:prstGeom>
          <a:noFill/>
        </p:spPr>
        <p:txBody>
          <a:bodyPr wrap="square">
            <a:spAutoFit/>
          </a:bodyPr>
          <a:lstStyle/>
          <a:p>
            <a:pPr marR="0" lvl="0">
              <a:lnSpc>
                <a:spcPct val="107000"/>
              </a:lnSpc>
              <a:spcBef>
                <a:spcPts val="0"/>
              </a:spcBef>
              <a:spcAft>
                <a:spcPts val="0"/>
              </a:spcAft>
            </a:pPr>
            <a:r>
              <a:rPr lang="es-ES_tradnl" sz="1400" dirty="0">
                <a:effectLst/>
                <a:ea typeface="Calibri" panose="020F0502020204030204" pitchFamily="34" charset="0"/>
                <a:cs typeface="Times New Roman" panose="02020603050405020304" pitchFamily="18" charset="0"/>
              </a:rPr>
              <a:t>Lendistry utiliza una tecnología de terceros (</a:t>
            </a:r>
            <a:r>
              <a:rPr lang="es-ES_tradnl" sz="1400" dirty="0" err="1">
                <a:effectLst/>
                <a:ea typeface="Calibri" panose="020F0502020204030204" pitchFamily="34" charset="0"/>
                <a:cs typeface="Times New Roman" panose="02020603050405020304" pitchFamily="18" charset="0"/>
              </a:rPr>
              <a:t>Plaid</a:t>
            </a:r>
            <a:r>
              <a:rPr lang="es-ES_tradnl" sz="1400" dirty="0">
                <a:effectLst/>
                <a:ea typeface="Calibri" panose="020F0502020204030204" pitchFamily="34" charset="0"/>
                <a:cs typeface="Times New Roman" panose="02020603050405020304" pitchFamily="18" charset="0"/>
              </a:rPr>
              <a:t>) para configurar transferencias ACH conectando cuentas de cualquier banco o cooperativa de crédito en los EE. UU. A una aplicación como el Portal de Lendistry.  El tercero no comparte su información personal sin su permiso y no la vende ni la alquila a empresas externas.  Lendistry usa esta tecnología solo para verificar sus extractos bancarios.  Se prefiere este método de verificación bancaria, pero no siempre funcionara si su institución bancaria no esta disponible a través del proveedor.  En este caso, puede verificar su cuenta bancaria utilizando los otros métodos de procedimiento.</a:t>
            </a:r>
          </a:p>
          <a:p>
            <a:pPr marR="0" lvl="0">
              <a:lnSpc>
                <a:spcPct val="107000"/>
              </a:lnSpc>
              <a:spcBef>
                <a:spcPts val="0"/>
              </a:spcBef>
              <a:spcAft>
                <a:spcPts val="0"/>
              </a:spcAft>
            </a:pPr>
            <a:endParaRPr lang="en-US" sz="1400" dirty="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s-ES_tradnl" sz="1400" b="1" dirty="0">
                <a:ea typeface="Calibri" panose="020F0502020204030204" pitchFamily="34" charset="0"/>
                <a:cs typeface="Times New Roman" panose="02020603050405020304" pitchFamily="18" charset="0"/>
              </a:rPr>
              <a:t>Como verificar su cuenta bancaria en el portal de Lendistry a través de </a:t>
            </a:r>
            <a:r>
              <a:rPr lang="es-ES_tradnl" sz="1400" b="1" dirty="0" err="1">
                <a:ea typeface="Calibri" panose="020F0502020204030204" pitchFamily="34" charset="0"/>
                <a:cs typeface="Times New Roman" panose="02020603050405020304" pitchFamily="18" charset="0"/>
              </a:rPr>
              <a:t>Plaid</a:t>
            </a:r>
            <a:endParaRPr lang="es-ES_tradnl" sz="1400" b="1" dirty="0">
              <a:ea typeface="Calibri" panose="020F0502020204030204" pitchFamily="34" charset="0"/>
              <a:cs typeface="Times New Roman" panose="02020603050405020304" pitchFamily="18" charset="0"/>
            </a:endParaRPr>
          </a:p>
          <a:p>
            <a:pPr>
              <a:lnSpc>
                <a:spcPct val="107000"/>
              </a:lnSpc>
            </a:pPr>
            <a:endParaRPr lang="en-US" sz="1000" dirty="0">
              <a:latin typeface="Lato" panose="020F0502020204030203" pitchFamily="34" charset="0"/>
              <a:ea typeface="Calibri" panose="020F0502020204030204" pitchFamily="34" charset="0"/>
              <a:cs typeface="Times New Roman" panose="02020603050405020304" pitchFamily="18" charset="0"/>
            </a:endParaRPr>
          </a:p>
          <a:p>
            <a:pPr>
              <a:lnSpc>
                <a:spcPct val="107000"/>
              </a:lnSpc>
            </a:pPr>
            <a:endParaRPr lang="en-US" sz="1200" dirty="0">
              <a:effectLst/>
              <a:latin typeface="Lato" panose="020F0502020204030203"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3BAAAF8B-FEA1-416E-8E98-7FD0194D8E31}"/>
              </a:ext>
            </a:extLst>
          </p:cNvPr>
          <p:cNvSpPr txBox="1"/>
          <p:nvPr/>
        </p:nvSpPr>
        <p:spPr>
          <a:xfrm>
            <a:off x="6428566" y="967001"/>
            <a:ext cx="5442157" cy="1691425"/>
          </a:xfrm>
          <a:prstGeom prst="rect">
            <a:avLst/>
          </a:prstGeom>
          <a:noFill/>
        </p:spPr>
        <p:txBody>
          <a:bodyPr wrap="square">
            <a:spAutoFit/>
          </a:bodyPr>
          <a:lstStyle/>
          <a:p>
            <a:pPr>
              <a:lnSpc>
                <a:spcPct val="107000"/>
              </a:lnSpc>
            </a:pPr>
            <a:r>
              <a:rPr lang="es-ES_tradnl" b="1" dirty="0">
                <a:solidFill>
                  <a:srgbClr val="0D3C82"/>
                </a:solidFill>
                <a:latin typeface="Balboa Bold" panose="020B0804040203020204" pitchFamily="34" charset="0"/>
                <a:ea typeface="Calibri" panose="020F0502020204030204" pitchFamily="34" charset="0"/>
                <a:cs typeface="Times New Roman" panose="02020603050405020304" pitchFamily="18" charset="0"/>
              </a:rPr>
              <a:t>PASO</a:t>
            </a:r>
            <a:r>
              <a:rPr lang="es-ES_tradnl" b="1" dirty="0">
                <a:solidFill>
                  <a:srgbClr val="0D3C82"/>
                </a:solidFill>
                <a:effectLst/>
                <a:latin typeface="Balboa Bold" panose="020B0804040203020204" pitchFamily="34" charset="0"/>
                <a:ea typeface="Calibri" panose="020F0502020204030204" pitchFamily="34" charset="0"/>
                <a:cs typeface="Times New Roman" panose="02020603050405020304" pitchFamily="18" charset="0"/>
              </a:rPr>
              <a:t> 1</a:t>
            </a:r>
          </a:p>
          <a:p>
            <a:pPr marL="171450" indent="-171450">
              <a:lnSpc>
                <a:spcPct val="107000"/>
              </a:lnSpc>
              <a:buFont typeface="Arial" panose="020B0604020202020204" pitchFamily="34" charset="0"/>
              <a:buChar char="•"/>
            </a:pPr>
            <a:r>
              <a:rPr lang="es-ES_tradnl" sz="1400" dirty="0">
                <a:ea typeface="Calibri" panose="020F0502020204030204" pitchFamily="34" charset="0"/>
                <a:cs typeface="Times New Roman" panose="02020603050405020304" pitchFamily="18" charset="0"/>
              </a:rPr>
              <a:t>Presione </a:t>
            </a:r>
            <a:r>
              <a:rPr lang="es-ES_tradnl" sz="1400" dirty="0">
                <a:effectLst/>
                <a:ea typeface="Calibri" panose="020F0502020204030204" pitchFamily="34" charset="0"/>
                <a:cs typeface="Times New Roman" panose="02020603050405020304" pitchFamily="18" charset="0"/>
              </a:rPr>
              <a:t>“</a:t>
            </a:r>
            <a:r>
              <a:rPr lang="es-ES_tradnl" sz="1400" b="1" dirty="0">
                <a:effectLst/>
                <a:ea typeface="Calibri" panose="020F0502020204030204" pitchFamily="34" charset="0"/>
                <a:cs typeface="Times New Roman" panose="02020603050405020304" pitchFamily="18" charset="0"/>
              </a:rPr>
              <a:t>Link </a:t>
            </a:r>
            <a:r>
              <a:rPr lang="es-ES_tradnl" sz="1400" b="1" dirty="0" err="1">
                <a:effectLst/>
                <a:ea typeface="Calibri" panose="020F0502020204030204" pitchFamily="34" charset="0"/>
                <a:cs typeface="Times New Roman" panose="02020603050405020304" pitchFamily="18" charset="0"/>
              </a:rPr>
              <a:t>Your</a:t>
            </a:r>
            <a:r>
              <a:rPr lang="es-ES_tradnl" sz="1400" b="1" dirty="0">
                <a:effectLst/>
                <a:ea typeface="Calibri" panose="020F0502020204030204" pitchFamily="34" charset="0"/>
                <a:cs typeface="Times New Roman" panose="02020603050405020304" pitchFamily="18" charset="0"/>
              </a:rPr>
              <a:t> Bank </a:t>
            </a:r>
            <a:r>
              <a:rPr lang="es-ES_tradnl" sz="1400" b="1" dirty="0" err="1">
                <a:effectLst/>
                <a:ea typeface="Calibri" panose="020F0502020204030204" pitchFamily="34" charset="0"/>
                <a:cs typeface="Times New Roman" panose="02020603050405020304" pitchFamily="18" charset="0"/>
              </a:rPr>
              <a:t>Account</a:t>
            </a:r>
            <a:r>
              <a:rPr lang="es-ES_tradnl" sz="1400" dirty="0">
                <a:effectLst/>
                <a:ea typeface="Calibri" panose="020F0502020204030204" pitchFamily="34" charset="0"/>
                <a:cs typeface="Times New Roman" panose="02020603050405020304" pitchFamily="18" charset="0"/>
              </a:rPr>
              <a:t>” para abrir una cuenta de </a:t>
            </a:r>
            <a:r>
              <a:rPr lang="es-ES_tradnl" sz="1400" dirty="0" err="1">
                <a:effectLst/>
                <a:ea typeface="Calibri" panose="020F0502020204030204" pitchFamily="34" charset="0"/>
                <a:cs typeface="Times New Roman" panose="02020603050405020304" pitchFamily="18" charset="0"/>
              </a:rPr>
              <a:t>Plaid</a:t>
            </a:r>
            <a:r>
              <a:rPr lang="es-ES_tradnl" sz="1400" dirty="0">
                <a:effectLst/>
                <a:ea typeface="Calibri" panose="020F0502020204030204" pitchFamily="34" charset="0"/>
                <a:cs typeface="Times New Roman" panose="02020603050405020304" pitchFamily="18" charset="0"/>
              </a:rPr>
              <a:t>.</a:t>
            </a:r>
          </a:p>
          <a:p>
            <a:pPr marL="171450" indent="-171450">
              <a:lnSpc>
                <a:spcPct val="107000"/>
              </a:lnSpc>
              <a:buFont typeface="Arial" panose="020B0604020202020204" pitchFamily="34" charset="0"/>
              <a:buChar char="•"/>
            </a:pPr>
            <a:r>
              <a:rPr lang="es-ES_tradnl" sz="1400" dirty="0">
                <a:effectLst/>
                <a:ea typeface="Calibri" panose="020F0502020204030204" pitchFamily="34" charset="0"/>
                <a:cs typeface="Times New Roman" panose="02020603050405020304" pitchFamily="18" charset="0"/>
              </a:rPr>
              <a:t>Continúe por </a:t>
            </a:r>
            <a:r>
              <a:rPr lang="es-ES_tradnl" sz="1400" dirty="0" err="1">
                <a:effectLst/>
                <a:ea typeface="Calibri" panose="020F0502020204030204" pitchFamily="34" charset="0"/>
                <a:cs typeface="Times New Roman" panose="02020603050405020304" pitchFamily="18" charset="0"/>
              </a:rPr>
              <a:t>Plaid</a:t>
            </a:r>
            <a:r>
              <a:rPr lang="es-ES_tradnl" sz="1400" dirty="0">
                <a:effectLst/>
                <a:ea typeface="Calibri" panose="020F0502020204030204" pitchFamily="34" charset="0"/>
                <a:cs typeface="Times New Roman" panose="02020603050405020304" pitchFamily="18" charset="0"/>
              </a:rPr>
              <a:t> y localice su institución bancaria.  </a:t>
            </a:r>
          </a:p>
          <a:p>
            <a:pPr marL="171450" indent="-171450">
              <a:lnSpc>
                <a:spcPct val="107000"/>
              </a:lnSpc>
              <a:buFont typeface="Arial" panose="020B0604020202020204" pitchFamily="34" charset="0"/>
              <a:buChar char="•"/>
            </a:pPr>
            <a:r>
              <a:rPr lang="es-ES_tradnl" sz="1400" dirty="0">
                <a:effectLst/>
                <a:ea typeface="Calibri" panose="020F0502020204030204" pitchFamily="34" charset="0"/>
                <a:cs typeface="Times New Roman" panose="02020603050405020304" pitchFamily="18" charset="0"/>
              </a:rPr>
              <a:t>Inicie sesión en su cuenta bancaria en línea y conéctelo al portal de Lendistry.</a:t>
            </a:r>
          </a:p>
          <a:p>
            <a:pPr>
              <a:lnSpc>
                <a:spcPct val="107000"/>
              </a:lnSpc>
            </a:pPr>
            <a:endParaRPr lang="en-US" sz="1200" dirty="0">
              <a:latin typeface="Lato" panose="020F0502020204030203" pitchFamily="34" charset="0"/>
              <a:ea typeface="Calibri" panose="020F0502020204030204" pitchFamily="34" charset="0"/>
              <a:cs typeface="Times New Roman" panose="02020603050405020304" pitchFamily="18" charset="0"/>
            </a:endParaRPr>
          </a:p>
          <a:p>
            <a:pPr>
              <a:lnSpc>
                <a:spcPct val="107000"/>
              </a:lnSpc>
            </a:pPr>
            <a:endParaRPr lang="en-US" sz="1200" dirty="0">
              <a:effectLst/>
              <a:latin typeface="Lato" panose="020F0502020204030203"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1EDE534A-F955-4FD0-96DB-76AA9ACBBB9E}"/>
              </a:ext>
            </a:extLst>
          </p:cNvPr>
          <p:cNvPicPr>
            <a:picLocks noChangeAspect="1"/>
          </p:cNvPicPr>
          <p:nvPr/>
        </p:nvPicPr>
        <p:blipFill>
          <a:blip r:embed="rId3"/>
          <a:stretch>
            <a:fillRect/>
          </a:stretch>
        </p:blipFill>
        <p:spPr>
          <a:xfrm>
            <a:off x="7201540" y="2355249"/>
            <a:ext cx="1072478" cy="1575696"/>
          </a:xfrm>
          <a:prstGeom prst="rect">
            <a:avLst/>
          </a:prstGeom>
        </p:spPr>
      </p:pic>
      <p:pic>
        <p:nvPicPr>
          <p:cNvPr id="10" name="Picture 9">
            <a:extLst>
              <a:ext uri="{FF2B5EF4-FFF2-40B4-BE49-F238E27FC236}">
                <a16:creationId xmlns:a16="http://schemas.microsoft.com/office/drawing/2014/main" id="{D1D899E2-D465-4605-912B-26C916D72F95}"/>
              </a:ext>
            </a:extLst>
          </p:cNvPr>
          <p:cNvPicPr>
            <a:picLocks noChangeAspect="1"/>
          </p:cNvPicPr>
          <p:nvPr/>
        </p:nvPicPr>
        <p:blipFill>
          <a:blip r:embed="rId4"/>
          <a:stretch>
            <a:fillRect/>
          </a:stretch>
        </p:blipFill>
        <p:spPr>
          <a:xfrm>
            <a:off x="8682795" y="2361288"/>
            <a:ext cx="1063197" cy="1575696"/>
          </a:xfrm>
          <a:prstGeom prst="rect">
            <a:avLst/>
          </a:prstGeom>
        </p:spPr>
      </p:pic>
      <p:pic>
        <p:nvPicPr>
          <p:cNvPr id="26" name="Picture 25">
            <a:extLst>
              <a:ext uri="{FF2B5EF4-FFF2-40B4-BE49-F238E27FC236}">
                <a16:creationId xmlns:a16="http://schemas.microsoft.com/office/drawing/2014/main" id="{0B635DC1-F44C-4F1B-B5B1-EA5F7087CB9C}"/>
              </a:ext>
            </a:extLst>
          </p:cNvPr>
          <p:cNvPicPr>
            <a:picLocks noChangeAspect="1"/>
          </p:cNvPicPr>
          <p:nvPr/>
        </p:nvPicPr>
        <p:blipFill>
          <a:blip r:embed="rId5"/>
          <a:stretch>
            <a:fillRect/>
          </a:stretch>
        </p:blipFill>
        <p:spPr>
          <a:xfrm>
            <a:off x="10158141" y="2367783"/>
            <a:ext cx="1068428" cy="1575696"/>
          </a:xfrm>
          <a:prstGeom prst="rect">
            <a:avLst/>
          </a:prstGeom>
        </p:spPr>
      </p:pic>
      <p:sp>
        <p:nvSpPr>
          <p:cNvPr id="35" name="TextBox 34">
            <a:extLst>
              <a:ext uri="{FF2B5EF4-FFF2-40B4-BE49-F238E27FC236}">
                <a16:creationId xmlns:a16="http://schemas.microsoft.com/office/drawing/2014/main" id="{5764EEE9-AB6C-4D26-AB83-219A99F05E63}"/>
              </a:ext>
            </a:extLst>
          </p:cNvPr>
          <p:cNvSpPr txBox="1"/>
          <p:nvPr/>
        </p:nvSpPr>
        <p:spPr>
          <a:xfrm>
            <a:off x="6428565" y="4073185"/>
            <a:ext cx="5442157" cy="2222532"/>
          </a:xfrm>
          <a:prstGeom prst="rect">
            <a:avLst/>
          </a:prstGeom>
          <a:noFill/>
        </p:spPr>
        <p:txBody>
          <a:bodyPr wrap="square">
            <a:spAutoFit/>
          </a:bodyPr>
          <a:lstStyle/>
          <a:p>
            <a:pPr>
              <a:lnSpc>
                <a:spcPct val="107000"/>
              </a:lnSpc>
            </a:pPr>
            <a:r>
              <a:rPr lang="es-ES_tradnl" b="1" dirty="0">
                <a:solidFill>
                  <a:srgbClr val="0D3C82"/>
                </a:solidFill>
                <a:latin typeface="Balboa Bold" panose="020B0804040203020204" pitchFamily="34" charset="0"/>
                <a:ea typeface="Calibri" panose="020F0502020204030204" pitchFamily="34" charset="0"/>
                <a:cs typeface="Times New Roman" panose="02020603050405020304" pitchFamily="18" charset="0"/>
              </a:rPr>
              <a:t>PASO 2</a:t>
            </a:r>
          </a:p>
          <a:p>
            <a:pPr>
              <a:lnSpc>
                <a:spcPct val="107000"/>
              </a:lnSpc>
            </a:pPr>
            <a:r>
              <a:rPr lang="es-ES_tradnl" sz="1400" b="1" dirty="0">
                <a:ea typeface="Calibri" panose="020F0502020204030204" pitchFamily="34" charset="0"/>
                <a:cs typeface="Times New Roman" panose="02020603050405020304" pitchFamily="18" charset="0"/>
              </a:rPr>
              <a:t>Este paso siempre debe completarse independientemente del método de verificación que utilice. </a:t>
            </a:r>
          </a:p>
          <a:p>
            <a:pPr marL="171450" indent="-171450">
              <a:lnSpc>
                <a:spcPct val="107000"/>
              </a:lnSpc>
              <a:buFont typeface="Arial" panose="020B0604020202020204" pitchFamily="34" charset="0"/>
              <a:buChar char="•"/>
            </a:pPr>
            <a:r>
              <a:rPr lang="es-ES_tradnl" sz="1400" dirty="0">
                <a:ea typeface="Calibri" panose="020F0502020204030204" pitchFamily="34" charset="0"/>
                <a:cs typeface="Times New Roman" panose="02020603050405020304" pitchFamily="18" charset="0"/>
              </a:rPr>
              <a:t>Ingrese su información bancaria. </a:t>
            </a:r>
          </a:p>
          <a:p>
            <a:pPr marL="171450" indent="-171450">
              <a:lnSpc>
                <a:spcPct val="107000"/>
              </a:lnSpc>
              <a:buFont typeface="Arial" panose="020B0604020202020204" pitchFamily="34" charset="0"/>
              <a:buChar char="•"/>
            </a:pPr>
            <a:r>
              <a:rPr lang="es-ES_tradnl" sz="1400" dirty="0">
                <a:ea typeface="Calibri" panose="020F0502020204030204" pitchFamily="34" charset="0"/>
                <a:cs typeface="Times New Roman" panose="02020603050405020304" pitchFamily="18" charset="0"/>
              </a:rPr>
              <a:t>El “</a:t>
            </a:r>
            <a:r>
              <a:rPr lang="es-ES_tradnl" sz="1400" b="1" dirty="0">
                <a:ea typeface="Calibri" panose="020F0502020204030204" pitchFamily="34" charset="0"/>
                <a:cs typeface="Times New Roman" panose="02020603050405020304" pitchFamily="18" charset="0"/>
              </a:rPr>
              <a:t>Business </a:t>
            </a:r>
            <a:r>
              <a:rPr lang="es-ES_tradnl" sz="1400" b="1" dirty="0" err="1">
                <a:ea typeface="Calibri" panose="020F0502020204030204" pitchFamily="34" charset="0"/>
                <a:cs typeface="Times New Roman" panose="02020603050405020304" pitchFamily="18" charset="0"/>
              </a:rPr>
              <a:t>Account</a:t>
            </a:r>
            <a:r>
              <a:rPr lang="es-ES_tradnl" sz="1400" b="1" dirty="0">
                <a:ea typeface="Calibri" panose="020F0502020204030204" pitchFamily="34" charset="0"/>
                <a:cs typeface="Times New Roman" panose="02020603050405020304" pitchFamily="18" charset="0"/>
              </a:rPr>
              <a:t> </a:t>
            </a:r>
            <a:r>
              <a:rPr lang="es-ES_tradnl" sz="1400" b="1" dirty="0" err="1">
                <a:ea typeface="Calibri" panose="020F0502020204030204" pitchFamily="34" charset="0"/>
                <a:cs typeface="Times New Roman" panose="02020603050405020304" pitchFamily="18" charset="0"/>
              </a:rPr>
              <a:t>Name</a:t>
            </a:r>
            <a:r>
              <a:rPr lang="es-ES_tradnl" sz="1400" dirty="0">
                <a:ea typeface="Calibri" panose="020F0502020204030204" pitchFamily="34" charset="0"/>
                <a:cs typeface="Times New Roman" panose="02020603050405020304" pitchFamily="18" charset="0"/>
              </a:rPr>
              <a:t>” NO es su tipo de cuenta.  Este campo es el nombre de su cuenta, que debe estar a nombre de su empresa y figurar en sus extractos bancarios. </a:t>
            </a:r>
          </a:p>
          <a:p>
            <a:pPr marL="171450" indent="-171450">
              <a:lnSpc>
                <a:spcPct val="107000"/>
              </a:lnSpc>
              <a:buFont typeface="Arial" panose="020B0604020202020204" pitchFamily="34" charset="0"/>
              <a:buChar char="•"/>
            </a:pPr>
            <a:r>
              <a:rPr lang="es-ES_tradnl" sz="1400" dirty="0">
                <a:effectLst/>
                <a:ea typeface="Calibri" panose="020F0502020204030204" pitchFamily="34" charset="0"/>
                <a:cs typeface="Times New Roman" panose="02020603050405020304" pitchFamily="18" charset="0"/>
              </a:rPr>
              <a:t>Si su empresa es un propietario único</a:t>
            </a:r>
            <a:r>
              <a:rPr lang="es-ES_tradnl" sz="1400" dirty="0">
                <a:ea typeface="Calibri" panose="020F0502020204030204" pitchFamily="34" charset="0"/>
                <a:cs typeface="Times New Roman" panose="02020603050405020304" pitchFamily="18" charset="0"/>
              </a:rPr>
              <a:t>, la cuenta bancaria puede ser una cuenta personal, pero debe coincidir con su nombre</a:t>
            </a:r>
            <a:endParaRPr lang="es-ES_tradnl" sz="1400" dirty="0">
              <a:effectLst/>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07907D41-05BD-4888-BE10-255002E1777D}"/>
              </a:ext>
            </a:extLst>
          </p:cNvPr>
          <p:cNvPicPr>
            <a:picLocks noChangeAspect="1"/>
          </p:cNvPicPr>
          <p:nvPr/>
        </p:nvPicPr>
        <p:blipFill rotWithShape="1">
          <a:blip r:embed="rId6"/>
          <a:srcRect l="4600" t="14993" r="62168" b="22791"/>
          <a:stretch/>
        </p:blipFill>
        <p:spPr>
          <a:xfrm>
            <a:off x="765107" y="3876330"/>
            <a:ext cx="1385994" cy="1546705"/>
          </a:xfrm>
          <a:prstGeom prst="rect">
            <a:avLst/>
          </a:prstGeom>
        </p:spPr>
      </p:pic>
      <p:pic>
        <p:nvPicPr>
          <p:cNvPr id="7" name="Picture 6">
            <a:extLst>
              <a:ext uri="{FF2B5EF4-FFF2-40B4-BE49-F238E27FC236}">
                <a16:creationId xmlns:a16="http://schemas.microsoft.com/office/drawing/2014/main" id="{EE736FFF-5C23-4079-8E36-6DF5D2582424}"/>
              </a:ext>
            </a:extLst>
          </p:cNvPr>
          <p:cNvPicPr>
            <a:picLocks noChangeAspect="1"/>
          </p:cNvPicPr>
          <p:nvPr/>
        </p:nvPicPr>
        <p:blipFill>
          <a:blip r:embed="rId7"/>
          <a:stretch>
            <a:fillRect/>
          </a:stretch>
        </p:blipFill>
        <p:spPr>
          <a:xfrm>
            <a:off x="2267904" y="3745478"/>
            <a:ext cx="3044293" cy="1848320"/>
          </a:xfrm>
          <a:prstGeom prst="rect">
            <a:avLst/>
          </a:prstGeom>
          <a:ln w="19050">
            <a:solidFill>
              <a:schemeClr val="tx1"/>
            </a:solidFill>
          </a:ln>
        </p:spPr>
      </p:pic>
      <p:sp>
        <p:nvSpPr>
          <p:cNvPr id="37" name="Rectangle 36">
            <a:extLst>
              <a:ext uri="{FF2B5EF4-FFF2-40B4-BE49-F238E27FC236}">
                <a16:creationId xmlns:a16="http://schemas.microsoft.com/office/drawing/2014/main" id="{32F1E9C4-0E82-4210-B626-3358CCF3269E}"/>
              </a:ext>
            </a:extLst>
          </p:cNvPr>
          <p:cNvSpPr/>
          <p:nvPr/>
        </p:nvSpPr>
        <p:spPr>
          <a:xfrm>
            <a:off x="1089527" y="5112571"/>
            <a:ext cx="718238" cy="204959"/>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D36D38EB-57A1-446C-8855-F07A19C0A0BF}"/>
              </a:ext>
            </a:extLst>
          </p:cNvPr>
          <p:cNvSpPr/>
          <p:nvPr/>
        </p:nvSpPr>
        <p:spPr>
          <a:xfrm>
            <a:off x="2806145" y="3862546"/>
            <a:ext cx="454640" cy="193034"/>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B1713822-AD66-49E2-9232-BE2A7EFB6378}"/>
              </a:ext>
            </a:extLst>
          </p:cNvPr>
          <p:cNvSpPr/>
          <p:nvPr/>
        </p:nvSpPr>
        <p:spPr>
          <a:xfrm>
            <a:off x="2435805" y="4124561"/>
            <a:ext cx="1461478" cy="1168169"/>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C2A602C-2C4F-41BD-B050-1EED29B40164}"/>
              </a:ext>
            </a:extLst>
          </p:cNvPr>
          <p:cNvSpPr/>
          <p:nvPr/>
        </p:nvSpPr>
        <p:spPr>
          <a:xfrm>
            <a:off x="4008856" y="4123921"/>
            <a:ext cx="1244082" cy="1168169"/>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7E8A48C1-2FB2-47D8-8A9C-144AC5FA7BBC}"/>
              </a:ext>
            </a:extLst>
          </p:cNvPr>
          <p:cNvSpPr/>
          <p:nvPr/>
        </p:nvSpPr>
        <p:spPr>
          <a:xfrm>
            <a:off x="775288" y="3724728"/>
            <a:ext cx="1334476" cy="19016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45D3E817-FB13-4C77-AFA4-FC2F7507AC61}"/>
              </a:ext>
            </a:extLst>
          </p:cNvPr>
          <p:cNvSpPr txBox="1"/>
          <p:nvPr/>
        </p:nvSpPr>
        <p:spPr>
          <a:xfrm>
            <a:off x="0" y="109255"/>
            <a:ext cx="12192000" cy="707886"/>
          </a:xfrm>
          <a:prstGeom prst="rect">
            <a:avLst/>
          </a:prstGeom>
          <a:noFill/>
        </p:spPr>
        <p:txBody>
          <a:bodyPr wrap="square">
            <a:spAutoFit/>
          </a:bodyPr>
          <a:lstStyle/>
          <a:p>
            <a:pPr algn="ctr" fontAlgn="base"/>
            <a:r>
              <a:rPr lang="en-US" sz="4000" b="1" i="0" dirty="0">
                <a:solidFill>
                  <a:srgbClr val="0A0000"/>
                </a:solidFill>
                <a:effectLst/>
                <a:latin typeface="Balboa Medium" panose="020B0604040203020204" pitchFamily="34" charset="0"/>
              </a:rPr>
              <a:t>SECCIÓN 1: ENLACE SU CUENTA BANCARIA</a:t>
            </a:r>
          </a:p>
        </p:txBody>
      </p:sp>
      <p:cxnSp>
        <p:nvCxnSpPr>
          <p:cNvPr id="36" name="Straight Connector 35">
            <a:extLst>
              <a:ext uri="{FF2B5EF4-FFF2-40B4-BE49-F238E27FC236}">
                <a16:creationId xmlns:a16="http://schemas.microsoft.com/office/drawing/2014/main" id="{BD925BC8-354A-4B42-A9E1-24CF5D736B69}"/>
              </a:ext>
            </a:extLst>
          </p:cNvPr>
          <p:cNvCxnSpPr/>
          <p:nvPr/>
        </p:nvCxnSpPr>
        <p:spPr>
          <a:xfrm>
            <a:off x="6096000" y="1077448"/>
            <a:ext cx="0" cy="5114057"/>
          </a:xfrm>
          <a:prstGeom prst="line">
            <a:avLst/>
          </a:prstGeom>
          <a:ln>
            <a:solidFill>
              <a:srgbClr val="0D3C8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117A211-5143-431F-97EE-0D55E80B1748}"/>
              </a:ext>
            </a:extLst>
          </p:cNvPr>
          <p:cNvCxnSpPr>
            <a:cxnSpLocks/>
          </p:cNvCxnSpPr>
          <p:nvPr/>
        </p:nvCxnSpPr>
        <p:spPr>
          <a:xfrm>
            <a:off x="5731731" y="769013"/>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E95D58F5-46A4-4719-A73D-567CB66F8E58}"/>
              </a:ext>
            </a:extLst>
          </p:cNvPr>
          <p:cNvSpPr/>
          <p:nvPr/>
        </p:nvSpPr>
        <p:spPr>
          <a:xfrm>
            <a:off x="7201539" y="2342855"/>
            <a:ext cx="1072479" cy="159567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95FBFC9-09B8-4DFB-A0C0-7452A04019AD}"/>
              </a:ext>
            </a:extLst>
          </p:cNvPr>
          <p:cNvSpPr/>
          <p:nvPr/>
        </p:nvSpPr>
        <p:spPr>
          <a:xfrm>
            <a:off x="8682795" y="2343113"/>
            <a:ext cx="1072479" cy="159567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3724865D-9B15-4A05-8B3D-6DCC033F87C9}"/>
              </a:ext>
            </a:extLst>
          </p:cNvPr>
          <p:cNvSpPr/>
          <p:nvPr/>
        </p:nvSpPr>
        <p:spPr>
          <a:xfrm>
            <a:off x="10164051" y="2357794"/>
            <a:ext cx="1072479" cy="159567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7CE9D0A5-6C97-40C3-8133-BD139705E9ED}"/>
              </a:ext>
            </a:extLst>
          </p:cNvPr>
          <p:cNvSpPr txBox="1"/>
          <p:nvPr/>
        </p:nvSpPr>
        <p:spPr>
          <a:xfrm>
            <a:off x="2573521" y="5423035"/>
            <a:ext cx="1186046" cy="307777"/>
          </a:xfrm>
          <a:prstGeom prst="rect">
            <a:avLst/>
          </a:prstGeom>
          <a:solidFill>
            <a:srgbClr val="FF0000"/>
          </a:solidFill>
          <a:ln>
            <a:solidFill>
              <a:srgbClr val="FF0000"/>
            </a:solidFill>
          </a:ln>
        </p:spPr>
        <p:txBody>
          <a:bodyPr wrap="square">
            <a:spAutoFit/>
          </a:bodyPr>
          <a:lstStyle/>
          <a:p>
            <a:pPr algn="ctr"/>
            <a:r>
              <a:rPr lang="en-US" sz="1400" dirty="0">
                <a:solidFill>
                  <a:schemeClr val="bg1"/>
                </a:solidFill>
                <a:latin typeface="Balboa Light" panose="020B0304040203020204" pitchFamily="34" charset="0"/>
              </a:rPr>
              <a:t>PASO 1</a:t>
            </a:r>
          </a:p>
        </p:txBody>
      </p:sp>
      <p:sp>
        <p:nvSpPr>
          <p:cNvPr id="46" name="TextBox 45">
            <a:extLst>
              <a:ext uri="{FF2B5EF4-FFF2-40B4-BE49-F238E27FC236}">
                <a16:creationId xmlns:a16="http://schemas.microsoft.com/office/drawing/2014/main" id="{00AD79AA-3876-4E3A-BCE7-25BB1F1FD318}"/>
              </a:ext>
            </a:extLst>
          </p:cNvPr>
          <p:cNvSpPr txBox="1"/>
          <p:nvPr/>
        </p:nvSpPr>
        <p:spPr>
          <a:xfrm>
            <a:off x="4037874" y="5423035"/>
            <a:ext cx="1186046" cy="307777"/>
          </a:xfrm>
          <a:prstGeom prst="rect">
            <a:avLst/>
          </a:prstGeom>
          <a:solidFill>
            <a:srgbClr val="FF0000"/>
          </a:solidFill>
          <a:ln>
            <a:solidFill>
              <a:srgbClr val="FF0000"/>
            </a:solidFill>
          </a:ln>
        </p:spPr>
        <p:txBody>
          <a:bodyPr wrap="square">
            <a:spAutoFit/>
          </a:bodyPr>
          <a:lstStyle/>
          <a:p>
            <a:pPr algn="ctr"/>
            <a:r>
              <a:rPr lang="en-US" sz="1400" dirty="0">
                <a:solidFill>
                  <a:schemeClr val="bg1"/>
                </a:solidFill>
                <a:latin typeface="Balboa Light" panose="020B0304040203020204" pitchFamily="34" charset="0"/>
              </a:rPr>
              <a:t>PASO 2</a:t>
            </a:r>
          </a:p>
        </p:txBody>
      </p:sp>
      <p:sp>
        <p:nvSpPr>
          <p:cNvPr id="27" name="Rectangle 26">
            <a:extLst>
              <a:ext uri="{FF2B5EF4-FFF2-40B4-BE49-F238E27FC236}">
                <a16:creationId xmlns:a16="http://schemas.microsoft.com/office/drawing/2014/main" id="{7659034C-882C-4110-B0C6-2034E4DF5116}"/>
              </a:ext>
            </a:extLst>
          </p:cNvPr>
          <p:cNvSpPr/>
          <p:nvPr/>
        </p:nvSpPr>
        <p:spPr>
          <a:xfrm>
            <a:off x="0" y="6289288"/>
            <a:ext cx="12192000" cy="568712"/>
          </a:xfrm>
          <a:prstGeom prst="rect">
            <a:avLst/>
          </a:prstGeom>
          <a:solidFill>
            <a:srgbClr val="0D3C82"/>
          </a:solidFill>
          <a:ln>
            <a:solidFill>
              <a:srgbClr val="0D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89C96699-C6C4-4722-9873-91F82FB35542}"/>
              </a:ext>
            </a:extLst>
          </p:cNvPr>
          <p:cNvGrpSpPr/>
          <p:nvPr/>
        </p:nvGrpSpPr>
        <p:grpSpPr>
          <a:xfrm>
            <a:off x="4949367" y="6394491"/>
            <a:ext cx="2672930" cy="400110"/>
            <a:chOff x="4949367" y="6445291"/>
            <a:chExt cx="2672930" cy="400110"/>
          </a:xfrm>
        </p:grpSpPr>
        <p:pic>
          <p:nvPicPr>
            <p:cNvPr id="32" name="Picture 31">
              <a:extLst>
                <a:ext uri="{FF2B5EF4-FFF2-40B4-BE49-F238E27FC236}">
                  <a16:creationId xmlns:a16="http://schemas.microsoft.com/office/drawing/2014/main" id="{0689D673-3FDD-4932-ACE0-871089B08276}"/>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4949367" y="6517023"/>
              <a:ext cx="1029599" cy="280233"/>
            </a:xfrm>
            <a:prstGeom prst="rect">
              <a:avLst/>
            </a:prstGeom>
          </p:spPr>
        </p:pic>
        <p:sp>
          <p:nvSpPr>
            <p:cNvPr id="33" name="TextBox 32">
              <a:extLst>
                <a:ext uri="{FF2B5EF4-FFF2-40B4-BE49-F238E27FC236}">
                  <a16:creationId xmlns:a16="http://schemas.microsoft.com/office/drawing/2014/main" id="{EDE114BB-EB11-47AE-BF9A-E7042DEF91F6}"/>
                </a:ext>
              </a:extLst>
            </p:cNvPr>
            <p:cNvSpPr txBox="1"/>
            <p:nvPr/>
          </p:nvSpPr>
          <p:spPr>
            <a:xfrm>
              <a:off x="6104013" y="6445291"/>
              <a:ext cx="1518284" cy="400110"/>
            </a:xfrm>
            <a:prstGeom prst="rect">
              <a:avLst/>
            </a:prstGeom>
            <a:noFill/>
          </p:spPr>
          <p:txBody>
            <a:bodyPr wrap="square">
              <a:spAutoFit/>
            </a:bodyPr>
            <a:lstStyle/>
            <a:p>
              <a:pPr algn="ctr"/>
              <a:r>
                <a:rPr lang="en-US" sz="1000" dirty="0">
                  <a:solidFill>
                    <a:schemeClr val="bg1"/>
                  </a:solidFill>
                </a:rPr>
                <a:t>This Program is funded by </a:t>
              </a:r>
            </a:p>
            <a:p>
              <a:pPr algn="ctr"/>
              <a:r>
                <a:rPr lang="en-US" sz="1000" dirty="0">
                  <a:solidFill>
                    <a:schemeClr val="bg1"/>
                  </a:solidFill>
                </a:rPr>
                <a:t>the State of California</a:t>
              </a:r>
            </a:p>
          </p:txBody>
        </p:sp>
        <p:cxnSp>
          <p:nvCxnSpPr>
            <p:cNvPr id="38" name="Straight Connector 37">
              <a:extLst>
                <a:ext uri="{FF2B5EF4-FFF2-40B4-BE49-F238E27FC236}">
                  <a16:creationId xmlns:a16="http://schemas.microsoft.com/office/drawing/2014/main" id="{A64D5523-6846-4C4B-AD95-7448BBD258C0}"/>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2" name="Slide Number Placeholder 1">
            <a:extLst>
              <a:ext uri="{FF2B5EF4-FFF2-40B4-BE49-F238E27FC236}">
                <a16:creationId xmlns:a16="http://schemas.microsoft.com/office/drawing/2014/main" id="{5C1D4E91-C0D9-483D-915A-4CBC026DE485}"/>
              </a:ext>
            </a:extLst>
          </p:cNvPr>
          <p:cNvSpPr>
            <a:spLocks noGrp="1"/>
          </p:cNvSpPr>
          <p:nvPr>
            <p:ph type="sldNum" sz="quarter" idx="12"/>
          </p:nvPr>
        </p:nvSpPr>
        <p:spPr/>
        <p:txBody>
          <a:bodyPr/>
          <a:lstStyle/>
          <a:p>
            <a:fld id="{8AAEA597-3525-4545-A2CF-C14FA043E16B}" type="slidenum">
              <a:rPr lang="en-US" smtClean="0"/>
              <a:t>47</a:t>
            </a:fld>
            <a:endParaRPr lang="en-US"/>
          </a:p>
        </p:txBody>
      </p:sp>
    </p:spTree>
    <p:extLst>
      <p:ext uri="{BB962C8B-B14F-4D97-AF65-F5344CB8AC3E}">
        <p14:creationId xmlns:p14="http://schemas.microsoft.com/office/powerpoint/2010/main" val="18811531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2959F2-43DC-449C-90EB-271C2A015AA6}"/>
              </a:ext>
            </a:extLst>
          </p:cNvPr>
          <p:cNvSpPr/>
          <p:nvPr/>
        </p:nvSpPr>
        <p:spPr>
          <a:xfrm>
            <a:off x="0" y="0"/>
            <a:ext cx="12192000" cy="6866340"/>
          </a:xfrm>
          <a:prstGeom prst="rect">
            <a:avLst/>
          </a:prstGeom>
          <a:solidFill>
            <a:srgbClr val="F5F5F5"/>
          </a:solidFill>
          <a:ln>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5BF08EE-497C-415C-8CB5-1022DF26FE50}"/>
              </a:ext>
            </a:extLst>
          </p:cNvPr>
          <p:cNvSpPr/>
          <p:nvPr/>
        </p:nvSpPr>
        <p:spPr>
          <a:xfrm>
            <a:off x="501555" y="573299"/>
            <a:ext cx="11188888" cy="5711402"/>
          </a:xfrm>
          <a:prstGeom prst="rect">
            <a:avLst/>
          </a:prstGeom>
          <a:solidFill>
            <a:schemeClr val="bg1"/>
          </a:solidFill>
          <a:ln>
            <a:solidFill>
              <a:schemeClr val="bg1"/>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ceiling&#10;&#10;Description automatically generated">
            <a:extLst>
              <a:ext uri="{FF2B5EF4-FFF2-40B4-BE49-F238E27FC236}">
                <a16:creationId xmlns:a16="http://schemas.microsoft.com/office/drawing/2014/main" id="{7260A0EE-44DD-426E-BC3A-0F53BD30072C}"/>
              </a:ext>
            </a:extLst>
          </p:cNvPr>
          <p:cNvPicPr>
            <a:picLocks noChangeAspect="1"/>
          </p:cNvPicPr>
          <p:nvPr/>
        </p:nvPicPr>
        <p:blipFill rotWithShape="1">
          <a:blip r:embed="rId3">
            <a:extLst>
              <a:ext uri="{28A0092B-C50C-407E-A947-70E740481C1C}">
                <a14:useLocalDpi xmlns:a14="http://schemas.microsoft.com/office/drawing/2010/main" val="0"/>
              </a:ext>
            </a:extLst>
          </a:blip>
          <a:srcRect l="19920" r="22570"/>
          <a:stretch/>
        </p:blipFill>
        <p:spPr>
          <a:xfrm>
            <a:off x="501556" y="573300"/>
            <a:ext cx="4926841" cy="5711402"/>
          </a:xfrm>
          <a:prstGeom prst="rect">
            <a:avLst/>
          </a:prstGeom>
        </p:spPr>
      </p:pic>
      <p:grpSp>
        <p:nvGrpSpPr>
          <p:cNvPr id="2" name="Group 1">
            <a:extLst>
              <a:ext uri="{FF2B5EF4-FFF2-40B4-BE49-F238E27FC236}">
                <a16:creationId xmlns:a16="http://schemas.microsoft.com/office/drawing/2014/main" id="{884EDF9F-D701-4ED9-9FDF-829C0B6BD5D2}"/>
              </a:ext>
            </a:extLst>
          </p:cNvPr>
          <p:cNvGrpSpPr/>
          <p:nvPr/>
        </p:nvGrpSpPr>
        <p:grpSpPr>
          <a:xfrm>
            <a:off x="5421573" y="3017515"/>
            <a:ext cx="6268872" cy="822971"/>
            <a:chOff x="5421573" y="2967336"/>
            <a:chExt cx="6268872" cy="822971"/>
          </a:xfrm>
        </p:grpSpPr>
        <p:sp>
          <p:nvSpPr>
            <p:cNvPr id="20" name="TextBox 19">
              <a:extLst>
                <a:ext uri="{FF2B5EF4-FFF2-40B4-BE49-F238E27FC236}">
                  <a16:creationId xmlns:a16="http://schemas.microsoft.com/office/drawing/2014/main" id="{F087D73C-D31C-47D5-89E3-EF311A9B4974}"/>
                </a:ext>
              </a:extLst>
            </p:cNvPr>
            <p:cNvSpPr txBox="1"/>
            <p:nvPr/>
          </p:nvSpPr>
          <p:spPr>
            <a:xfrm>
              <a:off x="5421573" y="2967336"/>
              <a:ext cx="6268872" cy="769441"/>
            </a:xfrm>
            <a:prstGeom prst="rect">
              <a:avLst/>
            </a:prstGeom>
            <a:noFill/>
          </p:spPr>
          <p:txBody>
            <a:bodyPr wrap="square">
              <a:spAutoFit/>
            </a:bodyPr>
            <a:lstStyle/>
            <a:p>
              <a:pPr algn="ctr" fontAlgn="base"/>
              <a:r>
                <a:rPr lang="en-US" sz="4400" b="1" dirty="0">
                  <a:solidFill>
                    <a:srgbClr val="0A0000"/>
                  </a:solidFill>
                  <a:latin typeface="Balboa Medium" panose="020B0604040203020204" pitchFamily="34" charset="0"/>
                </a:rPr>
                <a:t>PROCESO PARA APLICAR</a:t>
              </a:r>
              <a:endParaRPr lang="en-US" sz="4400" b="1" i="0" dirty="0">
                <a:solidFill>
                  <a:srgbClr val="0A0000"/>
                </a:solidFill>
                <a:effectLst/>
                <a:latin typeface="Balboa Medium" panose="020B0604040203020204" pitchFamily="34" charset="0"/>
              </a:endParaRPr>
            </a:p>
          </p:txBody>
        </p:sp>
        <p:cxnSp>
          <p:nvCxnSpPr>
            <p:cNvPr id="6" name="Straight Connector 5">
              <a:extLst>
                <a:ext uri="{FF2B5EF4-FFF2-40B4-BE49-F238E27FC236}">
                  <a16:creationId xmlns:a16="http://schemas.microsoft.com/office/drawing/2014/main" id="{4856571E-5822-4240-93A4-44E9BA4B914A}"/>
                </a:ext>
              </a:extLst>
            </p:cNvPr>
            <p:cNvCxnSpPr>
              <a:cxnSpLocks/>
            </p:cNvCxnSpPr>
            <p:nvPr/>
          </p:nvCxnSpPr>
          <p:spPr>
            <a:xfrm>
              <a:off x="6161426" y="3790307"/>
              <a:ext cx="941695"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A8DDAB0F-F6E5-48EE-B5FF-BD8BA9253AFE}"/>
              </a:ext>
            </a:extLst>
          </p:cNvPr>
          <p:cNvSpPr txBox="1"/>
          <p:nvPr/>
        </p:nvSpPr>
        <p:spPr>
          <a:xfrm>
            <a:off x="6079293" y="3846942"/>
            <a:ext cx="6268872" cy="830997"/>
          </a:xfrm>
          <a:prstGeom prst="rect">
            <a:avLst/>
          </a:prstGeom>
          <a:noFill/>
        </p:spPr>
        <p:txBody>
          <a:bodyPr wrap="square">
            <a:spAutoFit/>
          </a:bodyPr>
          <a:lstStyle/>
          <a:p>
            <a:pPr fontAlgn="base"/>
            <a:r>
              <a:rPr lang="en-US" sz="2400" dirty="0">
                <a:solidFill>
                  <a:srgbClr val="0A0000"/>
                </a:solidFill>
                <a:latin typeface="Balboa Light" panose="020B0304040203020204" pitchFamily="34" charset="0"/>
              </a:rPr>
              <a:t>GUÍA PASO POR PASO</a:t>
            </a:r>
          </a:p>
          <a:p>
            <a:pPr fontAlgn="base"/>
            <a:r>
              <a:rPr lang="en-US" sz="2400" dirty="0">
                <a:solidFill>
                  <a:srgbClr val="0E3C83"/>
                </a:solidFill>
                <a:latin typeface="Balboa Light" panose="020B0304040203020204" pitchFamily="34" charset="0"/>
              </a:rPr>
              <a:t>EMPRESAS SIN FINES DE LUCRO</a:t>
            </a:r>
            <a:endParaRPr lang="en-US" sz="2400" i="0" dirty="0">
              <a:solidFill>
                <a:srgbClr val="0E3C83"/>
              </a:solidFill>
              <a:effectLst/>
              <a:latin typeface="Balboa Light" panose="020B0304040203020204" pitchFamily="34" charset="0"/>
            </a:endParaRPr>
          </a:p>
        </p:txBody>
      </p:sp>
      <p:pic>
        <p:nvPicPr>
          <p:cNvPr id="10" name="Picture 9" descr="Logo&#10;&#10;Description automatically generated">
            <a:extLst>
              <a:ext uri="{FF2B5EF4-FFF2-40B4-BE49-F238E27FC236}">
                <a16:creationId xmlns:a16="http://schemas.microsoft.com/office/drawing/2014/main" id="{551CADBE-C58F-4B4C-BB9C-CC180B4E58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0967" y="6434060"/>
            <a:ext cx="1029599" cy="446159"/>
          </a:xfrm>
          <a:prstGeom prst="rect">
            <a:avLst/>
          </a:prstGeom>
        </p:spPr>
      </p:pic>
      <p:sp>
        <p:nvSpPr>
          <p:cNvPr id="11" name="TextBox 10">
            <a:extLst>
              <a:ext uri="{FF2B5EF4-FFF2-40B4-BE49-F238E27FC236}">
                <a16:creationId xmlns:a16="http://schemas.microsoft.com/office/drawing/2014/main" id="{8044B506-E354-4201-95AF-0E359659659D}"/>
              </a:ext>
            </a:extLst>
          </p:cNvPr>
          <p:cNvSpPr txBox="1"/>
          <p:nvPr/>
        </p:nvSpPr>
        <p:spPr>
          <a:xfrm>
            <a:off x="6104013" y="6445291"/>
            <a:ext cx="1518284" cy="400110"/>
          </a:xfrm>
          <a:prstGeom prst="rect">
            <a:avLst/>
          </a:prstGeom>
          <a:noFill/>
        </p:spPr>
        <p:txBody>
          <a:bodyPr wrap="square">
            <a:spAutoFit/>
          </a:bodyPr>
          <a:lstStyle/>
          <a:p>
            <a:pPr algn="ctr"/>
            <a:r>
              <a:rPr lang="en-US" sz="1000" dirty="0"/>
              <a:t>This Program is funded by </a:t>
            </a:r>
          </a:p>
          <a:p>
            <a:pPr algn="ctr"/>
            <a:r>
              <a:rPr lang="en-US" sz="1000" dirty="0"/>
              <a:t>the State of California</a:t>
            </a:r>
          </a:p>
        </p:txBody>
      </p:sp>
      <p:cxnSp>
        <p:nvCxnSpPr>
          <p:cNvPr id="12" name="Straight Connector 11">
            <a:extLst>
              <a:ext uri="{FF2B5EF4-FFF2-40B4-BE49-F238E27FC236}">
                <a16:creationId xmlns:a16="http://schemas.microsoft.com/office/drawing/2014/main" id="{11663579-CA6B-4337-94C6-C2D35A9D4D29}"/>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BD968939-9ADA-43E6-909D-EE72A243518D}"/>
              </a:ext>
            </a:extLst>
          </p:cNvPr>
          <p:cNvSpPr>
            <a:spLocks noGrp="1"/>
          </p:cNvSpPr>
          <p:nvPr>
            <p:ph type="sldNum" sz="quarter" idx="12"/>
          </p:nvPr>
        </p:nvSpPr>
        <p:spPr/>
        <p:txBody>
          <a:bodyPr/>
          <a:lstStyle/>
          <a:p>
            <a:fld id="{8AAEA597-3525-4545-A2CF-C14FA043E16B}" type="slidenum">
              <a:rPr lang="en-US" smtClean="0"/>
              <a:t>48</a:t>
            </a:fld>
            <a:endParaRPr lang="en-US"/>
          </a:p>
        </p:txBody>
      </p:sp>
    </p:spTree>
    <p:extLst>
      <p:ext uri="{BB962C8B-B14F-4D97-AF65-F5344CB8AC3E}">
        <p14:creationId xmlns:p14="http://schemas.microsoft.com/office/powerpoint/2010/main" val="10270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4490EF3-AE98-42F3-B189-BB5C64E7514E}"/>
              </a:ext>
            </a:extLst>
          </p:cNvPr>
          <p:cNvSpPr/>
          <p:nvPr/>
        </p:nvSpPr>
        <p:spPr>
          <a:xfrm>
            <a:off x="183024" y="1075931"/>
            <a:ext cx="7055975" cy="4935935"/>
          </a:xfrm>
          <a:prstGeom prst="rect">
            <a:avLst/>
          </a:prstGeom>
          <a:solidFill>
            <a:srgbClr val="E2E7EF"/>
          </a:solidFill>
          <a:ln>
            <a:solidFill>
              <a:srgbClr val="E2E7EF"/>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42B522A4-4703-458C-AA82-AEF6E8407A1C}"/>
              </a:ext>
            </a:extLst>
          </p:cNvPr>
          <p:cNvSpPr txBox="1"/>
          <p:nvPr/>
        </p:nvSpPr>
        <p:spPr>
          <a:xfrm>
            <a:off x="571458" y="1247691"/>
            <a:ext cx="5389076" cy="4985980"/>
          </a:xfrm>
          <a:prstGeom prst="rect">
            <a:avLst/>
          </a:prstGeom>
          <a:noFill/>
        </p:spPr>
        <p:txBody>
          <a:bodyPr wrap="square">
            <a:spAutoFit/>
          </a:bodyPr>
          <a:lstStyle/>
          <a:p>
            <a:r>
              <a:rPr lang="es-ES_tradnl" sz="1400" dirty="0">
                <a:latin typeface="Balboa Medium" panose="020B0604040203020204" pitchFamily="34" charset="0"/>
              </a:rPr>
              <a:t>COMO SELECCIONAR AL SOCIO</a:t>
            </a:r>
            <a:br>
              <a:rPr lang="es-ES_tradnl" sz="1200" dirty="0"/>
            </a:br>
            <a:r>
              <a:rPr lang="es-ES_tradnl" sz="1400" dirty="0"/>
              <a:t>Para aplicar para la subvención necesita hacerlo por medio de uno de nuestros socios.  Usted puede encontrar a un socio por medio de lenguaje, o por condado en </a:t>
            </a:r>
            <a:r>
              <a:rPr lang="es-ES_tradnl" sz="1400" dirty="0">
                <a:hlinkClick r:id="rId3"/>
              </a:rPr>
              <a:t>www.CAReliefGrant.com</a:t>
            </a:r>
            <a:r>
              <a:rPr lang="es-ES_tradnl" sz="1400" dirty="0"/>
              <a:t>. </a:t>
            </a:r>
          </a:p>
          <a:p>
            <a:pPr marL="285750" indent="-285750">
              <a:buFont typeface="Arial" panose="020B0604020202020204" pitchFamily="34" charset="0"/>
              <a:buChar char="•"/>
            </a:pPr>
            <a:r>
              <a:rPr lang="es-ES_tradnl" sz="1400" dirty="0"/>
              <a:t>Puede seleccionar cualquier socio que sirva a su área.  Cada condado y cada lenguaje van a tener un socio por el cual las empresas pueden escoger y aplicar.  Algunos condados y lenguajes tendrán mas opciones que otros. </a:t>
            </a:r>
          </a:p>
          <a:p>
            <a:pPr marL="285750" indent="-285750">
              <a:buFont typeface="Arial" panose="020B0604020202020204" pitchFamily="34" charset="0"/>
              <a:buChar char="•"/>
            </a:pPr>
            <a:r>
              <a:rPr lang="es-ES_tradnl" sz="1400" dirty="0"/>
              <a:t>Usted puede seleccionar al socio que mas le convenga y le pueda ofrecer otra asistencia relacionada con financiamiento tal como préstamos de capital para trabajar, compra de equipo, y también asistencia técnica para ayudarle a usted y a su empresa. </a:t>
            </a:r>
          </a:p>
          <a:p>
            <a:r>
              <a:rPr lang="es-ES_tradnl" sz="1400" b="1" dirty="0"/>
              <a:t>Por favor solo aplique una vez por medio de uno de nuestros socios. Asegúrese de notar por medio de cual socio aplica ya que va a necesitar cargar sus documentos por medio del portal del socio.</a:t>
            </a:r>
          </a:p>
          <a:p>
            <a:endParaRPr lang="es-ES_tradnl" sz="1400" dirty="0"/>
          </a:p>
          <a:p>
            <a:r>
              <a:rPr lang="es-ES_tradnl" sz="1400" dirty="0"/>
              <a:t>Para asegurarse de que está utilizando el portal correcto del socio, encuentre el nombre y la dirección web URL.</a:t>
            </a:r>
            <a:br>
              <a:rPr lang="es-ES_tradnl" sz="1400" dirty="0"/>
            </a:br>
            <a:endParaRPr lang="es-ES_tradnl" sz="1400" dirty="0"/>
          </a:p>
          <a:p>
            <a:r>
              <a:rPr lang="es-ES_tradnl" sz="1400" dirty="0"/>
              <a:t>Ejemplo: </a:t>
            </a:r>
            <a:r>
              <a:rPr lang="es-ES_tradnl" sz="1400" dirty="0">
                <a:hlinkClick r:id="rId4"/>
              </a:rPr>
              <a:t>www.</a:t>
            </a:r>
            <a:r>
              <a:rPr lang="es-ES_tradnl" sz="1400" b="1" dirty="0">
                <a:hlinkClick r:id="rId4"/>
              </a:rPr>
              <a:t>partnername</a:t>
            </a:r>
            <a:r>
              <a:rPr lang="es-ES_tradnl" sz="1400" dirty="0">
                <a:hlinkClick r:id="rId4"/>
              </a:rPr>
              <a:t>.mylendistry.com</a:t>
            </a:r>
            <a:endParaRPr lang="es-ES_tradnl" sz="1400" dirty="0"/>
          </a:p>
          <a:p>
            <a:endParaRPr lang="en-US" sz="1400" dirty="0"/>
          </a:p>
          <a:p>
            <a:br>
              <a:rPr lang="en-US" sz="1200" dirty="0">
                <a:latin typeface="Lato" panose="020F0502020204030203" pitchFamily="34" charset="0"/>
              </a:rPr>
            </a:br>
            <a:endParaRPr lang="en-US" sz="1200" dirty="0">
              <a:latin typeface="Lato" panose="020F0502020204030203" pitchFamily="34" charset="0"/>
            </a:endParaRPr>
          </a:p>
        </p:txBody>
      </p:sp>
      <p:sp>
        <p:nvSpPr>
          <p:cNvPr id="13" name="TextBox 12">
            <a:extLst>
              <a:ext uri="{FF2B5EF4-FFF2-40B4-BE49-F238E27FC236}">
                <a16:creationId xmlns:a16="http://schemas.microsoft.com/office/drawing/2014/main" id="{7BFCDFDC-75A4-43F0-A029-6D71360939D4}"/>
              </a:ext>
            </a:extLst>
          </p:cNvPr>
          <p:cNvSpPr txBox="1"/>
          <p:nvPr/>
        </p:nvSpPr>
        <p:spPr>
          <a:xfrm>
            <a:off x="0" y="109255"/>
            <a:ext cx="12192000" cy="707886"/>
          </a:xfrm>
          <a:prstGeom prst="rect">
            <a:avLst/>
          </a:prstGeom>
          <a:noFill/>
        </p:spPr>
        <p:txBody>
          <a:bodyPr wrap="square">
            <a:spAutoFit/>
          </a:bodyPr>
          <a:lstStyle/>
          <a:p>
            <a:pPr algn="ctr" fontAlgn="base"/>
            <a:r>
              <a:rPr lang="en-US" sz="4000" b="1" dirty="0">
                <a:solidFill>
                  <a:srgbClr val="0A0000"/>
                </a:solidFill>
                <a:latin typeface="Balboa Medium" panose="020B0604040203020204" pitchFamily="34" charset="0"/>
              </a:rPr>
              <a:t>ENCUENTRE AN UNO DE NUESTROS SOCIOS</a:t>
            </a:r>
          </a:p>
        </p:txBody>
      </p:sp>
      <p:sp>
        <p:nvSpPr>
          <p:cNvPr id="23" name="Rectangle 22">
            <a:extLst>
              <a:ext uri="{FF2B5EF4-FFF2-40B4-BE49-F238E27FC236}">
                <a16:creationId xmlns:a16="http://schemas.microsoft.com/office/drawing/2014/main" id="{436D3F28-ED5A-4685-9FC3-F2CB0186BF9F}"/>
              </a:ext>
            </a:extLst>
          </p:cNvPr>
          <p:cNvSpPr/>
          <p:nvPr/>
        </p:nvSpPr>
        <p:spPr>
          <a:xfrm>
            <a:off x="0" y="6289288"/>
            <a:ext cx="12192000" cy="568712"/>
          </a:xfrm>
          <a:prstGeom prst="rect">
            <a:avLst/>
          </a:prstGeom>
          <a:solidFill>
            <a:srgbClr val="0D3C82"/>
          </a:solidFill>
          <a:ln>
            <a:solidFill>
              <a:srgbClr val="0D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14A04930-BFFF-4839-8169-6D0E66E49D22}"/>
              </a:ext>
            </a:extLst>
          </p:cNvPr>
          <p:cNvCxnSpPr>
            <a:cxnSpLocks/>
          </p:cNvCxnSpPr>
          <p:nvPr/>
        </p:nvCxnSpPr>
        <p:spPr>
          <a:xfrm>
            <a:off x="5731731" y="769013"/>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B6B597EE-BFF0-49DE-9893-65CFAC0FB6A6}"/>
              </a:ext>
            </a:extLst>
          </p:cNvPr>
          <p:cNvGrpSpPr/>
          <p:nvPr/>
        </p:nvGrpSpPr>
        <p:grpSpPr>
          <a:xfrm>
            <a:off x="4949367" y="6394491"/>
            <a:ext cx="2672930" cy="400110"/>
            <a:chOff x="4949367" y="6445291"/>
            <a:chExt cx="2672930" cy="400110"/>
          </a:xfrm>
        </p:grpSpPr>
        <p:pic>
          <p:nvPicPr>
            <p:cNvPr id="21" name="Picture 20">
              <a:extLst>
                <a:ext uri="{FF2B5EF4-FFF2-40B4-BE49-F238E27FC236}">
                  <a16:creationId xmlns:a16="http://schemas.microsoft.com/office/drawing/2014/main" id="{BDDBA699-8760-4FE5-8A9C-E1CF3FFCD71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949367" y="6517023"/>
              <a:ext cx="1029599" cy="280233"/>
            </a:xfrm>
            <a:prstGeom prst="rect">
              <a:avLst/>
            </a:prstGeom>
          </p:spPr>
        </p:pic>
        <p:sp>
          <p:nvSpPr>
            <p:cNvPr id="26" name="TextBox 25">
              <a:extLst>
                <a:ext uri="{FF2B5EF4-FFF2-40B4-BE49-F238E27FC236}">
                  <a16:creationId xmlns:a16="http://schemas.microsoft.com/office/drawing/2014/main" id="{D4046467-3CA0-4C53-8F4A-3C3C0E985257}"/>
                </a:ext>
              </a:extLst>
            </p:cNvPr>
            <p:cNvSpPr txBox="1"/>
            <p:nvPr/>
          </p:nvSpPr>
          <p:spPr>
            <a:xfrm>
              <a:off x="6104013" y="6445291"/>
              <a:ext cx="1518284" cy="400110"/>
            </a:xfrm>
            <a:prstGeom prst="rect">
              <a:avLst/>
            </a:prstGeom>
            <a:noFill/>
          </p:spPr>
          <p:txBody>
            <a:bodyPr wrap="square">
              <a:spAutoFit/>
            </a:bodyPr>
            <a:lstStyle/>
            <a:p>
              <a:pPr algn="ctr"/>
              <a:r>
                <a:rPr lang="en-US" sz="1000" dirty="0">
                  <a:solidFill>
                    <a:schemeClr val="bg1"/>
                  </a:solidFill>
                </a:rPr>
                <a:t>This Program is funded by </a:t>
              </a:r>
            </a:p>
            <a:p>
              <a:pPr algn="ctr"/>
              <a:r>
                <a:rPr lang="en-US" sz="1000" dirty="0">
                  <a:solidFill>
                    <a:schemeClr val="bg1"/>
                  </a:solidFill>
                </a:rPr>
                <a:t>the State of California</a:t>
              </a:r>
            </a:p>
          </p:txBody>
        </p:sp>
        <p:cxnSp>
          <p:nvCxnSpPr>
            <p:cNvPr id="27" name="Straight Connector 26">
              <a:extLst>
                <a:ext uri="{FF2B5EF4-FFF2-40B4-BE49-F238E27FC236}">
                  <a16:creationId xmlns:a16="http://schemas.microsoft.com/office/drawing/2014/main" id="{2E40DE30-739F-43A1-8BD7-ED72A25227A9}"/>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2" name="Slide Number Placeholder 1">
            <a:extLst>
              <a:ext uri="{FF2B5EF4-FFF2-40B4-BE49-F238E27FC236}">
                <a16:creationId xmlns:a16="http://schemas.microsoft.com/office/drawing/2014/main" id="{8D8163B0-F167-4F19-837C-10000E73AE50}"/>
              </a:ext>
            </a:extLst>
          </p:cNvPr>
          <p:cNvSpPr>
            <a:spLocks noGrp="1"/>
          </p:cNvSpPr>
          <p:nvPr>
            <p:ph type="sldNum" sz="quarter" idx="12"/>
          </p:nvPr>
        </p:nvSpPr>
        <p:spPr/>
        <p:txBody>
          <a:bodyPr/>
          <a:lstStyle/>
          <a:p>
            <a:fld id="{8AAEA597-3525-4545-A2CF-C14FA043E16B}" type="slidenum">
              <a:rPr lang="en-US" smtClean="0"/>
              <a:t>49</a:t>
            </a:fld>
            <a:endParaRPr lang="en-US"/>
          </a:p>
        </p:txBody>
      </p:sp>
      <p:pic>
        <p:nvPicPr>
          <p:cNvPr id="7" name="Picture 6" descr="A picture containing table&#10;&#10;Description automatically generated">
            <a:extLst>
              <a:ext uri="{FF2B5EF4-FFF2-40B4-BE49-F238E27FC236}">
                <a16:creationId xmlns:a16="http://schemas.microsoft.com/office/drawing/2014/main" id="{291D8045-BE11-48AA-A871-0801A5FF2D0E}"/>
              </a:ext>
            </a:extLst>
          </p:cNvPr>
          <p:cNvPicPr>
            <a:picLocks noChangeAspect="1"/>
          </p:cNvPicPr>
          <p:nvPr/>
        </p:nvPicPr>
        <p:blipFill rotWithShape="1">
          <a:blip r:embed="rId6">
            <a:extLst>
              <a:ext uri="{28A0092B-C50C-407E-A947-70E740481C1C}">
                <a14:useLocalDpi xmlns:a14="http://schemas.microsoft.com/office/drawing/2010/main" val="0"/>
              </a:ext>
            </a:extLst>
          </a:blip>
          <a:srcRect r="1650" b="40909"/>
          <a:stretch/>
        </p:blipFill>
        <p:spPr>
          <a:xfrm>
            <a:off x="6231468" y="1686070"/>
            <a:ext cx="5869607" cy="1675013"/>
          </a:xfrm>
          <a:prstGeom prst="rect">
            <a:avLst/>
          </a:prstGeom>
        </p:spPr>
      </p:pic>
      <p:sp>
        <p:nvSpPr>
          <p:cNvPr id="16" name="Rectangle 15">
            <a:extLst>
              <a:ext uri="{FF2B5EF4-FFF2-40B4-BE49-F238E27FC236}">
                <a16:creationId xmlns:a16="http://schemas.microsoft.com/office/drawing/2014/main" id="{C7907099-1288-4DF0-A7A0-2676802CF13D}"/>
              </a:ext>
            </a:extLst>
          </p:cNvPr>
          <p:cNvSpPr/>
          <p:nvPr/>
        </p:nvSpPr>
        <p:spPr>
          <a:xfrm>
            <a:off x="6231468" y="1686070"/>
            <a:ext cx="5869607" cy="165573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647870E-A6E2-446A-BC71-BACDC8C5E348}"/>
              </a:ext>
            </a:extLst>
          </p:cNvPr>
          <p:cNvSpPr/>
          <p:nvPr/>
        </p:nvSpPr>
        <p:spPr>
          <a:xfrm>
            <a:off x="7885642" y="2029274"/>
            <a:ext cx="677333" cy="666301"/>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27B05A2-FF14-497D-8DE5-D23B6A482151}"/>
              </a:ext>
            </a:extLst>
          </p:cNvPr>
          <p:cNvSpPr/>
          <p:nvPr/>
        </p:nvSpPr>
        <p:spPr>
          <a:xfrm>
            <a:off x="6231468" y="3971775"/>
            <a:ext cx="5869607" cy="184142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Graphical user interface, text, website&#10;&#10;Description automatically generated">
            <a:extLst>
              <a:ext uri="{FF2B5EF4-FFF2-40B4-BE49-F238E27FC236}">
                <a16:creationId xmlns:a16="http://schemas.microsoft.com/office/drawing/2014/main" id="{2991F958-1579-4987-81D1-BDD1344743AD}"/>
              </a:ext>
            </a:extLst>
          </p:cNvPr>
          <p:cNvPicPr>
            <a:picLocks noChangeAspect="1"/>
          </p:cNvPicPr>
          <p:nvPr/>
        </p:nvPicPr>
        <p:blipFill rotWithShape="1">
          <a:blip r:embed="rId7">
            <a:extLst>
              <a:ext uri="{28A0092B-C50C-407E-A947-70E740481C1C}">
                <a14:useLocalDpi xmlns:a14="http://schemas.microsoft.com/office/drawing/2010/main" val="0"/>
              </a:ext>
            </a:extLst>
          </a:blip>
          <a:srcRect r="30823" b="22898"/>
          <a:stretch/>
        </p:blipFill>
        <p:spPr>
          <a:xfrm>
            <a:off x="6290218" y="4054645"/>
            <a:ext cx="5752106" cy="1727424"/>
          </a:xfrm>
          <a:prstGeom prst="rect">
            <a:avLst/>
          </a:prstGeom>
        </p:spPr>
      </p:pic>
    </p:spTree>
    <p:extLst>
      <p:ext uri="{BB962C8B-B14F-4D97-AF65-F5344CB8AC3E}">
        <p14:creationId xmlns:p14="http://schemas.microsoft.com/office/powerpoint/2010/main" val="3045182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F9ABB2-20AC-4519-86E8-BB62B5DB951E}"/>
              </a:ext>
            </a:extLst>
          </p:cNvPr>
          <p:cNvSpPr txBox="1"/>
          <p:nvPr/>
        </p:nvSpPr>
        <p:spPr>
          <a:xfrm>
            <a:off x="0" y="109255"/>
            <a:ext cx="12192000" cy="707886"/>
          </a:xfrm>
          <a:prstGeom prst="rect">
            <a:avLst/>
          </a:prstGeom>
          <a:noFill/>
        </p:spPr>
        <p:txBody>
          <a:bodyPr wrap="square">
            <a:spAutoFit/>
          </a:bodyPr>
          <a:lstStyle/>
          <a:p>
            <a:pPr algn="ctr" fontAlgn="base"/>
            <a:r>
              <a:rPr lang="en-US" sz="4000" b="1" i="0" dirty="0">
                <a:solidFill>
                  <a:srgbClr val="0A0000"/>
                </a:solidFill>
                <a:effectLst/>
                <a:latin typeface="Balboa Medium" panose="020B0604040203020204" pitchFamily="34" charset="0"/>
              </a:rPr>
              <a:t>SECCIÓN 2: </a:t>
            </a:r>
            <a:r>
              <a:rPr lang="es-ES_tradnl" sz="4000" b="1" i="0" dirty="0">
                <a:solidFill>
                  <a:srgbClr val="0A0000"/>
                </a:solidFill>
                <a:effectLst/>
                <a:latin typeface="Balboa Medium" panose="020B0604040203020204" pitchFamily="34" charset="0"/>
              </a:rPr>
              <a:t>RESEÑA DE PROGRAMA</a:t>
            </a:r>
          </a:p>
        </p:txBody>
      </p:sp>
      <p:sp>
        <p:nvSpPr>
          <p:cNvPr id="6" name="TextBox 5">
            <a:extLst>
              <a:ext uri="{FF2B5EF4-FFF2-40B4-BE49-F238E27FC236}">
                <a16:creationId xmlns:a16="http://schemas.microsoft.com/office/drawing/2014/main" id="{DF71E93C-1F9D-4AB2-A3E6-4D3CA0E8C6E1}"/>
              </a:ext>
            </a:extLst>
          </p:cNvPr>
          <p:cNvSpPr txBox="1"/>
          <p:nvPr/>
        </p:nvSpPr>
        <p:spPr>
          <a:xfrm>
            <a:off x="1" y="1133409"/>
            <a:ext cx="5964864" cy="4724370"/>
          </a:xfrm>
          <a:prstGeom prst="rect">
            <a:avLst/>
          </a:prstGeom>
          <a:noFill/>
        </p:spPr>
        <p:txBody>
          <a:bodyPr wrap="square">
            <a:spAutoFit/>
          </a:bodyPr>
          <a:lstStyle/>
          <a:p>
            <a:pPr marL="342900" indent="-342900">
              <a:buFont typeface="Arial" panose="020B0604020202020204" pitchFamily="34" charset="0"/>
              <a:buChar char="•"/>
            </a:pPr>
            <a:r>
              <a:rPr lang="es-ES_tradnl" sz="1400" dirty="0"/>
              <a:t>Lendistry distribuirá $475 millones de fondos administrados por la Oficina de Abogacía de Pequeñas Empresas de California (</a:t>
            </a:r>
            <a:r>
              <a:rPr lang="en-US" sz="1200" dirty="0"/>
              <a:t>California Office of the Small Business Advocate) </a:t>
            </a:r>
            <a:r>
              <a:rPr lang="es-ES_tradnl" sz="1400" dirty="0"/>
              <a:t>como intermediario, con ciertas terceras agencias designadas por Lendistry para brindar apoyo adicional (“Socios”). ​</a:t>
            </a:r>
          </a:p>
          <a:p>
            <a:pPr marL="342900" indent="-342900">
              <a:buFont typeface="Arial" panose="020B0604020202020204" pitchFamily="34" charset="0"/>
              <a:buChar char="•"/>
            </a:pPr>
            <a:r>
              <a:rPr lang="es-ES_tradnl" sz="1700" dirty="0"/>
              <a:t>Anticipación de subvención en dos (2) rondas de distribución: ​</a:t>
            </a:r>
          </a:p>
          <a:p>
            <a:pPr marL="800100" lvl="1" indent="-342900">
              <a:buFont typeface="Courier New" panose="02070309020205020404" pitchFamily="49" charset="0"/>
              <a:buChar char="o"/>
            </a:pPr>
            <a:r>
              <a:rPr lang="es-ES_tradnl" sz="1600" dirty="0"/>
              <a:t>Ronda #1 – aproximadamente $237.5 millones</a:t>
            </a:r>
          </a:p>
          <a:p>
            <a:pPr marL="800100" lvl="1" indent="-342900">
              <a:buFont typeface="Courier New" panose="02070309020205020404" pitchFamily="49" charset="0"/>
              <a:buChar char="o"/>
            </a:pPr>
            <a:r>
              <a:rPr lang="es-ES_tradnl" sz="1600" dirty="0"/>
              <a:t>Ronda #2 – aproximadamente $237.5 millones</a:t>
            </a:r>
          </a:p>
          <a:p>
            <a:pPr marL="342900" indent="-342900">
              <a:buFont typeface="Arial" panose="020B0604020202020204" pitchFamily="34" charset="0"/>
              <a:buChar char="•"/>
            </a:pPr>
            <a:r>
              <a:rPr lang="es-ES_tradnl" sz="1400" dirty="0"/>
              <a:t>EL programa </a:t>
            </a:r>
            <a:r>
              <a:rPr lang="es-ES_tradnl" sz="1400" b="1" u="sng" dirty="0"/>
              <a:t>no</a:t>
            </a:r>
            <a:r>
              <a:rPr lang="es-ES_tradnl" sz="1400" dirty="0"/>
              <a:t> está basado en el “primero en llegar, primero en ser servido”.</a:t>
            </a:r>
          </a:p>
          <a:p>
            <a:pPr marL="342900" indent="-342900">
              <a:buFont typeface="Arial" panose="020B0604020202020204" pitchFamily="34" charset="0"/>
              <a:buChar char="•"/>
            </a:pPr>
            <a:r>
              <a:rPr lang="es-ES_tradnl" sz="1400" dirty="0"/>
              <a:t>El portal de solicitud para cada ronda se abrirá para las solicitudes de empresas abiertas activas con fines de lucro y organizaciones sin fines de lucro.</a:t>
            </a:r>
          </a:p>
          <a:p>
            <a:pPr marL="342900" indent="-342900">
              <a:buFont typeface="Arial" panose="020B0604020202020204" pitchFamily="34" charset="0"/>
              <a:buChar char="•"/>
            </a:pPr>
            <a:r>
              <a:rPr lang="es-ES_tradnl" sz="1400" dirty="0"/>
              <a:t>Los socios conducirán mercadotecnia segura que pequeños, vulnerables y los negocios con desventaja  y sin fines de lucro tengan acceso a la plataforma y apliquen a la subvención. </a:t>
            </a:r>
          </a:p>
          <a:p>
            <a:pPr marL="342900" indent="-342900">
              <a:buFont typeface="Arial" panose="020B0604020202020204" pitchFamily="34" charset="0"/>
              <a:buChar char="•"/>
            </a:pPr>
            <a:r>
              <a:rPr lang="es-ES_tradnl" sz="1400" dirty="0"/>
              <a:t>Los socios ofrecerán asistencia técnica a los dueños de negocios y sin fines de lucro ( incluyendo servicios de traductores/interpretación) durante la preparación y sumisión en línea.</a:t>
            </a:r>
          </a:p>
          <a:p>
            <a:pPr marL="342900" indent="-342900">
              <a:buFont typeface="Arial" panose="020B0604020202020204" pitchFamily="34" charset="0"/>
              <a:buChar char="•"/>
            </a:pPr>
            <a:r>
              <a:rPr lang="es-ES_tradnl" sz="1400" dirty="0"/>
              <a:t>Una vez recibida la aplicación, Lendistry procederá con la elegibilidad.  Una vez la ronda cerrada, los fundos serán distribuidos basados en las prioridades del programa.</a:t>
            </a:r>
            <a:endParaRPr lang="en-US" sz="1400" dirty="0"/>
          </a:p>
        </p:txBody>
      </p:sp>
      <p:sp>
        <p:nvSpPr>
          <p:cNvPr id="7" name="TextBox 6">
            <a:extLst>
              <a:ext uri="{FF2B5EF4-FFF2-40B4-BE49-F238E27FC236}">
                <a16:creationId xmlns:a16="http://schemas.microsoft.com/office/drawing/2014/main" id="{7A1B6CB9-412C-4936-BC2F-E2469D7F885E}"/>
              </a:ext>
            </a:extLst>
          </p:cNvPr>
          <p:cNvSpPr txBox="1"/>
          <p:nvPr/>
        </p:nvSpPr>
        <p:spPr>
          <a:xfrm>
            <a:off x="6227137" y="1101512"/>
            <a:ext cx="5964861" cy="4401205"/>
          </a:xfrm>
          <a:prstGeom prst="rect">
            <a:avLst/>
          </a:prstGeom>
          <a:noFill/>
        </p:spPr>
        <p:txBody>
          <a:bodyPr wrap="square">
            <a:spAutoFit/>
          </a:bodyPr>
          <a:lstStyle/>
          <a:p>
            <a:pPr marL="342900" indent="-342900">
              <a:buFont typeface="Arial" panose="020B0604020202020204" pitchFamily="34" charset="0"/>
              <a:buChar char="•"/>
            </a:pPr>
            <a:r>
              <a:rPr lang="es-ES_tradnl" sz="1400" dirty="0">
                <a:latin typeface="+mj-lt"/>
              </a:rPr>
              <a:t>Un comité interno del equipo de </a:t>
            </a:r>
            <a:r>
              <a:rPr lang="es-ES_tradnl" sz="1400" dirty="0" err="1">
                <a:latin typeface="+mj-lt"/>
              </a:rPr>
              <a:t>Lendesity</a:t>
            </a:r>
            <a:r>
              <a:rPr lang="es-ES_tradnl" sz="1400" dirty="0">
                <a:latin typeface="+mj-lt"/>
              </a:rPr>
              <a:t> confirmaran la creación de la  tarjeta de puntuación y la distribución geográfica basado en las prioridades del programa, incluidas las restricciones de salud y seguridad de COVID según el Plan de California para una economía mas segura, el estado del condado local y la nueva Orden regional de estadía en el hogar que se puede encontrar en: </a:t>
            </a:r>
            <a:r>
              <a:rPr lang="es-ES_tradnl" sz="1400" dirty="0">
                <a:latin typeface="+mj-lt"/>
                <a:hlinkClick r:id="rId3"/>
              </a:rPr>
              <a:t>https://covid19.ca.gov/safer-economy/</a:t>
            </a:r>
            <a:r>
              <a:rPr lang="es-ES_tradnl" sz="1400" dirty="0">
                <a:latin typeface="+mj-lt"/>
              </a:rPr>
              <a:t>.</a:t>
            </a:r>
          </a:p>
          <a:p>
            <a:pPr marL="342900" indent="-342900">
              <a:buFont typeface="Arial" panose="020B0604020202020204" pitchFamily="34" charset="0"/>
              <a:buChar char="•"/>
            </a:pPr>
            <a:r>
              <a:rPr lang="es-ES_tradnl" sz="1400" dirty="0">
                <a:latin typeface="+mj-lt"/>
              </a:rPr>
              <a:t>Si la demanda de la subvención de pequeñas empresas y organizaciones sin fin de lucro que cumplen con las </a:t>
            </a:r>
            <a:r>
              <a:rPr lang="es-ES_tradnl" sz="1400" dirty="0" err="1">
                <a:latin typeface="+mj-lt"/>
              </a:rPr>
              <a:t>criterias</a:t>
            </a:r>
            <a:r>
              <a:rPr lang="es-ES_tradnl" sz="1400" dirty="0">
                <a:latin typeface="+mj-lt"/>
              </a:rPr>
              <a:t> de priorización exceden los fondos disponibles, se evaluaran los factores de prioridad.</a:t>
            </a:r>
          </a:p>
          <a:p>
            <a:pPr marL="342900" indent="-342900">
              <a:buFont typeface="Arial" panose="020B0604020202020204" pitchFamily="34" charset="0"/>
              <a:buChar char="•"/>
            </a:pPr>
            <a:r>
              <a:rPr lang="es-ES_tradnl" sz="1400" dirty="0">
                <a:latin typeface="+mj-lt"/>
              </a:rPr>
              <a:t>Aplicaciones recibidas en cada ronda serán procesadas en dos (2) etapas:</a:t>
            </a:r>
          </a:p>
          <a:p>
            <a:pPr marL="800100" lvl="1" indent="-342900">
              <a:buFont typeface="Courier New" panose="02070309020205020404" pitchFamily="49" charset="0"/>
              <a:buChar char="o"/>
            </a:pPr>
            <a:r>
              <a:rPr lang="es-ES_tradnl" sz="1400" dirty="0">
                <a:latin typeface="+mj-lt"/>
              </a:rPr>
              <a:t>Etapa 1: Los solicitantes cargan la documentación financiera seleccionados, documentos de identificación y una certificación comercial con respecto a la precisión y veracidad de la información enviada. </a:t>
            </a:r>
          </a:p>
          <a:p>
            <a:pPr marL="800100" lvl="1" indent="-342900">
              <a:buFont typeface="Courier New" panose="02070309020205020404" pitchFamily="49" charset="0"/>
              <a:buChar char="o"/>
            </a:pPr>
            <a:r>
              <a:rPr lang="es-ES_tradnl" sz="1400" dirty="0">
                <a:latin typeface="+mj-lt"/>
              </a:rPr>
              <a:t>Etapa 2:  Se pedirá a los solicitantes elegibles que proporcionen documentación adicional para el desembolso de la subvención.</a:t>
            </a:r>
          </a:p>
          <a:p>
            <a:pPr marL="342900" indent="-342900">
              <a:buFont typeface="Arial" panose="020B0604020202020204" pitchFamily="34" charset="0"/>
              <a:buChar char="•"/>
            </a:pPr>
            <a:r>
              <a:rPr lang="es-ES_tradnl" sz="1400" dirty="0">
                <a:latin typeface="+mj-lt"/>
              </a:rPr>
              <a:t>Lendistry distribuirá subvenciones en nombre del Estado de California a pequeñas empresas y organizaciones sin fines de lucro aprobados.  </a:t>
            </a:r>
          </a:p>
          <a:p>
            <a:pPr marL="342900" indent="-342900">
              <a:buFont typeface="Arial" panose="020B0604020202020204" pitchFamily="34" charset="0"/>
              <a:buChar char="•"/>
            </a:pPr>
            <a:r>
              <a:rPr lang="es-ES_tradnl" sz="1400" dirty="0">
                <a:latin typeface="+mj-lt"/>
              </a:rPr>
              <a:t>Lendistry se encargará de entregar los formularios de impuestos correspondientes a los beneficiarios.</a:t>
            </a:r>
            <a:endParaRPr lang="en-US" sz="1400" dirty="0">
              <a:latin typeface="+mj-lt"/>
            </a:endParaRPr>
          </a:p>
        </p:txBody>
      </p:sp>
      <p:cxnSp>
        <p:nvCxnSpPr>
          <p:cNvPr id="9" name="Straight Connector 8">
            <a:extLst>
              <a:ext uri="{FF2B5EF4-FFF2-40B4-BE49-F238E27FC236}">
                <a16:creationId xmlns:a16="http://schemas.microsoft.com/office/drawing/2014/main" id="{CC887923-09E9-4921-BD40-761253E50E8D}"/>
              </a:ext>
            </a:extLst>
          </p:cNvPr>
          <p:cNvCxnSpPr/>
          <p:nvPr/>
        </p:nvCxnSpPr>
        <p:spPr>
          <a:xfrm>
            <a:off x="6096000" y="1077448"/>
            <a:ext cx="0" cy="5114057"/>
          </a:xfrm>
          <a:prstGeom prst="line">
            <a:avLst/>
          </a:prstGeom>
          <a:ln>
            <a:solidFill>
              <a:srgbClr val="0D3C8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AF49DE-DE3E-4ED8-91B1-2231348904DF}"/>
              </a:ext>
            </a:extLst>
          </p:cNvPr>
          <p:cNvSpPr/>
          <p:nvPr/>
        </p:nvSpPr>
        <p:spPr>
          <a:xfrm>
            <a:off x="0" y="6289288"/>
            <a:ext cx="12192000" cy="568712"/>
          </a:xfrm>
          <a:prstGeom prst="rect">
            <a:avLst/>
          </a:prstGeom>
          <a:solidFill>
            <a:srgbClr val="0D3C82"/>
          </a:solidFill>
          <a:ln>
            <a:solidFill>
              <a:srgbClr val="0D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999FD90E-365E-444D-B761-AEA3958E1F92}"/>
              </a:ext>
            </a:extLst>
          </p:cNvPr>
          <p:cNvCxnSpPr>
            <a:cxnSpLocks/>
          </p:cNvCxnSpPr>
          <p:nvPr/>
        </p:nvCxnSpPr>
        <p:spPr>
          <a:xfrm>
            <a:off x="5731731" y="769013"/>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BFC8E7F8-374B-4778-9959-49A30CF01A15}"/>
              </a:ext>
            </a:extLst>
          </p:cNvPr>
          <p:cNvGrpSpPr/>
          <p:nvPr/>
        </p:nvGrpSpPr>
        <p:grpSpPr>
          <a:xfrm>
            <a:off x="4949367" y="6394491"/>
            <a:ext cx="2672930" cy="400110"/>
            <a:chOff x="4949367" y="6445291"/>
            <a:chExt cx="2672930" cy="400110"/>
          </a:xfrm>
        </p:grpSpPr>
        <p:pic>
          <p:nvPicPr>
            <p:cNvPr id="13" name="Picture 12">
              <a:extLst>
                <a:ext uri="{FF2B5EF4-FFF2-40B4-BE49-F238E27FC236}">
                  <a16:creationId xmlns:a16="http://schemas.microsoft.com/office/drawing/2014/main" id="{996A4EC7-9A58-4ADB-B618-09B3CA92F0B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949367" y="6517023"/>
              <a:ext cx="1029599" cy="280233"/>
            </a:xfrm>
            <a:prstGeom prst="rect">
              <a:avLst/>
            </a:prstGeom>
          </p:spPr>
        </p:pic>
        <p:sp>
          <p:nvSpPr>
            <p:cNvPr id="17" name="TextBox 16">
              <a:extLst>
                <a:ext uri="{FF2B5EF4-FFF2-40B4-BE49-F238E27FC236}">
                  <a16:creationId xmlns:a16="http://schemas.microsoft.com/office/drawing/2014/main" id="{7EA4371E-CEA1-42D6-A99E-4A205A62EC9E}"/>
                </a:ext>
              </a:extLst>
            </p:cNvPr>
            <p:cNvSpPr txBox="1"/>
            <p:nvPr/>
          </p:nvSpPr>
          <p:spPr>
            <a:xfrm>
              <a:off x="6104013" y="6445291"/>
              <a:ext cx="1518284" cy="400110"/>
            </a:xfrm>
            <a:prstGeom prst="rect">
              <a:avLst/>
            </a:prstGeom>
            <a:noFill/>
          </p:spPr>
          <p:txBody>
            <a:bodyPr wrap="square">
              <a:spAutoFit/>
            </a:bodyPr>
            <a:lstStyle/>
            <a:p>
              <a:pPr algn="ctr"/>
              <a:r>
                <a:rPr lang="en-US" sz="1000" dirty="0">
                  <a:solidFill>
                    <a:schemeClr val="bg1"/>
                  </a:solidFill>
                </a:rPr>
                <a:t>This Program is funded by </a:t>
              </a:r>
            </a:p>
            <a:p>
              <a:pPr algn="ctr"/>
              <a:r>
                <a:rPr lang="en-US" sz="1000" dirty="0">
                  <a:solidFill>
                    <a:schemeClr val="bg1"/>
                  </a:solidFill>
                </a:rPr>
                <a:t>the State of California</a:t>
              </a:r>
            </a:p>
          </p:txBody>
        </p:sp>
        <p:cxnSp>
          <p:nvCxnSpPr>
            <p:cNvPr id="18" name="Straight Connector 17">
              <a:extLst>
                <a:ext uri="{FF2B5EF4-FFF2-40B4-BE49-F238E27FC236}">
                  <a16:creationId xmlns:a16="http://schemas.microsoft.com/office/drawing/2014/main" id="{7240310D-7168-4A84-8D42-24E4CFB56F44}"/>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4" name="Slide Number Placeholder 3">
            <a:extLst>
              <a:ext uri="{FF2B5EF4-FFF2-40B4-BE49-F238E27FC236}">
                <a16:creationId xmlns:a16="http://schemas.microsoft.com/office/drawing/2014/main" id="{3FF6E000-B085-4B83-803F-CECB899227BC}"/>
              </a:ext>
            </a:extLst>
          </p:cNvPr>
          <p:cNvSpPr>
            <a:spLocks noGrp="1"/>
          </p:cNvSpPr>
          <p:nvPr>
            <p:ph type="sldNum" sz="quarter" idx="12"/>
          </p:nvPr>
        </p:nvSpPr>
        <p:spPr/>
        <p:txBody>
          <a:bodyPr/>
          <a:lstStyle/>
          <a:p>
            <a:fld id="{8AAEA597-3525-4545-A2CF-C14FA043E16B}" type="slidenum">
              <a:rPr lang="en-US" smtClean="0"/>
              <a:t>5</a:t>
            </a:fld>
            <a:endParaRPr lang="en-US"/>
          </a:p>
        </p:txBody>
      </p:sp>
    </p:spTree>
    <p:extLst>
      <p:ext uri="{BB962C8B-B14F-4D97-AF65-F5344CB8AC3E}">
        <p14:creationId xmlns:p14="http://schemas.microsoft.com/office/powerpoint/2010/main" val="26552107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4490EF3-AE98-42F3-B189-BB5C64E7514E}"/>
              </a:ext>
            </a:extLst>
          </p:cNvPr>
          <p:cNvSpPr/>
          <p:nvPr/>
        </p:nvSpPr>
        <p:spPr>
          <a:xfrm>
            <a:off x="183024" y="1075931"/>
            <a:ext cx="7055975" cy="4935935"/>
          </a:xfrm>
          <a:prstGeom prst="rect">
            <a:avLst/>
          </a:prstGeom>
          <a:solidFill>
            <a:srgbClr val="E2E7EF"/>
          </a:solidFill>
          <a:ln>
            <a:solidFill>
              <a:srgbClr val="E2E7EF"/>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42B522A4-4703-458C-AA82-AEF6E8407A1C}"/>
              </a:ext>
            </a:extLst>
          </p:cNvPr>
          <p:cNvSpPr txBox="1"/>
          <p:nvPr/>
        </p:nvSpPr>
        <p:spPr>
          <a:xfrm>
            <a:off x="571458" y="1247691"/>
            <a:ext cx="5389076" cy="2492990"/>
          </a:xfrm>
          <a:prstGeom prst="rect">
            <a:avLst/>
          </a:prstGeom>
          <a:noFill/>
        </p:spPr>
        <p:txBody>
          <a:bodyPr wrap="square">
            <a:spAutoFit/>
          </a:bodyPr>
          <a:lstStyle/>
          <a:p>
            <a:r>
              <a:rPr lang="es-ES_tradnl" dirty="0">
                <a:latin typeface="Balboa Medium" panose="020B0604040203020204" pitchFamily="34" charset="0"/>
              </a:rPr>
              <a:t>INSTRUCCIONES</a:t>
            </a:r>
          </a:p>
          <a:p>
            <a:pPr marL="228600" indent="-228600">
              <a:buFont typeface="+mj-lt"/>
              <a:buAutoNum type="arabicPeriod"/>
            </a:pPr>
            <a:r>
              <a:rPr lang="es-ES_tradnl" dirty="0"/>
              <a:t>Una vez que haya seleccionado al socio en </a:t>
            </a:r>
            <a:r>
              <a:rPr lang="es-ES_tradnl" dirty="0">
                <a:hlinkClick r:id="rId3"/>
              </a:rPr>
              <a:t>www.CAReliefGrant.com</a:t>
            </a:r>
            <a:r>
              <a:rPr lang="es-ES_tradnl" dirty="0"/>
              <a:t>, oprima la barra que dice “</a:t>
            </a:r>
            <a:r>
              <a:rPr lang="es-ES_tradnl" dirty="0" err="1"/>
              <a:t>Apply</a:t>
            </a:r>
            <a:r>
              <a:rPr lang="es-ES_tradnl" dirty="0"/>
              <a:t> </a:t>
            </a:r>
            <a:r>
              <a:rPr lang="es-ES_tradnl" dirty="0" err="1"/>
              <a:t>Now</a:t>
            </a:r>
            <a:r>
              <a:rPr lang="es-ES_tradnl" dirty="0"/>
              <a:t>”. Allí se le va a dirigir a la página web del socio.</a:t>
            </a:r>
          </a:p>
          <a:p>
            <a:pPr marL="228600" indent="-228600">
              <a:buFont typeface="+mj-lt"/>
              <a:buAutoNum type="arabicPeriod"/>
            </a:pPr>
            <a:endParaRPr lang="es-ES_tradnl" dirty="0"/>
          </a:p>
          <a:p>
            <a:pPr marL="228600" indent="-228600">
              <a:buFont typeface="+mj-lt"/>
              <a:buAutoNum type="arabicPeriod"/>
            </a:pPr>
            <a:r>
              <a:rPr lang="es-ES_tradnl" dirty="0"/>
              <a:t>En la página principal del socio oprima la barra que dice “</a:t>
            </a:r>
            <a:r>
              <a:rPr lang="es-ES_tradnl" dirty="0" err="1"/>
              <a:t>Click</a:t>
            </a:r>
            <a:r>
              <a:rPr lang="es-ES_tradnl" dirty="0"/>
              <a:t> </a:t>
            </a:r>
            <a:r>
              <a:rPr lang="es-ES_tradnl" dirty="0" err="1"/>
              <a:t>Here</a:t>
            </a:r>
            <a:r>
              <a:rPr lang="es-ES_tradnl" dirty="0"/>
              <a:t> to </a:t>
            </a:r>
            <a:r>
              <a:rPr lang="es-ES_tradnl" dirty="0" err="1"/>
              <a:t>Apply</a:t>
            </a:r>
            <a:r>
              <a:rPr lang="es-ES_tradnl" dirty="0"/>
              <a:t>”.</a:t>
            </a:r>
            <a:br>
              <a:rPr lang="en-US" sz="1200" dirty="0">
                <a:latin typeface="Lato" panose="020F0502020204030203" pitchFamily="34" charset="0"/>
              </a:rPr>
            </a:br>
            <a:endParaRPr lang="en-US" sz="1200" dirty="0">
              <a:latin typeface="Lato" panose="020F0502020204030203" pitchFamily="34" charset="0"/>
            </a:endParaRPr>
          </a:p>
        </p:txBody>
      </p:sp>
      <p:sp>
        <p:nvSpPr>
          <p:cNvPr id="13" name="TextBox 12">
            <a:extLst>
              <a:ext uri="{FF2B5EF4-FFF2-40B4-BE49-F238E27FC236}">
                <a16:creationId xmlns:a16="http://schemas.microsoft.com/office/drawing/2014/main" id="{7BFCDFDC-75A4-43F0-A029-6D71360939D4}"/>
              </a:ext>
            </a:extLst>
          </p:cNvPr>
          <p:cNvSpPr txBox="1"/>
          <p:nvPr/>
        </p:nvSpPr>
        <p:spPr>
          <a:xfrm>
            <a:off x="0" y="109255"/>
            <a:ext cx="12192000" cy="707886"/>
          </a:xfrm>
          <a:prstGeom prst="rect">
            <a:avLst/>
          </a:prstGeom>
          <a:noFill/>
        </p:spPr>
        <p:txBody>
          <a:bodyPr wrap="square">
            <a:spAutoFit/>
          </a:bodyPr>
          <a:lstStyle/>
          <a:p>
            <a:pPr algn="ctr" fontAlgn="base"/>
            <a:r>
              <a:rPr lang="en-US" sz="4000" b="1" i="0" dirty="0">
                <a:solidFill>
                  <a:srgbClr val="0A0000"/>
                </a:solidFill>
                <a:effectLst/>
                <a:latin typeface="Balboa Medium" panose="020B0604040203020204" pitchFamily="34" charset="0"/>
              </a:rPr>
              <a:t>ENCUENTRE LA SUBVENCIÓN</a:t>
            </a:r>
          </a:p>
        </p:txBody>
      </p:sp>
      <p:sp>
        <p:nvSpPr>
          <p:cNvPr id="23" name="Rectangle 22">
            <a:extLst>
              <a:ext uri="{FF2B5EF4-FFF2-40B4-BE49-F238E27FC236}">
                <a16:creationId xmlns:a16="http://schemas.microsoft.com/office/drawing/2014/main" id="{436D3F28-ED5A-4685-9FC3-F2CB0186BF9F}"/>
              </a:ext>
            </a:extLst>
          </p:cNvPr>
          <p:cNvSpPr/>
          <p:nvPr/>
        </p:nvSpPr>
        <p:spPr>
          <a:xfrm>
            <a:off x="0" y="6289288"/>
            <a:ext cx="12192000" cy="568712"/>
          </a:xfrm>
          <a:prstGeom prst="rect">
            <a:avLst/>
          </a:prstGeom>
          <a:solidFill>
            <a:srgbClr val="0D3C82"/>
          </a:solidFill>
          <a:ln>
            <a:solidFill>
              <a:srgbClr val="0D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14A04930-BFFF-4839-8169-6D0E66E49D22}"/>
              </a:ext>
            </a:extLst>
          </p:cNvPr>
          <p:cNvCxnSpPr>
            <a:cxnSpLocks/>
          </p:cNvCxnSpPr>
          <p:nvPr/>
        </p:nvCxnSpPr>
        <p:spPr>
          <a:xfrm>
            <a:off x="5731731" y="769013"/>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8CBD88C8-C88D-4EEF-9200-16EFB3E1BEA2}"/>
              </a:ext>
            </a:extLst>
          </p:cNvPr>
          <p:cNvGrpSpPr/>
          <p:nvPr/>
        </p:nvGrpSpPr>
        <p:grpSpPr>
          <a:xfrm>
            <a:off x="6285911" y="3200400"/>
            <a:ext cx="5852160" cy="2631188"/>
            <a:chOff x="6285911" y="3200400"/>
            <a:chExt cx="5760720" cy="2631188"/>
          </a:xfrm>
        </p:grpSpPr>
        <p:pic>
          <p:nvPicPr>
            <p:cNvPr id="6" name="Picture 5">
              <a:extLst>
                <a:ext uri="{FF2B5EF4-FFF2-40B4-BE49-F238E27FC236}">
                  <a16:creationId xmlns:a16="http://schemas.microsoft.com/office/drawing/2014/main" id="{13A0BF0A-A1C5-4968-8CDA-E3AB31BFFD91}"/>
                </a:ext>
              </a:extLst>
            </p:cNvPr>
            <p:cNvPicPr>
              <a:picLocks noChangeAspect="1"/>
            </p:cNvPicPr>
            <p:nvPr/>
          </p:nvPicPr>
          <p:blipFill rotWithShape="1">
            <a:blip r:embed="rId4"/>
            <a:srcRect t="42166"/>
            <a:stretch/>
          </p:blipFill>
          <p:spPr>
            <a:xfrm>
              <a:off x="6285911" y="3200400"/>
              <a:ext cx="5760720" cy="2631188"/>
            </a:xfrm>
            <a:prstGeom prst="rect">
              <a:avLst/>
            </a:prstGeom>
          </p:spPr>
        </p:pic>
        <p:sp>
          <p:nvSpPr>
            <p:cNvPr id="24" name="Rectangle 23">
              <a:extLst>
                <a:ext uri="{FF2B5EF4-FFF2-40B4-BE49-F238E27FC236}">
                  <a16:creationId xmlns:a16="http://schemas.microsoft.com/office/drawing/2014/main" id="{504B5FB9-E239-4500-90BE-72C68E043306}"/>
                </a:ext>
              </a:extLst>
            </p:cNvPr>
            <p:cNvSpPr/>
            <p:nvPr/>
          </p:nvSpPr>
          <p:spPr>
            <a:xfrm>
              <a:off x="8074024" y="4324799"/>
              <a:ext cx="762000" cy="265485"/>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B6B597EE-BFF0-49DE-9893-65CFAC0FB6A6}"/>
              </a:ext>
            </a:extLst>
          </p:cNvPr>
          <p:cNvGrpSpPr/>
          <p:nvPr/>
        </p:nvGrpSpPr>
        <p:grpSpPr>
          <a:xfrm>
            <a:off x="4949367" y="6394491"/>
            <a:ext cx="2672930" cy="400110"/>
            <a:chOff x="4949367" y="6445291"/>
            <a:chExt cx="2672930" cy="400110"/>
          </a:xfrm>
        </p:grpSpPr>
        <p:pic>
          <p:nvPicPr>
            <p:cNvPr id="21" name="Picture 20">
              <a:extLst>
                <a:ext uri="{FF2B5EF4-FFF2-40B4-BE49-F238E27FC236}">
                  <a16:creationId xmlns:a16="http://schemas.microsoft.com/office/drawing/2014/main" id="{BDDBA699-8760-4FE5-8A9C-E1CF3FFCD71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949367" y="6517023"/>
              <a:ext cx="1029599" cy="280233"/>
            </a:xfrm>
            <a:prstGeom prst="rect">
              <a:avLst/>
            </a:prstGeom>
          </p:spPr>
        </p:pic>
        <p:sp>
          <p:nvSpPr>
            <p:cNvPr id="26" name="TextBox 25">
              <a:extLst>
                <a:ext uri="{FF2B5EF4-FFF2-40B4-BE49-F238E27FC236}">
                  <a16:creationId xmlns:a16="http://schemas.microsoft.com/office/drawing/2014/main" id="{D4046467-3CA0-4C53-8F4A-3C3C0E985257}"/>
                </a:ext>
              </a:extLst>
            </p:cNvPr>
            <p:cNvSpPr txBox="1"/>
            <p:nvPr/>
          </p:nvSpPr>
          <p:spPr>
            <a:xfrm>
              <a:off x="6104013" y="6445291"/>
              <a:ext cx="1518284" cy="400110"/>
            </a:xfrm>
            <a:prstGeom prst="rect">
              <a:avLst/>
            </a:prstGeom>
            <a:noFill/>
          </p:spPr>
          <p:txBody>
            <a:bodyPr wrap="square">
              <a:spAutoFit/>
            </a:bodyPr>
            <a:lstStyle/>
            <a:p>
              <a:pPr algn="ctr"/>
              <a:r>
                <a:rPr lang="en-US" sz="1000" dirty="0">
                  <a:solidFill>
                    <a:schemeClr val="bg1"/>
                  </a:solidFill>
                </a:rPr>
                <a:t>This Program is funded by </a:t>
              </a:r>
            </a:p>
            <a:p>
              <a:pPr algn="ctr"/>
              <a:r>
                <a:rPr lang="en-US" sz="1000" dirty="0">
                  <a:solidFill>
                    <a:schemeClr val="bg1"/>
                  </a:solidFill>
                </a:rPr>
                <a:t>the State of California</a:t>
              </a:r>
            </a:p>
          </p:txBody>
        </p:sp>
        <p:cxnSp>
          <p:nvCxnSpPr>
            <p:cNvPr id="27" name="Straight Connector 26">
              <a:extLst>
                <a:ext uri="{FF2B5EF4-FFF2-40B4-BE49-F238E27FC236}">
                  <a16:creationId xmlns:a16="http://schemas.microsoft.com/office/drawing/2014/main" id="{2E40DE30-739F-43A1-8BD7-ED72A25227A9}"/>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2" name="Slide Number Placeholder 1">
            <a:extLst>
              <a:ext uri="{FF2B5EF4-FFF2-40B4-BE49-F238E27FC236}">
                <a16:creationId xmlns:a16="http://schemas.microsoft.com/office/drawing/2014/main" id="{8D8163B0-F167-4F19-837C-10000E73AE50}"/>
              </a:ext>
            </a:extLst>
          </p:cNvPr>
          <p:cNvSpPr>
            <a:spLocks noGrp="1"/>
          </p:cNvSpPr>
          <p:nvPr>
            <p:ph type="sldNum" sz="quarter" idx="12"/>
          </p:nvPr>
        </p:nvSpPr>
        <p:spPr/>
        <p:txBody>
          <a:bodyPr/>
          <a:lstStyle/>
          <a:p>
            <a:fld id="{8AAEA597-3525-4545-A2CF-C14FA043E16B}" type="slidenum">
              <a:rPr lang="en-US" smtClean="0"/>
              <a:t>50</a:t>
            </a:fld>
            <a:endParaRPr lang="en-US"/>
          </a:p>
        </p:txBody>
      </p:sp>
      <p:sp>
        <p:nvSpPr>
          <p:cNvPr id="16" name="Rectangle 15">
            <a:extLst>
              <a:ext uri="{FF2B5EF4-FFF2-40B4-BE49-F238E27FC236}">
                <a16:creationId xmlns:a16="http://schemas.microsoft.com/office/drawing/2014/main" id="{C7907099-1288-4DF0-A7A0-2676802CF13D}"/>
              </a:ext>
            </a:extLst>
          </p:cNvPr>
          <p:cNvSpPr/>
          <p:nvPr/>
        </p:nvSpPr>
        <p:spPr>
          <a:xfrm>
            <a:off x="6231468" y="3200399"/>
            <a:ext cx="5869607" cy="263118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Graphical user interface&#10;&#10;Description automatically generated">
            <a:extLst>
              <a:ext uri="{FF2B5EF4-FFF2-40B4-BE49-F238E27FC236}">
                <a16:creationId xmlns:a16="http://schemas.microsoft.com/office/drawing/2014/main" id="{E0737640-E1DB-4384-B0B0-3CC98E9F1E34}"/>
              </a:ext>
            </a:extLst>
          </p:cNvPr>
          <p:cNvPicPr>
            <a:picLocks noChangeAspect="1"/>
          </p:cNvPicPr>
          <p:nvPr/>
        </p:nvPicPr>
        <p:blipFill rotWithShape="1">
          <a:blip r:embed="rId6">
            <a:extLst>
              <a:ext uri="{28A0092B-C50C-407E-A947-70E740481C1C}">
                <a14:useLocalDpi xmlns:a14="http://schemas.microsoft.com/office/drawing/2010/main" val="0"/>
              </a:ext>
            </a:extLst>
          </a:blip>
          <a:srcRect t="39151"/>
          <a:stretch/>
        </p:blipFill>
        <p:spPr>
          <a:xfrm>
            <a:off x="6231466" y="1514178"/>
            <a:ext cx="5852160" cy="1612515"/>
          </a:xfrm>
          <a:prstGeom prst="rect">
            <a:avLst/>
          </a:prstGeom>
        </p:spPr>
      </p:pic>
      <p:sp>
        <p:nvSpPr>
          <p:cNvPr id="22" name="Rectangle 21">
            <a:extLst>
              <a:ext uri="{FF2B5EF4-FFF2-40B4-BE49-F238E27FC236}">
                <a16:creationId xmlns:a16="http://schemas.microsoft.com/office/drawing/2014/main" id="{E13AEABF-CF48-4E06-B5B8-BE463E225F05}"/>
              </a:ext>
            </a:extLst>
          </p:cNvPr>
          <p:cNvSpPr/>
          <p:nvPr/>
        </p:nvSpPr>
        <p:spPr>
          <a:xfrm>
            <a:off x="6231468" y="1471969"/>
            <a:ext cx="5869607" cy="163510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55541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15ABB45F-4394-4587-8A07-271B47CF9A8C}"/>
              </a:ext>
            </a:extLst>
          </p:cNvPr>
          <p:cNvSpPr/>
          <p:nvPr/>
        </p:nvSpPr>
        <p:spPr>
          <a:xfrm>
            <a:off x="183024" y="1075931"/>
            <a:ext cx="7055975" cy="4935935"/>
          </a:xfrm>
          <a:prstGeom prst="rect">
            <a:avLst/>
          </a:prstGeom>
          <a:solidFill>
            <a:srgbClr val="E2E7EF"/>
          </a:solidFill>
          <a:ln>
            <a:solidFill>
              <a:srgbClr val="E2E7EF"/>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42B522A4-4703-458C-AA82-AEF6E8407A1C}"/>
              </a:ext>
            </a:extLst>
          </p:cNvPr>
          <p:cNvSpPr txBox="1"/>
          <p:nvPr/>
        </p:nvSpPr>
        <p:spPr>
          <a:xfrm>
            <a:off x="571458" y="1247691"/>
            <a:ext cx="5389076" cy="4555093"/>
          </a:xfrm>
          <a:prstGeom prst="rect">
            <a:avLst/>
          </a:prstGeom>
          <a:noFill/>
        </p:spPr>
        <p:txBody>
          <a:bodyPr wrap="square">
            <a:spAutoFit/>
          </a:bodyPr>
          <a:lstStyle/>
          <a:p>
            <a:r>
              <a:rPr lang="es-ES_tradnl" sz="1600" dirty="0">
                <a:latin typeface="Balboa Medium" panose="020B0604040203020204" pitchFamily="34" charset="0"/>
              </a:rPr>
              <a:t>INSTRUCCIONES</a:t>
            </a:r>
            <a:br>
              <a:rPr lang="es-ES_tradnl" sz="1600" b="1" dirty="0">
                <a:latin typeface="Balboa Bold" panose="020B0804040203020204" pitchFamily="34" charset="0"/>
              </a:rPr>
            </a:br>
            <a:r>
              <a:rPr lang="es-ES_tradnl" sz="1600" b="1" dirty="0">
                <a:latin typeface="Balboa Bold" panose="020B0804040203020204" pitchFamily="34" charset="0"/>
              </a:rPr>
              <a:t>Hay dos diferentes clases de aplicación para la subvención</a:t>
            </a:r>
          </a:p>
          <a:p>
            <a:pPr marL="342900" indent="-342900">
              <a:buAutoNum type="arabicPeriod"/>
            </a:pPr>
            <a:r>
              <a:rPr lang="es-ES_tradnl" sz="1600" dirty="0"/>
              <a:t>Empresas con fines de lucro</a:t>
            </a:r>
          </a:p>
          <a:p>
            <a:pPr marL="342900" indent="-342900">
              <a:buAutoNum type="arabicPeriod"/>
            </a:pPr>
            <a:r>
              <a:rPr lang="es-ES_tradnl" sz="1600" dirty="0"/>
              <a:t>Empresas sin fines de lucro</a:t>
            </a:r>
          </a:p>
          <a:p>
            <a:endParaRPr lang="es-ES_tradnl" sz="1600" dirty="0"/>
          </a:p>
          <a:p>
            <a:r>
              <a:rPr lang="es-ES_tradnl" sz="1600" dirty="0"/>
              <a:t>Seleccione “</a:t>
            </a:r>
            <a:r>
              <a:rPr lang="es-ES_tradnl" sz="1600" b="1" dirty="0" err="1"/>
              <a:t>Grant</a:t>
            </a:r>
            <a:r>
              <a:rPr lang="es-ES_tradnl" sz="1600" b="1" dirty="0"/>
              <a:t> </a:t>
            </a:r>
            <a:r>
              <a:rPr lang="es-ES_tradnl" sz="1600" b="1" dirty="0" err="1"/>
              <a:t>Program</a:t>
            </a:r>
            <a:r>
              <a:rPr lang="es-ES_tradnl" sz="1600" b="1" dirty="0"/>
              <a:t> </a:t>
            </a:r>
            <a:r>
              <a:rPr lang="es-ES_tradnl" sz="1600" b="1" u="sng" dirty="0"/>
              <a:t>Non-</a:t>
            </a:r>
            <a:r>
              <a:rPr lang="es-ES_tradnl" sz="1600" b="1" u="sng" dirty="0" err="1"/>
              <a:t>Profit</a:t>
            </a:r>
            <a:r>
              <a:rPr lang="es-ES_tradnl" sz="1600" b="1" dirty="0"/>
              <a:t> </a:t>
            </a:r>
            <a:r>
              <a:rPr lang="es-ES_tradnl" sz="1600" b="1" dirty="0" err="1"/>
              <a:t>Businesses</a:t>
            </a:r>
            <a:r>
              <a:rPr lang="es-ES_tradnl" sz="1600" dirty="0"/>
              <a:t>”.</a:t>
            </a:r>
          </a:p>
          <a:p>
            <a:endParaRPr lang="es-ES_tradnl" sz="1600" dirty="0"/>
          </a:p>
          <a:p>
            <a:r>
              <a:rPr lang="es-ES_tradnl" sz="1600" b="1" dirty="0"/>
              <a:t>Notas importantes:</a:t>
            </a:r>
          </a:p>
          <a:p>
            <a:pPr marL="285750" indent="-285750">
              <a:buFont typeface="Arial" panose="020B0604020202020204" pitchFamily="34" charset="0"/>
              <a:buChar char="•"/>
            </a:pPr>
            <a:r>
              <a:rPr lang="es-ES_tradnl" sz="1600" dirty="0"/>
              <a:t>Solo puede aplicar una sola vez.  El enviar aplicaciones múltiples para una empresa puede interrumpir el proceso de su aplicación</a:t>
            </a:r>
          </a:p>
          <a:p>
            <a:pPr marL="285750" indent="-285750">
              <a:buFont typeface="Arial" panose="020B0604020202020204" pitchFamily="34" charset="0"/>
              <a:buChar char="•"/>
            </a:pPr>
            <a:r>
              <a:rPr lang="es-ES_tradnl" sz="1600" dirty="0"/>
              <a:t>Los alicantes con empresas múltiples solo pueden aplicar para una subvención.  Si usted aplica para subvenciones múltiples, solamente una será evaluada.</a:t>
            </a:r>
          </a:p>
          <a:p>
            <a:pPr marL="285750" indent="-285750">
              <a:buFont typeface="Arial" panose="020B0604020202020204" pitchFamily="34" charset="0"/>
              <a:buChar char="•"/>
            </a:pPr>
            <a:endParaRPr lang="es-ES_tradnl" sz="1600" dirty="0"/>
          </a:p>
          <a:p>
            <a:pPr marL="285750" indent="-285750">
              <a:buFont typeface="Arial" panose="020B0604020202020204" pitchFamily="34" charset="0"/>
              <a:buChar char="•"/>
            </a:pPr>
            <a:endParaRPr lang="es-ES_tradnl" sz="1600" dirty="0"/>
          </a:p>
          <a:p>
            <a:r>
              <a:rPr lang="es-ES_tradnl" sz="1600" dirty="0"/>
              <a:t>Oprima “</a:t>
            </a:r>
            <a:r>
              <a:rPr lang="es-ES_tradnl" sz="1600" b="1" dirty="0" err="1"/>
              <a:t>Apply</a:t>
            </a:r>
            <a:r>
              <a:rPr lang="es-ES_tradnl" sz="1600" b="1" dirty="0"/>
              <a:t> </a:t>
            </a:r>
            <a:r>
              <a:rPr lang="es-ES_tradnl" sz="1600" b="1" dirty="0" err="1"/>
              <a:t>Now</a:t>
            </a:r>
            <a:r>
              <a:rPr lang="es-ES_tradnl" sz="1600" dirty="0"/>
              <a:t>” para comenzar su aplicación..</a:t>
            </a:r>
            <a:br>
              <a:rPr lang="en-US" sz="1100" dirty="0">
                <a:latin typeface="Lato" panose="020F0502020204030203" pitchFamily="34" charset="0"/>
              </a:rPr>
            </a:br>
            <a:endParaRPr lang="en-US" sz="1100" dirty="0">
              <a:latin typeface="Lato" panose="020F0502020204030203" pitchFamily="34" charset="0"/>
            </a:endParaRPr>
          </a:p>
        </p:txBody>
      </p:sp>
      <p:sp>
        <p:nvSpPr>
          <p:cNvPr id="16" name="Rectangle 15">
            <a:extLst>
              <a:ext uri="{FF2B5EF4-FFF2-40B4-BE49-F238E27FC236}">
                <a16:creationId xmlns:a16="http://schemas.microsoft.com/office/drawing/2014/main" id="{C7907099-1288-4DF0-A7A0-2676802CF13D}"/>
              </a:ext>
            </a:extLst>
          </p:cNvPr>
          <p:cNvSpPr/>
          <p:nvPr/>
        </p:nvSpPr>
        <p:spPr>
          <a:xfrm>
            <a:off x="6231468" y="1247691"/>
            <a:ext cx="5869607" cy="417255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BFCDFDC-75A4-43F0-A029-6D71360939D4}"/>
              </a:ext>
            </a:extLst>
          </p:cNvPr>
          <p:cNvSpPr txBox="1"/>
          <p:nvPr/>
        </p:nvSpPr>
        <p:spPr>
          <a:xfrm>
            <a:off x="0" y="109255"/>
            <a:ext cx="12192000" cy="584775"/>
          </a:xfrm>
          <a:prstGeom prst="rect">
            <a:avLst/>
          </a:prstGeom>
          <a:noFill/>
        </p:spPr>
        <p:txBody>
          <a:bodyPr wrap="square">
            <a:spAutoFit/>
          </a:bodyPr>
          <a:lstStyle/>
          <a:p>
            <a:pPr algn="ctr" fontAlgn="base"/>
            <a:r>
              <a:rPr lang="en-US" sz="3200" b="1" dirty="0">
                <a:solidFill>
                  <a:srgbClr val="0A0000"/>
                </a:solidFill>
                <a:latin typeface="Balboa Medium" panose="020B0604040203020204" pitchFamily="34" charset="0"/>
              </a:rPr>
              <a:t>SELECCIONE LA SUBVENCIÓN BASADA EN LA CLASE DE EMPRESA</a:t>
            </a:r>
            <a:endParaRPr lang="en-US" sz="4000" b="1" dirty="0">
              <a:solidFill>
                <a:srgbClr val="0A0000"/>
              </a:solidFill>
              <a:latin typeface="Balboa Medium" panose="020B0604040203020204" pitchFamily="34" charset="0"/>
            </a:endParaRPr>
          </a:p>
        </p:txBody>
      </p:sp>
      <p:sp>
        <p:nvSpPr>
          <p:cNvPr id="23" name="Rectangle 22">
            <a:extLst>
              <a:ext uri="{FF2B5EF4-FFF2-40B4-BE49-F238E27FC236}">
                <a16:creationId xmlns:a16="http://schemas.microsoft.com/office/drawing/2014/main" id="{436D3F28-ED5A-4685-9FC3-F2CB0186BF9F}"/>
              </a:ext>
            </a:extLst>
          </p:cNvPr>
          <p:cNvSpPr/>
          <p:nvPr/>
        </p:nvSpPr>
        <p:spPr>
          <a:xfrm>
            <a:off x="0" y="6289288"/>
            <a:ext cx="12192000" cy="568712"/>
          </a:xfrm>
          <a:prstGeom prst="rect">
            <a:avLst/>
          </a:prstGeom>
          <a:solidFill>
            <a:srgbClr val="0D3C82"/>
          </a:solidFill>
          <a:ln>
            <a:solidFill>
              <a:srgbClr val="0D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14A04930-BFFF-4839-8169-6D0E66E49D22}"/>
              </a:ext>
            </a:extLst>
          </p:cNvPr>
          <p:cNvCxnSpPr>
            <a:cxnSpLocks/>
          </p:cNvCxnSpPr>
          <p:nvPr/>
        </p:nvCxnSpPr>
        <p:spPr>
          <a:xfrm>
            <a:off x="5731731" y="769013"/>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5432EB71-7C6B-4275-B363-002BD33E91C0}"/>
              </a:ext>
            </a:extLst>
          </p:cNvPr>
          <p:cNvGrpSpPr/>
          <p:nvPr/>
        </p:nvGrpSpPr>
        <p:grpSpPr>
          <a:xfrm>
            <a:off x="9296982" y="4693319"/>
            <a:ext cx="2612579" cy="602908"/>
            <a:chOff x="6540131" y="5422900"/>
            <a:chExt cx="2612579" cy="602908"/>
          </a:xfrm>
        </p:grpSpPr>
        <p:sp>
          <p:nvSpPr>
            <p:cNvPr id="8" name="TextBox 7">
              <a:extLst>
                <a:ext uri="{FF2B5EF4-FFF2-40B4-BE49-F238E27FC236}">
                  <a16:creationId xmlns:a16="http://schemas.microsoft.com/office/drawing/2014/main" id="{9386011A-BEBC-48A9-A6C9-0799CBB06FCD}"/>
                </a:ext>
              </a:extLst>
            </p:cNvPr>
            <p:cNvSpPr txBox="1"/>
            <p:nvPr/>
          </p:nvSpPr>
          <p:spPr>
            <a:xfrm>
              <a:off x="6540131" y="5502588"/>
              <a:ext cx="2612574" cy="523220"/>
            </a:xfrm>
            <a:prstGeom prst="rect">
              <a:avLst/>
            </a:prstGeom>
            <a:noFill/>
            <a:ln>
              <a:noFill/>
            </a:ln>
          </p:spPr>
          <p:txBody>
            <a:bodyPr wrap="square" rtlCol="0" anchor="ctr">
              <a:spAutoFit/>
            </a:bodyPr>
            <a:lstStyle/>
            <a:p>
              <a:pPr algn="ctr"/>
              <a:r>
                <a:rPr lang="en-US" sz="1400" dirty="0">
                  <a:latin typeface="Balboa Light" panose="020B0304040203020204" pitchFamily="34" charset="0"/>
                </a:rPr>
                <a:t>SELECIONE “</a:t>
              </a:r>
              <a:r>
                <a:rPr lang="en-US" sz="1400" u="sng" dirty="0">
                  <a:latin typeface="Balboa Light" panose="020B0304040203020204" pitchFamily="34" charset="0"/>
                </a:rPr>
                <a:t>NON-PROFIT</a:t>
              </a:r>
              <a:r>
                <a:rPr lang="en-US" sz="1400" dirty="0">
                  <a:latin typeface="Balboa Light" panose="020B0304040203020204" pitchFamily="34" charset="0"/>
                </a:rPr>
                <a:t> BUSINESSES”</a:t>
              </a:r>
            </a:p>
          </p:txBody>
        </p:sp>
        <p:cxnSp>
          <p:nvCxnSpPr>
            <p:cNvPr id="5" name="Straight Connector 4">
              <a:extLst>
                <a:ext uri="{FF2B5EF4-FFF2-40B4-BE49-F238E27FC236}">
                  <a16:creationId xmlns:a16="http://schemas.microsoft.com/office/drawing/2014/main" id="{C2E0CFE2-32E1-474E-9B17-E092A72245AE}"/>
                </a:ext>
              </a:extLst>
            </p:cNvPr>
            <p:cNvCxnSpPr/>
            <p:nvPr/>
          </p:nvCxnSpPr>
          <p:spPr>
            <a:xfrm>
              <a:off x="6540137" y="5422900"/>
              <a:ext cx="0" cy="177800"/>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4B2E5FD-096E-449B-B719-3E68717CF95F}"/>
                </a:ext>
              </a:extLst>
            </p:cNvPr>
            <p:cNvCxnSpPr/>
            <p:nvPr/>
          </p:nvCxnSpPr>
          <p:spPr>
            <a:xfrm>
              <a:off x="9152710" y="5428131"/>
              <a:ext cx="0" cy="177800"/>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937C7DE-F2AD-493F-B645-6F5D85121944}"/>
                </a:ext>
              </a:extLst>
            </p:cNvPr>
            <p:cNvCxnSpPr>
              <a:cxnSpLocks/>
            </p:cNvCxnSpPr>
            <p:nvPr/>
          </p:nvCxnSpPr>
          <p:spPr>
            <a:xfrm>
              <a:off x="6540137" y="5600700"/>
              <a:ext cx="2612573" cy="0"/>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6A752DD3-1723-43B6-96EA-181BE29FFAC3}"/>
              </a:ext>
            </a:extLst>
          </p:cNvPr>
          <p:cNvGrpSpPr/>
          <p:nvPr/>
        </p:nvGrpSpPr>
        <p:grpSpPr>
          <a:xfrm>
            <a:off x="4949367" y="6394491"/>
            <a:ext cx="2672930" cy="400110"/>
            <a:chOff x="4949367" y="6445291"/>
            <a:chExt cx="2672930" cy="400110"/>
          </a:xfrm>
        </p:grpSpPr>
        <p:pic>
          <p:nvPicPr>
            <p:cNvPr id="25" name="Picture 24">
              <a:extLst>
                <a:ext uri="{FF2B5EF4-FFF2-40B4-BE49-F238E27FC236}">
                  <a16:creationId xmlns:a16="http://schemas.microsoft.com/office/drawing/2014/main" id="{7B68E99C-9307-49C0-AE84-E3E291D689C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49367" y="6517023"/>
              <a:ext cx="1029599" cy="280233"/>
            </a:xfrm>
            <a:prstGeom prst="rect">
              <a:avLst/>
            </a:prstGeom>
          </p:spPr>
        </p:pic>
        <p:sp>
          <p:nvSpPr>
            <p:cNvPr id="26" name="TextBox 25">
              <a:extLst>
                <a:ext uri="{FF2B5EF4-FFF2-40B4-BE49-F238E27FC236}">
                  <a16:creationId xmlns:a16="http://schemas.microsoft.com/office/drawing/2014/main" id="{50005D2D-470D-43B2-91C6-A9562841FB43}"/>
                </a:ext>
              </a:extLst>
            </p:cNvPr>
            <p:cNvSpPr txBox="1"/>
            <p:nvPr/>
          </p:nvSpPr>
          <p:spPr>
            <a:xfrm>
              <a:off x="6104013" y="6445291"/>
              <a:ext cx="1518284" cy="400110"/>
            </a:xfrm>
            <a:prstGeom prst="rect">
              <a:avLst/>
            </a:prstGeom>
            <a:noFill/>
          </p:spPr>
          <p:txBody>
            <a:bodyPr wrap="square">
              <a:spAutoFit/>
            </a:bodyPr>
            <a:lstStyle/>
            <a:p>
              <a:pPr algn="ctr"/>
              <a:r>
                <a:rPr lang="en-US" sz="1000" dirty="0">
                  <a:solidFill>
                    <a:schemeClr val="bg1"/>
                  </a:solidFill>
                </a:rPr>
                <a:t>This Program is funded by </a:t>
              </a:r>
            </a:p>
            <a:p>
              <a:pPr algn="ctr"/>
              <a:r>
                <a:rPr lang="en-US" sz="1000" dirty="0">
                  <a:solidFill>
                    <a:schemeClr val="bg1"/>
                  </a:solidFill>
                </a:rPr>
                <a:t>the State of California</a:t>
              </a:r>
            </a:p>
          </p:txBody>
        </p:sp>
        <p:cxnSp>
          <p:nvCxnSpPr>
            <p:cNvPr id="27" name="Straight Connector 26">
              <a:extLst>
                <a:ext uri="{FF2B5EF4-FFF2-40B4-BE49-F238E27FC236}">
                  <a16:creationId xmlns:a16="http://schemas.microsoft.com/office/drawing/2014/main" id="{0FEDD334-0A03-49E4-B7B5-72D8B58CE39B}"/>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E5BF490F-6939-4E0D-8DDC-B8B376BD96F1}"/>
              </a:ext>
            </a:extLst>
          </p:cNvPr>
          <p:cNvPicPr>
            <a:picLocks noChangeAspect="1"/>
          </p:cNvPicPr>
          <p:nvPr/>
        </p:nvPicPr>
        <p:blipFill>
          <a:blip r:embed="rId4"/>
          <a:stretch>
            <a:fillRect/>
          </a:stretch>
        </p:blipFill>
        <p:spPr>
          <a:xfrm>
            <a:off x="6287679" y="1375176"/>
            <a:ext cx="5757184" cy="3237090"/>
          </a:xfrm>
          <a:prstGeom prst="rect">
            <a:avLst/>
          </a:prstGeom>
        </p:spPr>
      </p:pic>
      <p:sp>
        <p:nvSpPr>
          <p:cNvPr id="2" name="Slide Number Placeholder 1">
            <a:extLst>
              <a:ext uri="{FF2B5EF4-FFF2-40B4-BE49-F238E27FC236}">
                <a16:creationId xmlns:a16="http://schemas.microsoft.com/office/drawing/2014/main" id="{19D8D37F-AB40-4C40-BEE1-09F79D6F53DA}"/>
              </a:ext>
            </a:extLst>
          </p:cNvPr>
          <p:cNvSpPr>
            <a:spLocks noGrp="1"/>
          </p:cNvSpPr>
          <p:nvPr>
            <p:ph type="sldNum" sz="quarter" idx="12"/>
          </p:nvPr>
        </p:nvSpPr>
        <p:spPr/>
        <p:txBody>
          <a:bodyPr/>
          <a:lstStyle/>
          <a:p>
            <a:fld id="{8AAEA597-3525-4545-A2CF-C14FA043E16B}" type="slidenum">
              <a:rPr lang="en-US" smtClean="0"/>
              <a:t>51</a:t>
            </a:fld>
            <a:endParaRPr lang="en-US"/>
          </a:p>
        </p:txBody>
      </p:sp>
      <p:sp>
        <p:nvSpPr>
          <p:cNvPr id="7" name="TextBox 6">
            <a:extLst>
              <a:ext uri="{FF2B5EF4-FFF2-40B4-BE49-F238E27FC236}">
                <a16:creationId xmlns:a16="http://schemas.microsoft.com/office/drawing/2014/main" id="{9C508BCB-D3DA-47A9-80A3-83CEAA8866A1}"/>
              </a:ext>
            </a:extLst>
          </p:cNvPr>
          <p:cNvSpPr txBox="1"/>
          <p:nvPr/>
        </p:nvSpPr>
        <p:spPr>
          <a:xfrm>
            <a:off x="6538258" y="3934102"/>
            <a:ext cx="798738" cy="184666"/>
          </a:xfrm>
          <a:prstGeom prst="rect">
            <a:avLst/>
          </a:prstGeom>
          <a:solidFill>
            <a:srgbClr val="462D78"/>
          </a:solidFill>
        </p:spPr>
        <p:txBody>
          <a:bodyPr wrap="square" rtlCol="0">
            <a:spAutoFit/>
          </a:bodyPr>
          <a:lstStyle/>
          <a:p>
            <a:pPr algn="ctr"/>
            <a:r>
              <a:rPr lang="en-US" sz="600" b="1" dirty="0">
                <a:solidFill>
                  <a:schemeClr val="bg1"/>
                </a:solidFill>
                <a:latin typeface="Lato" panose="020F0502020204030203" pitchFamily="34" charset="0"/>
              </a:rPr>
              <a:t>APPLY NOW</a:t>
            </a:r>
          </a:p>
        </p:txBody>
      </p:sp>
      <p:sp>
        <p:nvSpPr>
          <p:cNvPr id="31" name="TextBox 30">
            <a:extLst>
              <a:ext uri="{FF2B5EF4-FFF2-40B4-BE49-F238E27FC236}">
                <a16:creationId xmlns:a16="http://schemas.microsoft.com/office/drawing/2014/main" id="{283245A7-36A3-4141-88E6-93A8E28BAA91}"/>
              </a:ext>
            </a:extLst>
          </p:cNvPr>
          <p:cNvSpPr txBox="1"/>
          <p:nvPr/>
        </p:nvSpPr>
        <p:spPr>
          <a:xfrm>
            <a:off x="9396987" y="3938070"/>
            <a:ext cx="798738" cy="184666"/>
          </a:xfrm>
          <a:prstGeom prst="rect">
            <a:avLst/>
          </a:prstGeom>
          <a:solidFill>
            <a:srgbClr val="462D78"/>
          </a:solidFill>
        </p:spPr>
        <p:txBody>
          <a:bodyPr wrap="square" rtlCol="0">
            <a:spAutoFit/>
          </a:bodyPr>
          <a:lstStyle/>
          <a:p>
            <a:pPr algn="ctr"/>
            <a:r>
              <a:rPr lang="en-US" sz="600" b="1" dirty="0">
                <a:solidFill>
                  <a:schemeClr val="bg1"/>
                </a:solidFill>
                <a:latin typeface="Lato" panose="020F0502020204030203" pitchFamily="34" charset="0"/>
              </a:rPr>
              <a:t>APPLY NOW</a:t>
            </a:r>
          </a:p>
        </p:txBody>
      </p:sp>
    </p:spTree>
    <p:extLst>
      <p:ext uri="{BB962C8B-B14F-4D97-AF65-F5344CB8AC3E}">
        <p14:creationId xmlns:p14="http://schemas.microsoft.com/office/powerpoint/2010/main" val="2222855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50ED137-D499-4D10-A50D-293CD2E204E3}"/>
              </a:ext>
            </a:extLst>
          </p:cNvPr>
          <p:cNvSpPr/>
          <p:nvPr/>
        </p:nvSpPr>
        <p:spPr>
          <a:xfrm>
            <a:off x="183024" y="1075931"/>
            <a:ext cx="7055975" cy="4935935"/>
          </a:xfrm>
          <a:prstGeom prst="rect">
            <a:avLst/>
          </a:prstGeom>
          <a:solidFill>
            <a:srgbClr val="E2E7EF"/>
          </a:solidFill>
          <a:ln>
            <a:solidFill>
              <a:srgbClr val="E2E7EF"/>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63DE27F5-EB5C-4DAD-9BD9-90F9015AE3FB}"/>
              </a:ext>
            </a:extLst>
          </p:cNvPr>
          <p:cNvPicPr>
            <a:picLocks noChangeAspect="1"/>
          </p:cNvPicPr>
          <p:nvPr/>
        </p:nvPicPr>
        <p:blipFill>
          <a:blip r:embed="rId3"/>
          <a:stretch>
            <a:fillRect/>
          </a:stretch>
        </p:blipFill>
        <p:spPr>
          <a:xfrm>
            <a:off x="6327104" y="1142004"/>
            <a:ext cx="5692995" cy="2103120"/>
          </a:xfrm>
          <a:prstGeom prst="rect">
            <a:avLst/>
          </a:prstGeom>
        </p:spPr>
      </p:pic>
      <p:sp>
        <p:nvSpPr>
          <p:cNvPr id="13" name="TextBox 12">
            <a:extLst>
              <a:ext uri="{FF2B5EF4-FFF2-40B4-BE49-F238E27FC236}">
                <a16:creationId xmlns:a16="http://schemas.microsoft.com/office/drawing/2014/main" id="{7BFCDFDC-75A4-43F0-A029-6D71360939D4}"/>
              </a:ext>
            </a:extLst>
          </p:cNvPr>
          <p:cNvSpPr txBox="1"/>
          <p:nvPr/>
        </p:nvSpPr>
        <p:spPr>
          <a:xfrm>
            <a:off x="0" y="109255"/>
            <a:ext cx="12192000" cy="707886"/>
          </a:xfrm>
          <a:prstGeom prst="rect">
            <a:avLst/>
          </a:prstGeom>
          <a:noFill/>
        </p:spPr>
        <p:txBody>
          <a:bodyPr wrap="square">
            <a:spAutoFit/>
          </a:bodyPr>
          <a:lstStyle/>
          <a:p>
            <a:pPr algn="ctr" fontAlgn="base"/>
            <a:r>
              <a:rPr lang="en-US" sz="4000" b="1" dirty="0">
                <a:solidFill>
                  <a:srgbClr val="0A0000"/>
                </a:solidFill>
                <a:latin typeface="Balboa Medium" panose="020B0604040203020204" pitchFamily="34" charset="0"/>
              </a:rPr>
              <a:t>SECCIÓN 1: COMENZANDO CON SU APLICACIÓN</a:t>
            </a:r>
          </a:p>
        </p:txBody>
      </p:sp>
      <p:sp>
        <p:nvSpPr>
          <p:cNvPr id="23" name="Rectangle 22">
            <a:extLst>
              <a:ext uri="{FF2B5EF4-FFF2-40B4-BE49-F238E27FC236}">
                <a16:creationId xmlns:a16="http://schemas.microsoft.com/office/drawing/2014/main" id="{436D3F28-ED5A-4685-9FC3-F2CB0186BF9F}"/>
              </a:ext>
            </a:extLst>
          </p:cNvPr>
          <p:cNvSpPr/>
          <p:nvPr/>
        </p:nvSpPr>
        <p:spPr>
          <a:xfrm>
            <a:off x="0" y="6289288"/>
            <a:ext cx="12192000" cy="568712"/>
          </a:xfrm>
          <a:prstGeom prst="rect">
            <a:avLst/>
          </a:prstGeom>
          <a:solidFill>
            <a:srgbClr val="0D3C82"/>
          </a:solidFill>
          <a:ln>
            <a:solidFill>
              <a:srgbClr val="0D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8FE5B8DA-23D1-492B-9F4A-7D0326125E21}"/>
              </a:ext>
            </a:extLst>
          </p:cNvPr>
          <p:cNvSpPr txBox="1"/>
          <p:nvPr/>
        </p:nvSpPr>
        <p:spPr>
          <a:xfrm>
            <a:off x="571458" y="1247691"/>
            <a:ext cx="5389076" cy="4185761"/>
          </a:xfrm>
          <a:prstGeom prst="rect">
            <a:avLst/>
          </a:prstGeom>
          <a:noFill/>
        </p:spPr>
        <p:txBody>
          <a:bodyPr wrap="square">
            <a:spAutoFit/>
          </a:bodyPr>
          <a:lstStyle/>
          <a:p>
            <a:r>
              <a:rPr lang="es-ES_tradnl" sz="1400" dirty="0">
                <a:latin typeface="Balboa Medium" panose="020B0604040203020204" pitchFamily="34" charset="0"/>
              </a:rPr>
              <a:t>¿Que información es necesaria?</a:t>
            </a:r>
          </a:p>
          <a:p>
            <a:pPr marL="171450" indent="-171450">
              <a:buFont typeface="Arial" panose="020B0604020202020204" pitchFamily="34" charset="0"/>
              <a:buChar char="•"/>
            </a:pPr>
            <a:r>
              <a:rPr lang="es-ES_tradnl" sz="1400" dirty="0"/>
              <a:t>Nombre</a:t>
            </a:r>
          </a:p>
          <a:p>
            <a:pPr marL="171450" indent="-171450">
              <a:buFont typeface="Arial" panose="020B0604020202020204" pitchFamily="34" charset="0"/>
              <a:buChar char="•"/>
            </a:pPr>
            <a:r>
              <a:rPr lang="es-ES_tradnl" sz="1400" dirty="0"/>
              <a:t>Apellido</a:t>
            </a:r>
          </a:p>
          <a:p>
            <a:pPr marL="171450" indent="-171450">
              <a:buFont typeface="Arial" panose="020B0604020202020204" pitchFamily="34" charset="0"/>
              <a:buChar char="•"/>
            </a:pPr>
            <a:r>
              <a:rPr lang="es-ES_tradnl" sz="1400" dirty="0"/>
              <a:t>Correo Electrónico</a:t>
            </a:r>
          </a:p>
          <a:p>
            <a:pPr marL="171450" indent="-171450">
              <a:buFont typeface="Arial" panose="020B0604020202020204" pitchFamily="34" charset="0"/>
              <a:buChar char="•"/>
            </a:pPr>
            <a:r>
              <a:rPr lang="es-ES_tradnl" sz="1400" dirty="0"/>
              <a:t>Número de teléfono</a:t>
            </a:r>
          </a:p>
          <a:p>
            <a:pPr marL="171450" indent="-171450">
              <a:buFont typeface="Arial" panose="020B0604020202020204" pitchFamily="34" charset="0"/>
              <a:buChar char="•"/>
            </a:pPr>
            <a:r>
              <a:rPr lang="es-ES_tradnl" sz="1400" dirty="0"/>
              <a:t>Nombre de la empresa</a:t>
            </a:r>
          </a:p>
          <a:p>
            <a:pPr marL="171450" indent="-171450">
              <a:buFont typeface="Arial" panose="020B0604020202020204" pitchFamily="34" charset="0"/>
              <a:buChar char="•"/>
            </a:pPr>
            <a:r>
              <a:rPr lang="es-ES_tradnl" sz="1400" dirty="0"/>
              <a:t>Código postal de la empresa</a:t>
            </a:r>
          </a:p>
          <a:p>
            <a:pPr marL="171450" indent="-171450">
              <a:buFont typeface="Arial" panose="020B0604020202020204" pitchFamily="34" charset="0"/>
              <a:buChar char="•"/>
            </a:pPr>
            <a:endParaRPr lang="es-ES_tradnl" sz="1400" dirty="0"/>
          </a:p>
          <a:p>
            <a:r>
              <a:rPr lang="es-ES_tradnl" sz="1400" b="1" dirty="0"/>
              <a:t>Nota Importante: </a:t>
            </a:r>
            <a:r>
              <a:rPr lang="es-ES_tradnl" sz="1400" dirty="0"/>
              <a:t>Por favor asegúrese de usar un correo electrónico válido en esta sección.  Actualizaciones e instrucciones importantes le serán enviadas a este correo.  Refiérase a la sección “</a:t>
            </a:r>
            <a:r>
              <a:rPr lang="es-ES_tradnl" sz="1400" b="1" dirty="0" err="1"/>
              <a:t>Tips</a:t>
            </a:r>
            <a:r>
              <a:rPr lang="es-ES_tradnl" sz="1400" b="1" dirty="0"/>
              <a:t> </a:t>
            </a:r>
            <a:r>
              <a:rPr lang="es-ES_tradnl" sz="1400" b="1" dirty="0" err="1"/>
              <a:t>for</a:t>
            </a:r>
            <a:r>
              <a:rPr lang="es-ES_tradnl" sz="1400" b="1" dirty="0"/>
              <a:t> </a:t>
            </a:r>
            <a:r>
              <a:rPr lang="es-ES_tradnl" sz="1400" b="1" dirty="0" err="1"/>
              <a:t>Applying</a:t>
            </a:r>
            <a:r>
              <a:rPr lang="es-ES_tradnl" sz="1400" dirty="0"/>
              <a:t>” para una lista de correos inválidos. </a:t>
            </a:r>
          </a:p>
          <a:p>
            <a:endParaRPr lang="es-ES_tradnl" sz="1400" dirty="0">
              <a:latin typeface="Balboa Medium" panose="020B0604040203020204" pitchFamily="34" charset="0"/>
            </a:endParaRPr>
          </a:p>
          <a:p>
            <a:r>
              <a:rPr lang="es-ES_tradnl" sz="1400" dirty="0">
                <a:latin typeface="Balboa Medium" panose="020B0604040203020204" pitchFamily="34" charset="0"/>
              </a:rPr>
              <a:t>PÓLIZA de SMS/TEXTO</a:t>
            </a:r>
          </a:p>
          <a:p>
            <a:r>
              <a:rPr lang="es-ES_tradnl" sz="1400" dirty="0"/>
              <a:t>Información y actualizaciones acerca de su aplicación para la subvención estarán disponibles por medio de SMS/Texto.  Para recibir estos textos, por favor consienta y de permiso después de haber leído las divulgaciones y marque la casilla amarilla y oprima </a:t>
            </a:r>
            <a:r>
              <a:rPr lang="es-ES_tradnl" sz="1400" b="1" dirty="0"/>
              <a:t>“</a:t>
            </a:r>
            <a:r>
              <a:rPr lang="es-ES_tradnl" sz="1400" b="1" dirty="0" err="1"/>
              <a:t>Okay</a:t>
            </a:r>
            <a:r>
              <a:rPr lang="es-ES_tradnl" sz="1400" b="1" dirty="0"/>
              <a:t>”.  Si no quiere recibir estos avisos deje la casilla en blanco.</a:t>
            </a:r>
            <a:endParaRPr lang="en-US" sz="1400" dirty="0"/>
          </a:p>
        </p:txBody>
      </p:sp>
      <p:sp>
        <p:nvSpPr>
          <p:cNvPr id="32" name="Rectangle 31">
            <a:extLst>
              <a:ext uri="{FF2B5EF4-FFF2-40B4-BE49-F238E27FC236}">
                <a16:creationId xmlns:a16="http://schemas.microsoft.com/office/drawing/2014/main" id="{45BFC3E4-2EC7-458E-9C50-6CAD311FB0D5}"/>
              </a:ext>
            </a:extLst>
          </p:cNvPr>
          <p:cNvSpPr/>
          <p:nvPr/>
        </p:nvSpPr>
        <p:spPr>
          <a:xfrm>
            <a:off x="6305758" y="1142004"/>
            <a:ext cx="5727985" cy="214406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1EA7C195-56A0-4F5C-BCB0-2ECC4E5E1429}"/>
              </a:ext>
            </a:extLst>
          </p:cNvPr>
          <p:cNvCxnSpPr>
            <a:cxnSpLocks/>
          </p:cNvCxnSpPr>
          <p:nvPr/>
        </p:nvCxnSpPr>
        <p:spPr>
          <a:xfrm>
            <a:off x="5731731" y="769013"/>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E572E9A-AA1E-4FBB-80C3-F45D1C70CBA5}"/>
              </a:ext>
            </a:extLst>
          </p:cNvPr>
          <p:cNvGrpSpPr/>
          <p:nvPr/>
        </p:nvGrpSpPr>
        <p:grpSpPr>
          <a:xfrm>
            <a:off x="6245114" y="3397804"/>
            <a:ext cx="5774990" cy="2375243"/>
            <a:chOff x="6231466" y="2737027"/>
            <a:chExt cx="5774990" cy="2375243"/>
          </a:xfrm>
        </p:grpSpPr>
        <p:pic>
          <p:nvPicPr>
            <p:cNvPr id="8" name="Picture 7">
              <a:extLst>
                <a:ext uri="{FF2B5EF4-FFF2-40B4-BE49-F238E27FC236}">
                  <a16:creationId xmlns:a16="http://schemas.microsoft.com/office/drawing/2014/main" id="{34E38A51-3A43-4143-A405-57CF8607FA6C}"/>
                </a:ext>
              </a:extLst>
            </p:cNvPr>
            <p:cNvPicPr>
              <a:picLocks noChangeAspect="1"/>
            </p:cNvPicPr>
            <p:nvPr/>
          </p:nvPicPr>
          <p:blipFill>
            <a:blip r:embed="rId4"/>
            <a:stretch>
              <a:fillRect/>
            </a:stretch>
          </p:blipFill>
          <p:spPr>
            <a:xfrm>
              <a:off x="6231467" y="3100589"/>
              <a:ext cx="5774989" cy="2011680"/>
            </a:xfrm>
            <a:prstGeom prst="rect">
              <a:avLst/>
            </a:prstGeom>
          </p:spPr>
        </p:pic>
        <p:sp>
          <p:nvSpPr>
            <p:cNvPr id="38" name="Rectangle 37">
              <a:extLst>
                <a:ext uri="{FF2B5EF4-FFF2-40B4-BE49-F238E27FC236}">
                  <a16:creationId xmlns:a16="http://schemas.microsoft.com/office/drawing/2014/main" id="{94A52903-ADAF-4E2A-BEC8-481F00B42AA2}"/>
                </a:ext>
              </a:extLst>
            </p:cNvPr>
            <p:cNvSpPr/>
            <p:nvPr/>
          </p:nvSpPr>
          <p:spPr>
            <a:xfrm>
              <a:off x="6231466" y="3100590"/>
              <a:ext cx="5774986" cy="201168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403BD36C-2604-416E-A5FC-C4FE0965D334}"/>
                </a:ext>
              </a:extLst>
            </p:cNvPr>
            <p:cNvSpPr txBox="1"/>
            <p:nvPr/>
          </p:nvSpPr>
          <p:spPr>
            <a:xfrm>
              <a:off x="6231466" y="2737027"/>
              <a:ext cx="5774985" cy="307777"/>
            </a:xfrm>
            <a:prstGeom prst="rect">
              <a:avLst/>
            </a:prstGeom>
            <a:solidFill>
              <a:srgbClr val="FDB81D"/>
            </a:solidFill>
            <a:ln>
              <a:solidFill>
                <a:srgbClr val="FDB81D"/>
              </a:solidFill>
            </a:ln>
          </p:spPr>
          <p:txBody>
            <a:bodyPr wrap="square">
              <a:spAutoFit/>
            </a:bodyPr>
            <a:lstStyle/>
            <a:p>
              <a:pPr algn="ctr"/>
              <a:r>
                <a:rPr lang="en-US" sz="1400" dirty="0">
                  <a:latin typeface="Balboa Light" panose="020B0304040203020204" pitchFamily="34" charset="0"/>
                </a:rPr>
                <a:t>CONSENTIMIENTO LLAMADAS AUTOMATICA O MENSAJES DE TEXTO:</a:t>
              </a:r>
            </a:p>
          </p:txBody>
        </p:sp>
      </p:grpSp>
      <p:grpSp>
        <p:nvGrpSpPr>
          <p:cNvPr id="18" name="Group 17">
            <a:extLst>
              <a:ext uri="{FF2B5EF4-FFF2-40B4-BE49-F238E27FC236}">
                <a16:creationId xmlns:a16="http://schemas.microsoft.com/office/drawing/2014/main" id="{C051F3E3-3F57-4B5E-8AA5-6446D0988B3F}"/>
              </a:ext>
            </a:extLst>
          </p:cNvPr>
          <p:cNvGrpSpPr/>
          <p:nvPr/>
        </p:nvGrpSpPr>
        <p:grpSpPr>
          <a:xfrm>
            <a:off x="4949367" y="6394491"/>
            <a:ext cx="2672930" cy="400110"/>
            <a:chOff x="4949367" y="6445291"/>
            <a:chExt cx="2672930" cy="400110"/>
          </a:xfrm>
        </p:grpSpPr>
        <p:pic>
          <p:nvPicPr>
            <p:cNvPr id="19" name="Picture 18">
              <a:extLst>
                <a:ext uri="{FF2B5EF4-FFF2-40B4-BE49-F238E27FC236}">
                  <a16:creationId xmlns:a16="http://schemas.microsoft.com/office/drawing/2014/main" id="{0D0C44DF-1CB3-4D04-9225-B18E1F4837F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949367" y="6517023"/>
              <a:ext cx="1029599" cy="280233"/>
            </a:xfrm>
            <a:prstGeom prst="rect">
              <a:avLst/>
            </a:prstGeom>
          </p:spPr>
        </p:pic>
        <p:sp>
          <p:nvSpPr>
            <p:cNvPr id="20" name="TextBox 19">
              <a:extLst>
                <a:ext uri="{FF2B5EF4-FFF2-40B4-BE49-F238E27FC236}">
                  <a16:creationId xmlns:a16="http://schemas.microsoft.com/office/drawing/2014/main" id="{E8BB1A99-499D-4E7D-BBE9-F36ECEC33ECB}"/>
                </a:ext>
              </a:extLst>
            </p:cNvPr>
            <p:cNvSpPr txBox="1"/>
            <p:nvPr/>
          </p:nvSpPr>
          <p:spPr>
            <a:xfrm>
              <a:off x="6104013" y="6445291"/>
              <a:ext cx="1518284" cy="400110"/>
            </a:xfrm>
            <a:prstGeom prst="rect">
              <a:avLst/>
            </a:prstGeom>
            <a:noFill/>
          </p:spPr>
          <p:txBody>
            <a:bodyPr wrap="square">
              <a:spAutoFit/>
            </a:bodyPr>
            <a:lstStyle/>
            <a:p>
              <a:pPr algn="ctr"/>
              <a:r>
                <a:rPr lang="en-US" sz="1000" dirty="0">
                  <a:solidFill>
                    <a:schemeClr val="bg1"/>
                  </a:solidFill>
                </a:rPr>
                <a:t>This Program is funded by </a:t>
              </a:r>
            </a:p>
            <a:p>
              <a:pPr algn="ctr"/>
              <a:r>
                <a:rPr lang="en-US" sz="1000" dirty="0">
                  <a:solidFill>
                    <a:schemeClr val="bg1"/>
                  </a:solidFill>
                </a:rPr>
                <a:t>the State of California</a:t>
              </a:r>
            </a:p>
          </p:txBody>
        </p:sp>
        <p:cxnSp>
          <p:nvCxnSpPr>
            <p:cNvPr id="24" name="Straight Connector 23">
              <a:extLst>
                <a:ext uri="{FF2B5EF4-FFF2-40B4-BE49-F238E27FC236}">
                  <a16:creationId xmlns:a16="http://schemas.microsoft.com/office/drawing/2014/main" id="{6846FB53-87B2-4163-A466-BC38393EDCB7}"/>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2" name="Slide Number Placeholder 1">
            <a:extLst>
              <a:ext uri="{FF2B5EF4-FFF2-40B4-BE49-F238E27FC236}">
                <a16:creationId xmlns:a16="http://schemas.microsoft.com/office/drawing/2014/main" id="{D6ACBBCD-1BC6-4A75-9623-055B8C637322}"/>
              </a:ext>
            </a:extLst>
          </p:cNvPr>
          <p:cNvSpPr>
            <a:spLocks noGrp="1"/>
          </p:cNvSpPr>
          <p:nvPr>
            <p:ph type="sldNum" sz="quarter" idx="12"/>
          </p:nvPr>
        </p:nvSpPr>
        <p:spPr/>
        <p:txBody>
          <a:bodyPr/>
          <a:lstStyle/>
          <a:p>
            <a:fld id="{8AAEA597-3525-4545-A2CF-C14FA043E16B}" type="slidenum">
              <a:rPr lang="en-US" smtClean="0"/>
              <a:t>52</a:t>
            </a:fld>
            <a:endParaRPr lang="en-US"/>
          </a:p>
        </p:txBody>
      </p:sp>
    </p:spTree>
    <p:extLst>
      <p:ext uri="{BB962C8B-B14F-4D97-AF65-F5344CB8AC3E}">
        <p14:creationId xmlns:p14="http://schemas.microsoft.com/office/powerpoint/2010/main" val="3882479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ADFE9C1-FDD6-4B0D-B37F-94A5E132AE2D}"/>
              </a:ext>
            </a:extLst>
          </p:cNvPr>
          <p:cNvSpPr/>
          <p:nvPr/>
        </p:nvSpPr>
        <p:spPr>
          <a:xfrm>
            <a:off x="183024" y="1075931"/>
            <a:ext cx="7055975" cy="4935935"/>
          </a:xfrm>
          <a:prstGeom prst="rect">
            <a:avLst/>
          </a:prstGeom>
          <a:solidFill>
            <a:srgbClr val="E2E7EF"/>
          </a:solidFill>
          <a:ln>
            <a:solidFill>
              <a:srgbClr val="E2E7EF"/>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7BFCDFDC-75A4-43F0-A029-6D71360939D4}"/>
              </a:ext>
            </a:extLst>
          </p:cNvPr>
          <p:cNvSpPr txBox="1"/>
          <p:nvPr/>
        </p:nvSpPr>
        <p:spPr>
          <a:xfrm>
            <a:off x="0" y="184414"/>
            <a:ext cx="12192000" cy="1077218"/>
          </a:xfrm>
          <a:prstGeom prst="rect">
            <a:avLst/>
          </a:prstGeom>
          <a:noFill/>
        </p:spPr>
        <p:txBody>
          <a:bodyPr wrap="square">
            <a:spAutoFit/>
          </a:bodyPr>
          <a:lstStyle/>
          <a:p>
            <a:pPr algn="ctr" fontAlgn="base"/>
            <a:r>
              <a:rPr lang="en-US" sz="3200" b="1" dirty="0">
                <a:solidFill>
                  <a:srgbClr val="0A0000"/>
                </a:solidFill>
                <a:latin typeface="Balboa Medium" panose="020B0604040203020204" pitchFamily="34" charset="0"/>
              </a:rPr>
              <a:t>SECCIÓN 2: DETALLES DEL PROPIETARIO</a:t>
            </a:r>
          </a:p>
          <a:p>
            <a:pPr algn="ctr" fontAlgn="base"/>
            <a:r>
              <a:rPr lang="en-US" sz="3200" b="1" dirty="0">
                <a:solidFill>
                  <a:srgbClr val="0A0000"/>
                </a:solidFill>
                <a:latin typeface="Balboa Medium" panose="020B0604040203020204" pitchFamily="34" charset="0"/>
              </a:rPr>
              <a:t>(REPRESENTANTE AUTORIZADO)</a:t>
            </a:r>
          </a:p>
        </p:txBody>
      </p:sp>
      <p:sp>
        <p:nvSpPr>
          <p:cNvPr id="23" name="Rectangle 22">
            <a:extLst>
              <a:ext uri="{FF2B5EF4-FFF2-40B4-BE49-F238E27FC236}">
                <a16:creationId xmlns:a16="http://schemas.microsoft.com/office/drawing/2014/main" id="{436D3F28-ED5A-4685-9FC3-F2CB0186BF9F}"/>
              </a:ext>
            </a:extLst>
          </p:cNvPr>
          <p:cNvSpPr/>
          <p:nvPr/>
        </p:nvSpPr>
        <p:spPr>
          <a:xfrm>
            <a:off x="0" y="6289288"/>
            <a:ext cx="12192000" cy="568712"/>
          </a:xfrm>
          <a:prstGeom prst="rect">
            <a:avLst/>
          </a:prstGeom>
          <a:solidFill>
            <a:srgbClr val="0D3C82"/>
          </a:solidFill>
          <a:ln>
            <a:solidFill>
              <a:srgbClr val="0D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7B858AD-2FBE-4BA7-9539-5B1F7906CDE6}"/>
              </a:ext>
            </a:extLst>
          </p:cNvPr>
          <p:cNvSpPr txBox="1"/>
          <p:nvPr/>
        </p:nvSpPr>
        <p:spPr>
          <a:xfrm>
            <a:off x="571458" y="1247691"/>
            <a:ext cx="5389076" cy="4893647"/>
          </a:xfrm>
          <a:prstGeom prst="rect">
            <a:avLst/>
          </a:prstGeom>
          <a:noFill/>
        </p:spPr>
        <p:txBody>
          <a:bodyPr wrap="square">
            <a:spAutoFit/>
          </a:bodyPr>
          <a:lstStyle/>
          <a:p>
            <a:r>
              <a:rPr lang="es-ES_tradnl" dirty="0">
                <a:latin typeface="Balboa Medium" panose="020B0604040203020204" pitchFamily="34" charset="0"/>
              </a:rPr>
              <a:t>¿QUE INFORACIÓN ES NECESARIA?</a:t>
            </a:r>
          </a:p>
          <a:p>
            <a:pPr marL="171450" indent="-171450">
              <a:buFont typeface="Arial" panose="020B0604020202020204" pitchFamily="34" charset="0"/>
              <a:buChar char="•"/>
            </a:pPr>
            <a:r>
              <a:rPr lang="es-ES_tradnl" dirty="0"/>
              <a:t>Nombre del propietario</a:t>
            </a:r>
          </a:p>
          <a:p>
            <a:pPr marL="171450" indent="-171450">
              <a:buFont typeface="Arial" panose="020B0604020202020204" pitchFamily="34" charset="0"/>
              <a:buChar char="•"/>
            </a:pPr>
            <a:r>
              <a:rPr lang="es-ES_tradnl" dirty="0"/>
              <a:t>Apellido del Propietario</a:t>
            </a:r>
          </a:p>
          <a:p>
            <a:pPr marL="171450" indent="-171450">
              <a:buFont typeface="Arial" panose="020B0604020202020204" pitchFamily="34" charset="0"/>
              <a:buChar char="•"/>
            </a:pPr>
            <a:r>
              <a:rPr lang="es-ES_tradnl" dirty="0"/>
              <a:t>Correo electrónico del propietario</a:t>
            </a:r>
          </a:p>
          <a:p>
            <a:pPr marL="171450" indent="-171450">
              <a:buFont typeface="Arial" panose="020B0604020202020204" pitchFamily="34" charset="0"/>
              <a:buChar char="•"/>
            </a:pPr>
            <a:r>
              <a:rPr lang="es-ES_tradnl" dirty="0"/>
              <a:t>Dirección, Ciudad, Estado, Código postal y Condado del propietario</a:t>
            </a:r>
          </a:p>
          <a:p>
            <a:pPr marL="171450" indent="-171450">
              <a:buFont typeface="Arial" panose="020B0604020202020204" pitchFamily="34" charset="0"/>
              <a:buChar char="•"/>
            </a:pPr>
            <a:r>
              <a:rPr lang="es-ES_tradnl" dirty="0"/>
              <a:t>Fecha de Nacimiento del propietario</a:t>
            </a:r>
          </a:p>
          <a:p>
            <a:pPr marL="171450" indent="-171450">
              <a:buFont typeface="Arial" panose="020B0604020202020204" pitchFamily="34" charset="0"/>
              <a:buChar char="•"/>
            </a:pPr>
            <a:r>
              <a:rPr lang="es-ES_tradnl" dirty="0"/>
              <a:t>Número de Seguro Social del propietario</a:t>
            </a:r>
          </a:p>
          <a:p>
            <a:pPr marL="171450" indent="-171450">
              <a:buFont typeface="Arial" panose="020B0604020202020204" pitchFamily="34" charset="0"/>
              <a:buChar char="•"/>
            </a:pPr>
            <a:r>
              <a:rPr lang="es-ES_tradnl" dirty="0"/>
              <a:t>Porcentaje de propiedad</a:t>
            </a:r>
          </a:p>
          <a:p>
            <a:endParaRPr lang="es-ES_tradnl" dirty="0"/>
          </a:p>
          <a:p>
            <a:r>
              <a:rPr lang="es-ES_tradnl" dirty="0">
                <a:latin typeface="Balboa Medium" panose="020B0604040203020204" pitchFamily="34" charset="0"/>
              </a:rPr>
              <a:t>TERMINOS AND CONDICIONES</a:t>
            </a:r>
          </a:p>
          <a:p>
            <a:r>
              <a:rPr lang="es-ES_tradnl" dirty="0"/>
              <a:t>Marque la casilla amarilla reconociendo que ya leyó y está de acuerdo con los </a:t>
            </a:r>
            <a:r>
              <a:rPr lang="es-ES_tradnl" b="1" dirty="0"/>
              <a:t>Términos y Condiciones</a:t>
            </a:r>
            <a:r>
              <a:rPr lang="es-ES_tradnl" dirty="0"/>
              <a:t>. Usted debe de acordar antes de continuar con su aplicación de subvención.</a:t>
            </a:r>
            <a:endParaRPr lang="en-US" dirty="0"/>
          </a:p>
          <a:p>
            <a:endParaRPr lang="en-US" sz="1400" dirty="0"/>
          </a:p>
          <a:p>
            <a:br>
              <a:rPr lang="en-US" sz="1400" dirty="0"/>
            </a:br>
            <a:endParaRPr lang="en-US" sz="1400" dirty="0"/>
          </a:p>
        </p:txBody>
      </p:sp>
      <p:cxnSp>
        <p:nvCxnSpPr>
          <p:cNvPr id="22" name="Straight Connector 21">
            <a:extLst>
              <a:ext uri="{FF2B5EF4-FFF2-40B4-BE49-F238E27FC236}">
                <a16:creationId xmlns:a16="http://schemas.microsoft.com/office/drawing/2014/main" id="{5C831F33-916F-4491-B789-C4F9562EEDB6}"/>
              </a:ext>
            </a:extLst>
          </p:cNvPr>
          <p:cNvCxnSpPr>
            <a:cxnSpLocks/>
          </p:cNvCxnSpPr>
          <p:nvPr/>
        </p:nvCxnSpPr>
        <p:spPr>
          <a:xfrm>
            <a:off x="5731731" y="769013"/>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2310A01A-554A-43D7-A9B8-3366D0A78C1F}"/>
              </a:ext>
            </a:extLst>
          </p:cNvPr>
          <p:cNvGrpSpPr/>
          <p:nvPr/>
        </p:nvGrpSpPr>
        <p:grpSpPr>
          <a:xfrm>
            <a:off x="4949367" y="6394491"/>
            <a:ext cx="2672930" cy="400110"/>
            <a:chOff x="4949367" y="6445291"/>
            <a:chExt cx="2672930" cy="400110"/>
          </a:xfrm>
        </p:grpSpPr>
        <p:pic>
          <p:nvPicPr>
            <p:cNvPr id="20" name="Picture 19">
              <a:extLst>
                <a:ext uri="{FF2B5EF4-FFF2-40B4-BE49-F238E27FC236}">
                  <a16:creationId xmlns:a16="http://schemas.microsoft.com/office/drawing/2014/main" id="{3219B728-AB9C-4BBE-816B-E1AF1D3AD9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49367" y="6517023"/>
              <a:ext cx="1029599" cy="280233"/>
            </a:xfrm>
            <a:prstGeom prst="rect">
              <a:avLst/>
            </a:prstGeom>
          </p:spPr>
        </p:pic>
        <p:sp>
          <p:nvSpPr>
            <p:cNvPr id="25" name="TextBox 24">
              <a:extLst>
                <a:ext uri="{FF2B5EF4-FFF2-40B4-BE49-F238E27FC236}">
                  <a16:creationId xmlns:a16="http://schemas.microsoft.com/office/drawing/2014/main" id="{FA1D358C-1459-45BC-99E5-8B8656522C6B}"/>
                </a:ext>
              </a:extLst>
            </p:cNvPr>
            <p:cNvSpPr txBox="1"/>
            <p:nvPr/>
          </p:nvSpPr>
          <p:spPr>
            <a:xfrm>
              <a:off x="6104013" y="6445291"/>
              <a:ext cx="1518284" cy="400110"/>
            </a:xfrm>
            <a:prstGeom prst="rect">
              <a:avLst/>
            </a:prstGeom>
            <a:noFill/>
          </p:spPr>
          <p:txBody>
            <a:bodyPr wrap="square">
              <a:spAutoFit/>
            </a:bodyPr>
            <a:lstStyle/>
            <a:p>
              <a:pPr algn="ctr"/>
              <a:r>
                <a:rPr lang="en-US" sz="1000" dirty="0">
                  <a:solidFill>
                    <a:schemeClr val="bg1"/>
                  </a:solidFill>
                </a:rPr>
                <a:t>This Program is funded by </a:t>
              </a:r>
            </a:p>
            <a:p>
              <a:pPr algn="ctr"/>
              <a:r>
                <a:rPr lang="en-US" sz="1000" dirty="0">
                  <a:solidFill>
                    <a:schemeClr val="bg1"/>
                  </a:solidFill>
                </a:rPr>
                <a:t>the State of California</a:t>
              </a:r>
            </a:p>
          </p:txBody>
        </p:sp>
        <p:cxnSp>
          <p:nvCxnSpPr>
            <p:cNvPr id="26" name="Straight Connector 25">
              <a:extLst>
                <a:ext uri="{FF2B5EF4-FFF2-40B4-BE49-F238E27FC236}">
                  <a16:creationId xmlns:a16="http://schemas.microsoft.com/office/drawing/2014/main" id="{F1914C24-FE30-45AC-8CA3-7B56E11410BE}"/>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2" name="Slide Number Placeholder 1">
            <a:extLst>
              <a:ext uri="{FF2B5EF4-FFF2-40B4-BE49-F238E27FC236}">
                <a16:creationId xmlns:a16="http://schemas.microsoft.com/office/drawing/2014/main" id="{87A3D006-F09C-4176-92C1-5A007A2CFFBA}"/>
              </a:ext>
            </a:extLst>
          </p:cNvPr>
          <p:cNvSpPr>
            <a:spLocks noGrp="1"/>
          </p:cNvSpPr>
          <p:nvPr>
            <p:ph type="sldNum" sz="quarter" idx="12"/>
          </p:nvPr>
        </p:nvSpPr>
        <p:spPr/>
        <p:txBody>
          <a:bodyPr/>
          <a:lstStyle/>
          <a:p>
            <a:fld id="{8AAEA597-3525-4545-A2CF-C14FA043E16B}" type="slidenum">
              <a:rPr lang="en-US" smtClean="0"/>
              <a:t>53</a:t>
            </a:fld>
            <a:endParaRPr lang="en-US"/>
          </a:p>
        </p:txBody>
      </p:sp>
      <p:sp>
        <p:nvSpPr>
          <p:cNvPr id="28" name="Rectangle 27">
            <a:extLst>
              <a:ext uri="{FF2B5EF4-FFF2-40B4-BE49-F238E27FC236}">
                <a16:creationId xmlns:a16="http://schemas.microsoft.com/office/drawing/2014/main" id="{853FE9BD-05AF-4305-BC82-8BC23EC52A94}"/>
              </a:ext>
            </a:extLst>
          </p:cNvPr>
          <p:cNvSpPr/>
          <p:nvPr/>
        </p:nvSpPr>
        <p:spPr>
          <a:xfrm>
            <a:off x="5960534" y="1142004"/>
            <a:ext cx="6073210" cy="25949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6977108A-C991-4296-ABE5-703C8C673B64}"/>
              </a:ext>
            </a:extLst>
          </p:cNvPr>
          <p:cNvSpPr txBox="1"/>
          <p:nvPr/>
        </p:nvSpPr>
        <p:spPr>
          <a:xfrm>
            <a:off x="5978966" y="3860441"/>
            <a:ext cx="6030010" cy="307777"/>
          </a:xfrm>
          <a:prstGeom prst="rect">
            <a:avLst/>
          </a:prstGeom>
          <a:solidFill>
            <a:srgbClr val="FDB81D"/>
          </a:solidFill>
          <a:ln>
            <a:solidFill>
              <a:srgbClr val="FDB81D"/>
            </a:solidFill>
          </a:ln>
        </p:spPr>
        <p:txBody>
          <a:bodyPr wrap="square">
            <a:spAutoFit/>
          </a:bodyPr>
          <a:lstStyle/>
          <a:p>
            <a:pPr algn="ctr"/>
            <a:r>
              <a:rPr lang="en-US" sz="1400" dirty="0">
                <a:latin typeface="Balboa Light" panose="020B0304040203020204" pitchFamily="34" charset="0"/>
              </a:rPr>
              <a:t>TERMINOS Y CONDICIONES</a:t>
            </a:r>
          </a:p>
        </p:txBody>
      </p:sp>
      <p:pic>
        <p:nvPicPr>
          <p:cNvPr id="6" name="Picture 5">
            <a:extLst>
              <a:ext uri="{FF2B5EF4-FFF2-40B4-BE49-F238E27FC236}">
                <a16:creationId xmlns:a16="http://schemas.microsoft.com/office/drawing/2014/main" id="{76561030-1E0A-46F6-AA9E-2474B09A65CE}"/>
              </a:ext>
            </a:extLst>
          </p:cNvPr>
          <p:cNvPicPr>
            <a:picLocks noChangeAspect="1"/>
          </p:cNvPicPr>
          <p:nvPr/>
        </p:nvPicPr>
        <p:blipFill>
          <a:blip r:embed="rId4"/>
          <a:stretch>
            <a:fillRect/>
          </a:stretch>
        </p:blipFill>
        <p:spPr>
          <a:xfrm>
            <a:off x="5955648" y="4188292"/>
            <a:ext cx="6053328" cy="1931342"/>
          </a:xfrm>
          <a:prstGeom prst="rect">
            <a:avLst/>
          </a:prstGeom>
        </p:spPr>
      </p:pic>
      <p:sp>
        <p:nvSpPr>
          <p:cNvPr id="30" name="Rectangle 29">
            <a:extLst>
              <a:ext uri="{FF2B5EF4-FFF2-40B4-BE49-F238E27FC236}">
                <a16:creationId xmlns:a16="http://schemas.microsoft.com/office/drawing/2014/main" id="{2C6ADCA5-5D42-47C1-B521-F6B146D2D885}"/>
              </a:ext>
            </a:extLst>
          </p:cNvPr>
          <p:cNvSpPr/>
          <p:nvPr/>
        </p:nvSpPr>
        <p:spPr>
          <a:xfrm>
            <a:off x="5960534" y="4163597"/>
            <a:ext cx="6073210" cy="191434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22C7C72-5876-4615-8C4C-CF3A934B149A}"/>
              </a:ext>
            </a:extLst>
          </p:cNvPr>
          <p:cNvPicPr>
            <a:picLocks noChangeAspect="1"/>
          </p:cNvPicPr>
          <p:nvPr/>
        </p:nvPicPr>
        <p:blipFill>
          <a:blip r:embed="rId5"/>
          <a:stretch>
            <a:fillRect/>
          </a:stretch>
        </p:blipFill>
        <p:spPr>
          <a:xfrm>
            <a:off x="6336943" y="1221651"/>
            <a:ext cx="5314055" cy="2435609"/>
          </a:xfrm>
          <a:prstGeom prst="rect">
            <a:avLst/>
          </a:prstGeom>
        </p:spPr>
      </p:pic>
    </p:spTree>
    <p:extLst>
      <p:ext uri="{BB962C8B-B14F-4D97-AF65-F5344CB8AC3E}">
        <p14:creationId xmlns:p14="http://schemas.microsoft.com/office/powerpoint/2010/main" val="36063725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2002722-18B7-4AE6-929D-67F0BF577204}"/>
              </a:ext>
            </a:extLst>
          </p:cNvPr>
          <p:cNvSpPr/>
          <p:nvPr/>
        </p:nvSpPr>
        <p:spPr>
          <a:xfrm>
            <a:off x="183024" y="1075931"/>
            <a:ext cx="7055975" cy="4935935"/>
          </a:xfrm>
          <a:prstGeom prst="rect">
            <a:avLst/>
          </a:prstGeom>
          <a:solidFill>
            <a:srgbClr val="E2E7EF"/>
          </a:solidFill>
          <a:ln>
            <a:solidFill>
              <a:srgbClr val="E2E7EF"/>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7BFCDFDC-75A4-43F0-A029-6D71360939D4}"/>
              </a:ext>
            </a:extLst>
          </p:cNvPr>
          <p:cNvSpPr txBox="1"/>
          <p:nvPr/>
        </p:nvSpPr>
        <p:spPr>
          <a:xfrm>
            <a:off x="0" y="109255"/>
            <a:ext cx="12192000" cy="707886"/>
          </a:xfrm>
          <a:prstGeom prst="rect">
            <a:avLst/>
          </a:prstGeom>
          <a:noFill/>
        </p:spPr>
        <p:txBody>
          <a:bodyPr wrap="square">
            <a:spAutoFit/>
          </a:bodyPr>
          <a:lstStyle/>
          <a:p>
            <a:pPr algn="ctr" fontAlgn="base"/>
            <a:r>
              <a:rPr lang="en-US" sz="4000" b="1" i="0" dirty="0">
                <a:solidFill>
                  <a:srgbClr val="0A0000"/>
                </a:solidFill>
                <a:effectLst/>
                <a:latin typeface="Balboa Medium" panose="020B0604040203020204" pitchFamily="34" charset="0"/>
              </a:rPr>
              <a:t>SECTION 3: BUSINESS INFORMATION</a:t>
            </a:r>
          </a:p>
        </p:txBody>
      </p:sp>
      <p:sp>
        <p:nvSpPr>
          <p:cNvPr id="23" name="Rectangle 22">
            <a:extLst>
              <a:ext uri="{FF2B5EF4-FFF2-40B4-BE49-F238E27FC236}">
                <a16:creationId xmlns:a16="http://schemas.microsoft.com/office/drawing/2014/main" id="{436D3F28-ED5A-4685-9FC3-F2CB0186BF9F}"/>
              </a:ext>
            </a:extLst>
          </p:cNvPr>
          <p:cNvSpPr/>
          <p:nvPr/>
        </p:nvSpPr>
        <p:spPr>
          <a:xfrm>
            <a:off x="0" y="6289288"/>
            <a:ext cx="12192000" cy="568712"/>
          </a:xfrm>
          <a:prstGeom prst="rect">
            <a:avLst/>
          </a:prstGeom>
          <a:solidFill>
            <a:srgbClr val="0D3C82"/>
          </a:solidFill>
          <a:ln>
            <a:solidFill>
              <a:srgbClr val="0D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8FE5B8DA-23D1-492B-9F4A-7D0326125E21}"/>
              </a:ext>
            </a:extLst>
          </p:cNvPr>
          <p:cNvSpPr txBox="1"/>
          <p:nvPr/>
        </p:nvSpPr>
        <p:spPr>
          <a:xfrm>
            <a:off x="571458" y="1247691"/>
            <a:ext cx="3554766" cy="4185761"/>
          </a:xfrm>
          <a:prstGeom prst="rect">
            <a:avLst/>
          </a:prstGeom>
          <a:noFill/>
        </p:spPr>
        <p:txBody>
          <a:bodyPr wrap="square">
            <a:spAutoFit/>
          </a:bodyPr>
          <a:lstStyle/>
          <a:p>
            <a:r>
              <a:rPr lang="es-ES_tradnl" sz="1400" dirty="0">
                <a:latin typeface="Balboa Medium" panose="020B0604040203020204" pitchFamily="34" charset="0"/>
              </a:rPr>
              <a:t>¿QUE INFORMACIÓN SE NECESITA?</a:t>
            </a:r>
          </a:p>
          <a:p>
            <a:pPr marL="171450" indent="-171450">
              <a:buFont typeface="Arial" panose="020B0604020202020204" pitchFamily="34" charset="0"/>
              <a:buChar char="•"/>
            </a:pPr>
            <a:r>
              <a:rPr lang="es-ES_tradnl" sz="1400" dirty="0"/>
              <a:t>Nombre de la Empresa</a:t>
            </a:r>
          </a:p>
          <a:p>
            <a:pPr marL="171450" indent="-171450">
              <a:buFont typeface="Arial" panose="020B0604020202020204" pitchFamily="34" charset="0"/>
              <a:buChar char="•"/>
            </a:pPr>
            <a:r>
              <a:rPr lang="es-ES_tradnl" sz="1400" dirty="0"/>
              <a:t>DBA (si se aplica)</a:t>
            </a:r>
            <a:br>
              <a:rPr lang="es-ES_tradnl" sz="1400" dirty="0"/>
            </a:br>
            <a:r>
              <a:rPr lang="es-ES_tradnl" sz="1400" b="1" dirty="0"/>
              <a:t>Nota: si su negocio no tiene un DBA por favor escriba “NONE” en el espacio</a:t>
            </a:r>
          </a:p>
          <a:p>
            <a:pPr marL="171450" indent="-171450">
              <a:buFont typeface="Arial" panose="020B0604020202020204" pitchFamily="34" charset="0"/>
              <a:buChar char="•"/>
            </a:pPr>
            <a:r>
              <a:rPr lang="es-ES_tradnl" sz="1400" dirty="0"/>
              <a:t>Número EIN de la empresa </a:t>
            </a:r>
          </a:p>
          <a:p>
            <a:pPr marL="171450" indent="-171450">
              <a:buFont typeface="Arial" panose="020B0604020202020204" pitchFamily="34" charset="0"/>
              <a:buChar char="•"/>
            </a:pPr>
            <a:r>
              <a:rPr lang="es-ES_tradnl" sz="1400" dirty="0"/>
              <a:t>Número de teléfono de la empresa</a:t>
            </a:r>
          </a:p>
          <a:p>
            <a:pPr marL="171450" indent="-171450">
              <a:buFont typeface="Arial" panose="020B0604020202020204" pitchFamily="34" charset="0"/>
              <a:buChar char="•"/>
            </a:pPr>
            <a:r>
              <a:rPr lang="es-ES_tradnl" sz="1400" dirty="0"/>
              <a:t>Tipo de empresa</a:t>
            </a:r>
          </a:p>
          <a:p>
            <a:pPr marL="171450" indent="-171450">
              <a:buFont typeface="Arial" panose="020B0604020202020204" pitchFamily="34" charset="0"/>
              <a:buChar char="•"/>
            </a:pPr>
            <a:r>
              <a:rPr lang="es-ES_tradnl" sz="1400" dirty="0"/>
              <a:t>Estado en el que se incorporó</a:t>
            </a:r>
          </a:p>
          <a:p>
            <a:pPr marL="171450" indent="-171450">
              <a:buFont typeface="Arial" panose="020B0604020202020204" pitchFamily="34" charset="0"/>
              <a:buChar char="•"/>
            </a:pPr>
            <a:r>
              <a:rPr lang="es-ES_tradnl" sz="1400" dirty="0"/>
              <a:t>Estatuto de Sin-</a:t>
            </a:r>
            <a:r>
              <a:rPr lang="es-ES_tradnl" sz="1400" dirty="0" err="1"/>
              <a:t>Fín</a:t>
            </a:r>
            <a:r>
              <a:rPr lang="es-ES_tradnl" sz="1400" dirty="0"/>
              <a:t> de Lucro</a:t>
            </a:r>
          </a:p>
          <a:p>
            <a:pPr marL="171450" indent="-171450">
              <a:buFont typeface="Arial" panose="020B0604020202020204" pitchFamily="34" charset="0"/>
              <a:buChar char="•"/>
            </a:pPr>
            <a:r>
              <a:rPr lang="es-ES_tradnl" sz="1400" dirty="0"/>
              <a:t>Confirmación de que el servicio de su organización es uno de los cuatro programas principales de prioridad</a:t>
            </a:r>
          </a:p>
          <a:p>
            <a:pPr marL="171450" indent="-171450">
              <a:buFont typeface="Arial" panose="020B0604020202020204" pitchFamily="34" charset="0"/>
              <a:buChar char="•"/>
            </a:pPr>
            <a:r>
              <a:rPr lang="es-ES_tradnl" sz="1400" dirty="0"/>
              <a:t>Dirección, Ciudad, Estado, Código Postal y Condado de la empresa</a:t>
            </a:r>
          </a:p>
          <a:p>
            <a:pPr marL="171450" indent="-171450">
              <a:buFont typeface="Arial" panose="020B0604020202020204" pitchFamily="34" charset="0"/>
              <a:buChar char="•"/>
            </a:pPr>
            <a:r>
              <a:rPr lang="es-ES_tradnl" sz="1400" dirty="0"/>
              <a:t>Fecha en que inició la empresa</a:t>
            </a:r>
          </a:p>
          <a:p>
            <a:pPr marL="171450" indent="-171450">
              <a:buFont typeface="Arial" panose="020B0604020202020204" pitchFamily="34" charset="0"/>
              <a:buChar char="•"/>
            </a:pPr>
            <a:r>
              <a:rPr lang="es-ES_tradnl" sz="1400" dirty="0"/>
              <a:t>Página web de la empresa</a:t>
            </a:r>
            <a:br>
              <a:rPr lang="es-ES_tradnl" sz="1400" dirty="0"/>
            </a:br>
            <a:r>
              <a:rPr lang="es-ES_tradnl" sz="1400" b="1" dirty="0"/>
              <a:t>Nota: si su empresa no tiene una página web, escriba “</a:t>
            </a:r>
            <a:r>
              <a:rPr lang="es-ES_tradnl" sz="1400" b="1" dirty="0" err="1"/>
              <a:t>none.com</a:t>
            </a:r>
            <a:r>
              <a:rPr lang="es-ES_tradnl" sz="1400" b="1" dirty="0"/>
              <a:t>” en el espacio</a:t>
            </a:r>
            <a:endParaRPr lang="es-ES_tradnl" sz="1400" dirty="0"/>
          </a:p>
        </p:txBody>
      </p:sp>
      <p:cxnSp>
        <p:nvCxnSpPr>
          <p:cNvPr id="11" name="Straight Connector 10">
            <a:extLst>
              <a:ext uri="{FF2B5EF4-FFF2-40B4-BE49-F238E27FC236}">
                <a16:creationId xmlns:a16="http://schemas.microsoft.com/office/drawing/2014/main" id="{30483C8B-0340-4346-88C0-866D20D25EAC}"/>
              </a:ext>
            </a:extLst>
          </p:cNvPr>
          <p:cNvCxnSpPr>
            <a:cxnSpLocks/>
          </p:cNvCxnSpPr>
          <p:nvPr/>
        </p:nvCxnSpPr>
        <p:spPr>
          <a:xfrm>
            <a:off x="5731731" y="769013"/>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4CFF06B-F9FD-4462-A729-20C5DA26B2C9}"/>
              </a:ext>
            </a:extLst>
          </p:cNvPr>
          <p:cNvSpPr/>
          <p:nvPr/>
        </p:nvSpPr>
        <p:spPr>
          <a:xfrm>
            <a:off x="4555441" y="1252428"/>
            <a:ext cx="7471372" cy="32354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17" name="Group 16">
            <a:extLst>
              <a:ext uri="{FF2B5EF4-FFF2-40B4-BE49-F238E27FC236}">
                <a16:creationId xmlns:a16="http://schemas.microsoft.com/office/drawing/2014/main" id="{28EC30C0-A78F-41D3-8635-CF4C871916B1}"/>
              </a:ext>
            </a:extLst>
          </p:cNvPr>
          <p:cNvGrpSpPr/>
          <p:nvPr/>
        </p:nvGrpSpPr>
        <p:grpSpPr>
          <a:xfrm>
            <a:off x="4949367" y="6394491"/>
            <a:ext cx="2672930" cy="400110"/>
            <a:chOff x="4949367" y="6445291"/>
            <a:chExt cx="2672930" cy="400110"/>
          </a:xfrm>
        </p:grpSpPr>
        <p:pic>
          <p:nvPicPr>
            <p:cNvPr id="18" name="Picture 17">
              <a:extLst>
                <a:ext uri="{FF2B5EF4-FFF2-40B4-BE49-F238E27FC236}">
                  <a16:creationId xmlns:a16="http://schemas.microsoft.com/office/drawing/2014/main" id="{CE85B853-8DEF-4668-A274-5CC5B667F26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49367" y="6517023"/>
              <a:ext cx="1029599" cy="280233"/>
            </a:xfrm>
            <a:prstGeom prst="rect">
              <a:avLst/>
            </a:prstGeom>
          </p:spPr>
        </p:pic>
        <p:sp>
          <p:nvSpPr>
            <p:cNvPr id="19" name="TextBox 18">
              <a:extLst>
                <a:ext uri="{FF2B5EF4-FFF2-40B4-BE49-F238E27FC236}">
                  <a16:creationId xmlns:a16="http://schemas.microsoft.com/office/drawing/2014/main" id="{6B823765-3DE8-410D-A56E-2356F5B3D035}"/>
                </a:ext>
              </a:extLst>
            </p:cNvPr>
            <p:cNvSpPr txBox="1"/>
            <p:nvPr/>
          </p:nvSpPr>
          <p:spPr>
            <a:xfrm>
              <a:off x="6104013" y="6445291"/>
              <a:ext cx="1518284" cy="400110"/>
            </a:xfrm>
            <a:prstGeom prst="rect">
              <a:avLst/>
            </a:prstGeom>
            <a:noFill/>
          </p:spPr>
          <p:txBody>
            <a:bodyPr wrap="square">
              <a:spAutoFit/>
            </a:bodyPr>
            <a:lstStyle/>
            <a:p>
              <a:pPr algn="ctr"/>
              <a:r>
                <a:rPr lang="en-US" sz="1000" dirty="0">
                  <a:solidFill>
                    <a:schemeClr val="bg1"/>
                  </a:solidFill>
                </a:rPr>
                <a:t>This Program is funded by </a:t>
              </a:r>
            </a:p>
            <a:p>
              <a:pPr algn="ctr"/>
              <a:r>
                <a:rPr lang="en-US" sz="1000" dirty="0">
                  <a:solidFill>
                    <a:schemeClr val="bg1"/>
                  </a:solidFill>
                </a:rPr>
                <a:t>the State of California</a:t>
              </a:r>
            </a:p>
          </p:txBody>
        </p:sp>
        <p:cxnSp>
          <p:nvCxnSpPr>
            <p:cNvPr id="22" name="Straight Connector 21">
              <a:extLst>
                <a:ext uri="{FF2B5EF4-FFF2-40B4-BE49-F238E27FC236}">
                  <a16:creationId xmlns:a16="http://schemas.microsoft.com/office/drawing/2014/main" id="{058B6344-5D9E-4149-9FDE-636AC9D910ED}"/>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2" name="Slide Number Placeholder 1">
            <a:extLst>
              <a:ext uri="{FF2B5EF4-FFF2-40B4-BE49-F238E27FC236}">
                <a16:creationId xmlns:a16="http://schemas.microsoft.com/office/drawing/2014/main" id="{28A835B1-6D4C-4184-B1E6-B260C4D8BAE7}"/>
              </a:ext>
            </a:extLst>
          </p:cNvPr>
          <p:cNvSpPr>
            <a:spLocks noGrp="1"/>
          </p:cNvSpPr>
          <p:nvPr>
            <p:ph type="sldNum" sz="quarter" idx="12"/>
          </p:nvPr>
        </p:nvSpPr>
        <p:spPr/>
        <p:txBody>
          <a:bodyPr/>
          <a:lstStyle/>
          <a:p>
            <a:fld id="{8AAEA597-3525-4545-A2CF-C14FA043E16B}" type="slidenum">
              <a:rPr lang="en-US" smtClean="0"/>
              <a:t>54</a:t>
            </a:fld>
            <a:endParaRPr lang="en-US"/>
          </a:p>
        </p:txBody>
      </p:sp>
      <p:pic>
        <p:nvPicPr>
          <p:cNvPr id="7" name="Picture 6">
            <a:extLst>
              <a:ext uri="{FF2B5EF4-FFF2-40B4-BE49-F238E27FC236}">
                <a16:creationId xmlns:a16="http://schemas.microsoft.com/office/drawing/2014/main" id="{BDA30D6E-A6C9-40D7-A3CB-CC68A28EC661}"/>
              </a:ext>
            </a:extLst>
          </p:cNvPr>
          <p:cNvPicPr>
            <a:picLocks noChangeAspect="1"/>
          </p:cNvPicPr>
          <p:nvPr/>
        </p:nvPicPr>
        <p:blipFill>
          <a:blip r:embed="rId4"/>
          <a:stretch>
            <a:fillRect/>
          </a:stretch>
        </p:blipFill>
        <p:spPr>
          <a:xfrm>
            <a:off x="4817469" y="1318830"/>
            <a:ext cx="6947316" cy="3102628"/>
          </a:xfrm>
          <a:prstGeom prst="rect">
            <a:avLst/>
          </a:prstGeom>
        </p:spPr>
      </p:pic>
    </p:spTree>
    <p:extLst>
      <p:ext uri="{BB962C8B-B14F-4D97-AF65-F5344CB8AC3E}">
        <p14:creationId xmlns:p14="http://schemas.microsoft.com/office/powerpoint/2010/main" val="42221448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0C721CF-B362-4B32-A776-8DE48C647B91}"/>
              </a:ext>
            </a:extLst>
          </p:cNvPr>
          <p:cNvSpPr/>
          <p:nvPr/>
        </p:nvSpPr>
        <p:spPr>
          <a:xfrm>
            <a:off x="183024" y="1075931"/>
            <a:ext cx="7055975" cy="4935935"/>
          </a:xfrm>
          <a:prstGeom prst="rect">
            <a:avLst/>
          </a:prstGeom>
          <a:solidFill>
            <a:srgbClr val="E2E7EF"/>
          </a:solidFill>
          <a:ln>
            <a:solidFill>
              <a:srgbClr val="E2E7EF"/>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7BFCDFDC-75A4-43F0-A029-6D71360939D4}"/>
              </a:ext>
            </a:extLst>
          </p:cNvPr>
          <p:cNvSpPr txBox="1"/>
          <p:nvPr/>
        </p:nvSpPr>
        <p:spPr>
          <a:xfrm>
            <a:off x="0" y="109255"/>
            <a:ext cx="12192000" cy="707886"/>
          </a:xfrm>
          <a:prstGeom prst="rect">
            <a:avLst/>
          </a:prstGeom>
          <a:noFill/>
        </p:spPr>
        <p:txBody>
          <a:bodyPr wrap="square">
            <a:spAutoFit/>
          </a:bodyPr>
          <a:lstStyle/>
          <a:p>
            <a:pPr algn="ctr" fontAlgn="base"/>
            <a:r>
              <a:rPr lang="en-US" sz="4000" b="1" dirty="0">
                <a:solidFill>
                  <a:srgbClr val="0A0000"/>
                </a:solidFill>
                <a:latin typeface="Balboa Medium" panose="020B0604040203020204" pitchFamily="34" charset="0"/>
              </a:rPr>
              <a:t>SECCIÓN 4: ¿COMO LE PODEMOS AYUDAR?</a:t>
            </a:r>
          </a:p>
        </p:txBody>
      </p:sp>
      <p:sp>
        <p:nvSpPr>
          <p:cNvPr id="23" name="Rectangle 22">
            <a:extLst>
              <a:ext uri="{FF2B5EF4-FFF2-40B4-BE49-F238E27FC236}">
                <a16:creationId xmlns:a16="http://schemas.microsoft.com/office/drawing/2014/main" id="{436D3F28-ED5A-4685-9FC3-F2CB0186BF9F}"/>
              </a:ext>
            </a:extLst>
          </p:cNvPr>
          <p:cNvSpPr/>
          <p:nvPr/>
        </p:nvSpPr>
        <p:spPr>
          <a:xfrm>
            <a:off x="0" y="6289288"/>
            <a:ext cx="12192000" cy="568712"/>
          </a:xfrm>
          <a:prstGeom prst="rect">
            <a:avLst/>
          </a:prstGeom>
          <a:solidFill>
            <a:srgbClr val="0D3C82"/>
          </a:solidFill>
          <a:ln>
            <a:solidFill>
              <a:srgbClr val="0D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8FE5B8DA-23D1-492B-9F4A-7D0326125E21}"/>
              </a:ext>
            </a:extLst>
          </p:cNvPr>
          <p:cNvSpPr txBox="1"/>
          <p:nvPr/>
        </p:nvSpPr>
        <p:spPr>
          <a:xfrm>
            <a:off x="571458" y="1247691"/>
            <a:ext cx="5389076" cy="5262979"/>
          </a:xfrm>
          <a:prstGeom prst="rect">
            <a:avLst/>
          </a:prstGeom>
          <a:noFill/>
        </p:spPr>
        <p:txBody>
          <a:bodyPr wrap="square">
            <a:spAutoFit/>
          </a:bodyPr>
          <a:lstStyle/>
          <a:p>
            <a:r>
              <a:rPr lang="es-ES_tradnl" sz="1600" dirty="0">
                <a:latin typeface="Balboa Medium" panose="020B0604040203020204" pitchFamily="34" charset="0"/>
              </a:rPr>
              <a:t>¿QUE INFORMACIÓN SE NECESITA?</a:t>
            </a:r>
          </a:p>
          <a:p>
            <a:pPr marL="171450" indent="-171450">
              <a:buFont typeface="Arial" panose="020B0604020202020204" pitchFamily="34" charset="0"/>
              <a:buChar char="•"/>
            </a:pPr>
            <a:r>
              <a:rPr lang="es-ES_tradnl" sz="1600" dirty="0"/>
              <a:t>Propósito de la subvención</a:t>
            </a:r>
          </a:p>
          <a:p>
            <a:pPr marL="171450" indent="-171450">
              <a:buFont typeface="Arial" panose="020B0604020202020204" pitchFamily="34" charset="0"/>
              <a:buChar char="•"/>
            </a:pPr>
            <a:r>
              <a:rPr lang="es-ES_tradnl" sz="1600" dirty="0"/>
              <a:t>Cantidad requerida</a:t>
            </a:r>
            <a:br>
              <a:rPr lang="es-ES_tradnl" sz="1600" dirty="0"/>
            </a:br>
            <a:r>
              <a:rPr lang="es-ES_tradnl" sz="1600" b="1" dirty="0"/>
              <a:t>Nota: La cantidad requerida que puede pedir está basada en sus ingresos anuales.</a:t>
            </a:r>
          </a:p>
          <a:p>
            <a:pPr marL="171450" indent="-171450">
              <a:buFont typeface="Arial" panose="020B0604020202020204" pitchFamily="34" charset="0"/>
              <a:buChar char="•"/>
            </a:pPr>
            <a:r>
              <a:rPr lang="es-ES_tradnl" sz="1600" dirty="0"/>
              <a:t>¿Se van a crear empleos con esta subvención?</a:t>
            </a:r>
          </a:p>
          <a:p>
            <a:pPr marL="171450" indent="-171450">
              <a:buFont typeface="Arial" panose="020B0604020202020204" pitchFamily="34" charset="0"/>
              <a:buChar char="•"/>
            </a:pPr>
            <a:r>
              <a:rPr lang="es-ES_tradnl" sz="1600" dirty="0"/>
              <a:t>Ingresos anuales</a:t>
            </a:r>
          </a:p>
          <a:p>
            <a:pPr marL="171450" indent="-171450">
              <a:buFont typeface="Arial" panose="020B0604020202020204" pitchFamily="34" charset="0"/>
              <a:buChar char="•"/>
            </a:pPr>
            <a:r>
              <a:rPr lang="es-ES_tradnl" sz="1600" dirty="0"/>
              <a:t># de empleados de tiempo completo</a:t>
            </a:r>
          </a:p>
          <a:p>
            <a:pPr marL="171450" indent="-171450">
              <a:buFont typeface="Arial" panose="020B0604020202020204" pitchFamily="34" charset="0"/>
              <a:buChar char="•"/>
            </a:pPr>
            <a:r>
              <a:rPr lang="es-ES_tradnl" sz="1600" dirty="0"/>
              <a:t># de empleados de tiempo parcial</a:t>
            </a:r>
          </a:p>
          <a:p>
            <a:pPr marL="171450" indent="-171450">
              <a:buFont typeface="Arial" panose="020B0604020202020204" pitchFamily="34" charset="0"/>
              <a:buChar char="•"/>
            </a:pPr>
            <a:r>
              <a:rPr lang="es-ES_tradnl" sz="1600" dirty="0"/>
              <a:t># de trabajos creados</a:t>
            </a:r>
          </a:p>
          <a:p>
            <a:pPr marL="171450" indent="-171450">
              <a:buFont typeface="Arial" panose="020B0604020202020204" pitchFamily="34" charset="0"/>
              <a:buChar char="•"/>
            </a:pPr>
            <a:r>
              <a:rPr lang="es-ES_tradnl" sz="1600" dirty="0"/>
              <a:t># de trabajos retenidos</a:t>
            </a:r>
          </a:p>
          <a:p>
            <a:endParaRPr lang="es-ES_tradnl" sz="1600" dirty="0"/>
          </a:p>
          <a:p>
            <a:r>
              <a:rPr lang="es-ES_tradnl" sz="1600" dirty="0">
                <a:latin typeface="Balboa Medium" panose="020B0604040203020204" pitchFamily="34" charset="0"/>
              </a:rPr>
              <a:t>COMO REVISAR LA CANTIDAD DE SUBVENCIÓN ELEGIBLE</a:t>
            </a:r>
          </a:p>
          <a:p>
            <a:r>
              <a:rPr lang="es-ES_tradnl" sz="1600" dirty="0"/>
              <a:t>En el espacio de la forma, </a:t>
            </a:r>
            <a:r>
              <a:rPr lang="es-ES_tradnl" sz="1600" b="1" dirty="0" err="1"/>
              <a:t>Amount</a:t>
            </a:r>
            <a:r>
              <a:rPr lang="es-ES_tradnl" sz="1600" b="1" dirty="0"/>
              <a:t> </a:t>
            </a:r>
            <a:r>
              <a:rPr lang="es-ES_tradnl" sz="1600" b="1" dirty="0" err="1"/>
              <a:t>Requested</a:t>
            </a:r>
            <a:r>
              <a:rPr lang="es-ES_tradnl" sz="1600" dirty="0"/>
              <a:t>, está basada en sus ingresos anuales</a:t>
            </a:r>
          </a:p>
          <a:p>
            <a:endParaRPr lang="es-ES_tradnl" sz="1600" dirty="0"/>
          </a:p>
          <a:p>
            <a:r>
              <a:rPr lang="es-ES_tradnl" sz="1600" dirty="0"/>
              <a:t>Para revisar la cantidad de subvención por la cual usted califica oprima “</a:t>
            </a:r>
            <a:r>
              <a:rPr lang="es-ES_tradnl" sz="1600" b="1" dirty="0" err="1"/>
              <a:t>Check</a:t>
            </a:r>
            <a:r>
              <a:rPr lang="es-ES_tradnl" sz="1600" b="1" dirty="0"/>
              <a:t> </a:t>
            </a:r>
            <a:r>
              <a:rPr lang="es-ES_tradnl" sz="1600" b="1" dirty="0" err="1"/>
              <a:t>Eligibility</a:t>
            </a:r>
            <a:r>
              <a:rPr lang="es-ES_tradnl" sz="1600" dirty="0"/>
              <a:t>” y localice la cantidad de elegibilidad</a:t>
            </a:r>
            <a:endParaRPr lang="es-ES_tradnl" sz="1600" b="1" dirty="0"/>
          </a:p>
          <a:p>
            <a:endParaRPr lang="es-ES_tradnl" sz="1600" dirty="0"/>
          </a:p>
          <a:p>
            <a:r>
              <a:rPr lang="es-ES_tradnl" sz="1600" b="1" dirty="0"/>
              <a:t>Solo puede requerir la cantidad por la cual es elegible</a:t>
            </a:r>
            <a:br>
              <a:rPr lang="en-US" sz="1200" dirty="0"/>
            </a:br>
            <a:endParaRPr lang="en-US" sz="1200" dirty="0"/>
          </a:p>
        </p:txBody>
      </p:sp>
      <p:cxnSp>
        <p:nvCxnSpPr>
          <p:cNvPr id="18" name="Straight Connector 17">
            <a:extLst>
              <a:ext uri="{FF2B5EF4-FFF2-40B4-BE49-F238E27FC236}">
                <a16:creationId xmlns:a16="http://schemas.microsoft.com/office/drawing/2014/main" id="{7875C85B-8925-4EF1-8C79-3A5E2AED6F22}"/>
              </a:ext>
            </a:extLst>
          </p:cNvPr>
          <p:cNvCxnSpPr>
            <a:cxnSpLocks/>
          </p:cNvCxnSpPr>
          <p:nvPr/>
        </p:nvCxnSpPr>
        <p:spPr>
          <a:xfrm>
            <a:off x="5731731" y="769013"/>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7341231D-F9EB-4572-AF2A-C7E372B9A638}"/>
              </a:ext>
            </a:extLst>
          </p:cNvPr>
          <p:cNvGrpSpPr/>
          <p:nvPr/>
        </p:nvGrpSpPr>
        <p:grpSpPr>
          <a:xfrm>
            <a:off x="4949367" y="6394491"/>
            <a:ext cx="2672930" cy="400110"/>
            <a:chOff x="4949367" y="6445291"/>
            <a:chExt cx="2672930" cy="400110"/>
          </a:xfrm>
        </p:grpSpPr>
        <p:pic>
          <p:nvPicPr>
            <p:cNvPr id="20" name="Picture 19">
              <a:extLst>
                <a:ext uri="{FF2B5EF4-FFF2-40B4-BE49-F238E27FC236}">
                  <a16:creationId xmlns:a16="http://schemas.microsoft.com/office/drawing/2014/main" id="{987B9358-C166-44CE-9CC4-02752308316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49367" y="6517023"/>
              <a:ext cx="1029599" cy="280233"/>
            </a:xfrm>
            <a:prstGeom prst="rect">
              <a:avLst/>
            </a:prstGeom>
          </p:spPr>
        </p:pic>
        <p:sp>
          <p:nvSpPr>
            <p:cNvPr id="21" name="TextBox 20">
              <a:extLst>
                <a:ext uri="{FF2B5EF4-FFF2-40B4-BE49-F238E27FC236}">
                  <a16:creationId xmlns:a16="http://schemas.microsoft.com/office/drawing/2014/main" id="{EE3A8725-51E1-4007-8093-57662A73196C}"/>
                </a:ext>
              </a:extLst>
            </p:cNvPr>
            <p:cNvSpPr txBox="1"/>
            <p:nvPr/>
          </p:nvSpPr>
          <p:spPr>
            <a:xfrm>
              <a:off x="6104013" y="6445291"/>
              <a:ext cx="1518284" cy="400110"/>
            </a:xfrm>
            <a:prstGeom prst="rect">
              <a:avLst/>
            </a:prstGeom>
            <a:noFill/>
          </p:spPr>
          <p:txBody>
            <a:bodyPr wrap="square">
              <a:spAutoFit/>
            </a:bodyPr>
            <a:lstStyle/>
            <a:p>
              <a:pPr algn="ctr"/>
              <a:r>
                <a:rPr lang="en-US" sz="1000" dirty="0">
                  <a:solidFill>
                    <a:schemeClr val="bg1"/>
                  </a:solidFill>
                </a:rPr>
                <a:t>This Program is funded by </a:t>
              </a:r>
            </a:p>
            <a:p>
              <a:pPr algn="ctr"/>
              <a:r>
                <a:rPr lang="en-US" sz="1000" dirty="0">
                  <a:solidFill>
                    <a:schemeClr val="bg1"/>
                  </a:solidFill>
                </a:rPr>
                <a:t>the State of California</a:t>
              </a:r>
            </a:p>
          </p:txBody>
        </p:sp>
        <p:cxnSp>
          <p:nvCxnSpPr>
            <p:cNvPr id="25" name="Straight Connector 24">
              <a:extLst>
                <a:ext uri="{FF2B5EF4-FFF2-40B4-BE49-F238E27FC236}">
                  <a16:creationId xmlns:a16="http://schemas.microsoft.com/office/drawing/2014/main" id="{EEB7E45A-D82B-4409-BD1F-8960E27CCC64}"/>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2" name="Slide Number Placeholder 1">
            <a:extLst>
              <a:ext uri="{FF2B5EF4-FFF2-40B4-BE49-F238E27FC236}">
                <a16:creationId xmlns:a16="http://schemas.microsoft.com/office/drawing/2014/main" id="{3B84F1F3-960F-488B-98F6-9C7E48307528}"/>
              </a:ext>
            </a:extLst>
          </p:cNvPr>
          <p:cNvSpPr>
            <a:spLocks noGrp="1"/>
          </p:cNvSpPr>
          <p:nvPr>
            <p:ph type="sldNum" sz="quarter" idx="12"/>
          </p:nvPr>
        </p:nvSpPr>
        <p:spPr/>
        <p:txBody>
          <a:bodyPr/>
          <a:lstStyle/>
          <a:p>
            <a:fld id="{8AAEA597-3525-4545-A2CF-C14FA043E16B}" type="slidenum">
              <a:rPr lang="en-US" smtClean="0"/>
              <a:t>55</a:t>
            </a:fld>
            <a:endParaRPr lang="en-US"/>
          </a:p>
        </p:txBody>
      </p:sp>
      <p:sp>
        <p:nvSpPr>
          <p:cNvPr id="27" name="Rectangle 26">
            <a:extLst>
              <a:ext uri="{FF2B5EF4-FFF2-40B4-BE49-F238E27FC236}">
                <a16:creationId xmlns:a16="http://schemas.microsoft.com/office/drawing/2014/main" id="{D9768EC5-57B2-4A3E-BC05-A370D026874C}"/>
              </a:ext>
            </a:extLst>
          </p:cNvPr>
          <p:cNvSpPr/>
          <p:nvPr/>
        </p:nvSpPr>
        <p:spPr>
          <a:xfrm>
            <a:off x="6428425" y="1380445"/>
            <a:ext cx="5406468" cy="164592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AC123A-E659-40B7-8596-C6D3AEABF81F}"/>
              </a:ext>
            </a:extLst>
          </p:cNvPr>
          <p:cNvSpPr/>
          <p:nvPr/>
        </p:nvSpPr>
        <p:spPr>
          <a:xfrm>
            <a:off x="6428425" y="4031937"/>
            <a:ext cx="5406468" cy="1645920"/>
          </a:xfrm>
          <a:prstGeom prst="rect">
            <a:avLst/>
          </a:prstGeom>
          <a:solidFill>
            <a:srgbClr val="B6B6B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FAFF3F15-0A2A-4F5C-B4EA-B3FC00B24F40}"/>
              </a:ext>
            </a:extLst>
          </p:cNvPr>
          <p:cNvPicPr>
            <a:picLocks noChangeAspect="1"/>
          </p:cNvPicPr>
          <p:nvPr/>
        </p:nvPicPr>
        <p:blipFill>
          <a:blip r:embed="rId4"/>
          <a:stretch>
            <a:fillRect/>
          </a:stretch>
        </p:blipFill>
        <p:spPr>
          <a:xfrm>
            <a:off x="6521011" y="4087773"/>
            <a:ext cx="5269870" cy="1453757"/>
          </a:xfrm>
          <a:prstGeom prst="rect">
            <a:avLst/>
          </a:prstGeom>
        </p:spPr>
      </p:pic>
      <p:sp>
        <p:nvSpPr>
          <p:cNvPr id="32" name="Rectangle 31">
            <a:extLst>
              <a:ext uri="{FF2B5EF4-FFF2-40B4-BE49-F238E27FC236}">
                <a16:creationId xmlns:a16="http://schemas.microsoft.com/office/drawing/2014/main" id="{39CFBB59-D9CF-4F45-B3FB-7075A00B61CE}"/>
              </a:ext>
            </a:extLst>
          </p:cNvPr>
          <p:cNvSpPr/>
          <p:nvPr/>
        </p:nvSpPr>
        <p:spPr>
          <a:xfrm>
            <a:off x="10788556" y="4419637"/>
            <a:ext cx="762000" cy="265485"/>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5C87368-B132-4103-8045-CA5A9232D64C}"/>
              </a:ext>
            </a:extLst>
          </p:cNvPr>
          <p:cNvPicPr>
            <a:picLocks noChangeAspect="1"/>
          </p:cNvPicPr>
          <p:nvPr/>
        </p:nvPicPr>
        <p:blipFill>
          <a:blip r:embed="rId5"/>
          <a:stretch>
            <a:fillRect/>
          </a:stretch>
        </p:blipFill>
        <p:spPr>
          <a:xfrm>
            <a:off x="6496724" y="1491669"/>
            <a:ext cx="5269870" cy="1423471"/>
          </a:xfrm>
          <a:prstGeom prst="rect">
            <a:avLst/>
          </a:prstGeom>
        </p:spPr>
      </p:pic>
    </p:spTree>
    <p:extLst>
      <p:ext uri="{BB962C8B-B14F-4D97-AF65-F5344CB8AC3E}">
        <p14:creationId xmlns:p14="http://schemas.microsoft.com/office/powerpoint/2010/main" val="16637801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E02CF69-1363-42CA-AEEE-11D7B9B8C616}"/>
              </a:ext>
            </a:extLst>
          </p:cNvPr>
          <p:cNvSpPr/>
          <p:nvPr/>
        </p:nvSpPr>
        <p:spPr>
          <a:xfrm>
            <a:off x="183024" y="1075931"/>
            <a:ext cx="7055975" cy="4935935"/>
          </a:xfrm>
          <a:prstGeom prst="rect">
            <a:avLst/>
          </a:prstGeom>
          <a:solidFill>
            <a:srgbClr val="E2E7EF"/>
          </a:solidFill>
          <a:ln>
            <a:solidFill>
              <a:srgbClr val="E2E7EF"/>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7BFCDFDC-75A4-43F0-A029-6D71360939D4}"/>
              </a:ext>
            </a:extLst>
          </p:cNvPr>
          <p:cNvSpPr txBox="1"/>
          <p:nvPr/>
        </p:nvSpPr>
        <p:spPr>
          <a:xfrm>
            <a:off x="0" y="109255"/>
            <a:ext cx="12192000" cy="707886"/>
          </a:xfrm>
          <a:prstGeom prst="rect">
            <a:avLst/>
          </a:prstGeom>
          <a:noFill/>
        </p:spPr>
        <p:txBody>
          <a:bodyPr wrap="square">
            <a:spAutoFit/>
          </a:bodyPr>
          <a:lstStyle/>
          <a:p>
            <a:pPr algn="ctr" fontAlgn="base"/>
            <a:r>
              <a:rPr lang="en-US" sz="4000" b="1" dirty="0">
                <a:solidFill>
                  <a:srgbClr val="0A0000"/>
                </a:solidFill>
                <a:latin typeface="Balboa Medium" panose="020B0604040203020204" pitchFamily="34" charset="0"/>
              </a:rPr>
              <a:t>SECCIÓN 5: DEMOGRÁFICAS DE LA EMPRESA</a:t>
            </a:r>
          </a:p>
        </p:txBody>
      </p:sp>
      <p:sp>
        <p:nvSpPr>
          <p:cNvPr id="30" name="TextBox 29">
            <a:extLst>
              <a:ext uri="{FF2B5EF4-FFF2-40B4-BE49-F238E27FC236}">
                <a16:creationId xmlns:a16="http://schemas.microsoft.com/office/drawing/2014/main" id="{8FE5B8DA-23D1-492B-9F4A-7D0326125E21}"/>
              </a:ext>
            </a:extLst>
          </p:cNvPr>
          <p:cNvSpPr txBox="1"/>
          <p:nvPr/>
        </p:nvSpPr>
        <p:spPr>
          <a:xfrm>
            <a:off x="571458" y="1247691"/>
            <a:ext cx="3703360" cy="4431983"/>
          </a:xfrm>
          <a:prstGeom prst="rect">
            <a:avLst/>
          </a:prstGeom>
          <a:noFill/>
        </p:spPr>
        <p:txBody>
          <a:bodyPr wrap="square">
            <a:spAutoFit/>
          </a:bodyPr>
          <a:lstStyle/>
          <a:p>
            <a:r>
              <a:rPr lang="es-ES_tradnl" dirty="0">
                <a:latin typeface="Balboa Medium" panose="020B0604040203020204" pitchFamily="34" charset="0"/>
              </a:rPr>
              <a:t>¿QUE INFORMACIÓN SE NECESITA?</a:t>
            </a:r>
          </a:p>
          <a:p>
            <a:pPr marL="171450" indent="-171450">
              <a:buFont typeface="Arial" panose="020B0604020202020204" pitchFamily="34" charset="0"/>
              <a:buChar char="•"/>
            </a:pPr>
            <a:r>
              <a:rPr lang="es-ES_tradnl" dirty="0"/>
              <a:t>¿Quién es su base de clientes?</a:t>
            </a:r>
          </a:p>
          <a:p>
            <a:pPr marL="800100" lvl="1" indent="-342900">
              <a:buFont typeface="+mj-lt"/>
              <a:buAutoNum type="arabicPeriod"/>
            </a:pPr>
            <a:r>
              <a:rPr lang="es-ES_tradnl" b="1" dirty="0"/>
              <a:t>B2B: </a:t>
            </a:r>
            <a:r>
              <a:rPr lang="es-ES_tradnl" dirty="0"/>
              <a:t>Empresa a Empresa</a:t>
            </a:r>
          </a:p>
          <a:p>
            <a:pPr marL="800100" lvl="1" indent="-342900">
              <a:buFont typeface="+mj-lt"/>
              <a:buAutoNum type="arabicPeriod"/>
            </a:pPr>
            <a:r>
              <a:rPr lang="es-ES_tradnl" b="1" dirty="0"/>
              <a:t>B2C: </a:t>
            </a:r>
            <a:r>
              <a:rPr lang="es-ES_tradnl" dirty="0"/>
              <a:t>Empresa a clientes</a:t>
            </a:r>
          </a:p>
          <a:p>
            <a:pPr marL="171450" indent="-171450">
              <a:buFont typeface="Arial" panose="020B0604020202020204" pitchFamily="34" charset="0"/>
              <a:buChar char="•"/>
            </a:pPr>
            <a:r>
              <a:rPr lang="es-ES_tradnl" dirty="0"/>
              <a:t>¿Qué es lo que hace su empresa? ¿Qué tipo de negocio es? </a:t>
            </a:r>
          </a:p>
          <a:p>
            <a:pPr marL="171450" indent="-171450">
              <a:buFont typeface="Arial" panose="020B0604020202020204" pitchFamily="34" charset="0"/>
              <a:buChar char="•"/>
            </a:pPr>
            <a:r>
              <a:rPr lang="es-ES_tradnl" dirty="0"/>
              <a:t>Díganos mas</a:t>
            </a:r>
          </a:p>
          <a:p>
            <a:pPr marL="171450" indent="-171450">
              <a:buFont typeface="Arial" panose="020B0604020202020204" pitchFamily="34" charset="0"/>
              <a:buChar char="•"/>
            </a:pPr>
            <a:r>
              <a:rPr lang="es-ES_tradnl" dirty="0"/>
              <a:t>Código de NAICS</a:t>
            </a:r>
          </a:p>
          <a:p>
            <a:pPr marL="171450" indent="-171450">
              <a:buFont typeface="Arial" panose="020B0604020202020204" pitchFamily="34" charset="0"/>
              <a:buChar char="•"/>
            </a:pPr>
            <a:r>
              <a:rPr lang="es-ES_tradnl" dirty="0"/>
              <a:t>¿Mujeres propietarias de empresa?</a:t>
            </a:r>
          </a:p>
          <a:p>
            <a:pPr marL="171450" indent="-171450">
              <a:buFont typeface="Arial" panose="020B0604020202020204" pitchFamily="34" charset="0"/>
              <a:buChar char="•"/>
            </a:pPr>
            <a:r>
              <a:rPr lang="es-ES_tradnl" dirty="0"/>
              <a:t>¿Veterano?</a:t>
            </a:r>
          </a:p>
          <a:p>
            <a:pPr marL="171450" indent="-171450">
              <a:buFont typeface="Arial" panose="020B0604020202020204" pitchFamily="34" charset="0"/>
              <a:buChar char="•"/>
            </a:pPr>
            <a:r>
              <a:rPr lang="es-ES_tradnl" dirty="0"/>
              <a:t>¿Desvalido?</a:t>
            </a:r>
          </a:p>
          <a:p>
            <a:pPr marL="171450" indent="-171450">
              <a:buFont typeface="Arial" panose="020B0604020202020204" pitchFamily="34" charset="0"/>
              <a:buChar char="•"/>
            </a:pPr>
            <a:r>
              <a:rPr lang="es-ES_tradnl" dirty="0"/>
              <a:t>¿Raza?</a:t>
            </a:r>
          </a:p>
          <a:p>
            <a:pPr marL="171450" indent="-171450">
              <a:buFont typeface="Arial" panose="020B0604020202020204" pitchFamily="34" charset="0"/>
              <a:buChar char="•"/>
            </a:pPr>
            <a:r>
              <a:rPr lang="es-ES_tradnl" dirty="0"/>
              <a:t>¿Etnicidad?</a:t>
            </a:r>
          </a:p>
          <a:p>
            <a:pPr marL="171450" indent="-171450">
              <a:buFont typeface="Arial" panose="020B0604020202020204" pitchFamily="34" charset="0"/>
              <a:buChar char="•"/>
            </a:pPr>
            <a:r>
              <a:rPr lang="es-ES_tradnl" dirty="0"/>
              <a:t>¿Franquicia?</a:t>
            </a:r>
          </a:p>
          <a:p>
            <a:pPr marL="171450" indent="-171450">
              <a:buFont typeface="Arial" panose="020B0604020202020204" pitchFamily="34" charset="0"/>
              <a:buChar char="•"/>
            </a:pPr>
            <a:r>
              <a:rPr lang="es-ES_tradnl" dirty="0"/>
              <a:t>¿Rural?</a:t>
            </a:r>
            <a:br>
              <a:rPr lang="en-US" sz="1200" dirty="0"/>
            </a:br>
            <a:endParaRPr lang="en-US" sz="1200" dirty="0"/>
          </a:p>
        </p:txBody>
      </p:sp>
      <p:cxnSp>
        <p:nvCxnSpPr>
          <p:cNvPr id="11" name="Straight Connector 10">
            <a:extLst>
              <a:ext uri="{FF2B5EF4-FFF2-40B4-BE49-F238E27FC236}">
                <a16:creationId xmlns:a16="http://schemas.microsoft.com/office/drawing/2014/main" id="{16A040B3-F089-4957-9FB1-413793C36465}"/>
              </a:ext>
            </a:extLst>
          </p:cNvPr>
          <p:cNvCxnSpPr>
            <a:cxnSpLocks/>
          </p:cNvCxnSpPr>
          <p:nvPr/>
        </p:nvCxnSpPr>
        <p:spPr>
          <a:xfrm>
            <a:off x="5731731" y="769013"/>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8830BDD0-06D4-468A-8D9D-99B2FAD54AAF}"/>
              </a:ext>
            </a:extLst>
          </p:cNvPr>
          <p:cNvSpPr/>
          <p:nvPr/>
        </p:nvSpPr>
        <p:spPr>
          <a:xfrm>
            <a:off x="0" y="6289288"/>
            <a:ext cx="12192000" cy="568712"/>
          </a:xfrm>
          <a:prstGeom prst="rect">
            <a:avLst/>
          </a:prstGeom>
          <a:solidFill>
            <a:srgbClr val="0D3C82"/>
          </a:solidFill>
          <a:ln>
            <a:solidFill>
              <a:srgbClr val="0D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450C483-34C3-4E7B-92B8-012641ED1A53}"/>
              </a:ext>
            </a:extLst>
          </p:cNvPr>
          <p:cNvGrpSpPr/>
          <p:nvPr/>
        </p:nvGrpSpPr>
        <p:grpSpPr>
          <a:xfrm>
            <a:off x="4949367" y="6394491"/>
            <a:ext cx="2672930" cy="400110"/>
            <a:chOff x="4949367" y="6445291"/>
            <a:chExt cx="2672930" cy="400110"/>
          </a:xfrm>
        </p:grpSpPr>
        <p:pic>
          <p:nvPicPr>
            <p:cNvPr id="17" name="Picture 16">
              <a:extLst>
                <a:ext uri="{FF2B5EF4-FFF2-40B4-BE49-F238E27FC236}">
                  <a16:creationId xmlns:a16="http://schemas.microsoft.com/office/drawing/2014/main" id="{964E68B1-9861-4D3F-9975-B8AEDC9109A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49367" y="6517023"/>
              <a:ext cx="1029599" cy="280233"/>
            </a:xfrm>
            <a:prstGeom prst="rect">
              <a:avLst/>
            </a:prstGeom>
          </p:spPr>
        </p:pic>
        <p:sp>
          <p:nvSpPr>
            <p:cNvPr id="18" name="TextBox 17">
              <a:extLst>
                <a:ext uri="{FF2B5EF4-FFF2-40B4-BE49-F238E27FC236}">
                  <a16:creationId xmlns:a16="http://schemas.microsoft.com/office/drawing/2014/main" id="{1B5E6BA4-98CC-4F83-B0AB-85328C25F591}"/>
                </a:ext>
              </a:extLst>
            </p:cNvPr>
            <p:cNvSpPr txBox="1"/>
            <p:nvPr/>
          </p:nvSpPr>
          <p:spPr>
            <a:xfrm>
              <a:off x="6104013" y="6445291"/>
              <a:ext cx="1518284" cy="400110"/>
            </a:xfrm>
            <a:prstGeom prst="rect">
              <a:avLst/>
            </a:prstGeom>
            <a:noFill/>
          </p:spPr>
          <p:txBody>
            <a:bodyPr wrap="square">
              <a:spAutoFit/>
            </a:bodyPr>
            <a:lstStyle/>
            <a:p>
              <a:pPr algn="ctr"/>
              <a:r>
                <a:rPr lang="en-US" sz="1000" dirty="0">
                  <a:solidFill>
                    <a:schemeClr val="bg1"/>
                  </a:solidFill>
                </a:rPr>
                <a:t>This Program is funded by </a:t>
              </a:r>
            </a:p>
            <a:p>
              <a:pPr algn="ctr"/>
              <a:r>
                <a:rPr lang="en-US" sz="1000" dirty="0">
                  <a:solidFill>
                    <a:schemeClr val="bg1"/>
                  </a:solidFill>
                </a:rPr>
                <a:t>the State of California</a:t>
              </a:r>
            </a:p>
          </p:txBody>
        </p:sp>
        <p:cxnSp>
          <p:nvCxnSpPr>
            <p:cNvPr id="20" name="Straight Connector 19">
              <a:extLst>
                <a:ext uri="{FF2B5EF4-FFF2-40B4-BE49-F238E27FC236}">
                  <a16:creationId xmlns:a16="http://schemas.microsoft.com/office/drawing/2014/main" id="{445851F2-4F85-4899-A1A0-536DCB82D938}"/>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2" name="Slide Number Placeholder 1">
            <a:extLst>
              <a:ext uri="{FF2B5EF4-FFF2-40B4-BE49-F238E27FC236}">
                <a16:creationId xmlns:a16="http://schemas.microsoft.com/office/drawing/2014/main" id="{EFEADECB-CE22-47DE-99BC-C9520C3537D5}"/>
              </a:ext>
            </a:extLst>
          </p:cNvPr>
          <p:cNvSpPr>
            <a:spLocks noGrp="1"/>
          </p:cNvSpPr>
          <p:nvPr>
            <p:ph type="sldNum" sz="quarter" idx="12"/>
          </p:nvPr>
        </p:nvSpPr>
        <p:spPr/>
        <p:txBody>
          <a:bodyPr/>
          <a:lstStyle/>
          <a:p>
            <a:fld id="{8AAEA597-3525-4545-A2CF-C14FA043E16B}" type="slidenum">
              <a:rPr lang="en-US" smtClean="0"/>
              <a:t>56</a:t>
            </a:fld>
            <a:endParaRPr lang="en-US"/>
          </a:p>
        </p:txBody>
      </p:sp>
      <p:sp>
        <p:nvSpPr>
          <p:cNvPr id="16" name="Rectangle 15">
            <a:extLst>
              <a:ext uri="{FF2B5EF4-FFF2-40B4-BE49-F238E27FC236}">
                <a16:creationId xmlns:a16="http://schemas.microsoft.com/office/drawing/2014/main" id="{38BD512A-B0DF-45CA-A86C-74050030691D}"/>
              </a:ext>
            </a:extLst>
          </p:cNvPr>
          <p:cNvSpPr/>
          <p:nvPr/>
        </p:nvSpPr>
        <p:spPr>
          <a:xfrm>
            <a:off x="4555441" y="1252427"/>
            <a:ext cx="7471372" cy="318241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4" name="Picture 3">
            <a:extLst>
              <a:ext uri="{FF2B5EF4-FFF2-40B4-BE49-F238E27FC236}">
                <a16:creationId xmlns:a16="http://schemas.microsoft.com/office/drawing/2014/main" id="{503CF056-A109-4AF2-A7FF-CEE1417B1E97}"/>
              </a:ext>
            </a:extLst>
          </p:cNvPr>
          <p:cNvPicPr>
            <a:picLocks noChangeAspect="1"/>
          </p:cNvPicPr>
          <p:nvPr/>
        </p:nvPicPr>
        <p:blipFill>
          <a:blip r:embed="rId4"/>
          <a:stretch>
            <a:fillRect/>
          </a:stretch>
        </p:blipFill>
        <p:spPr>
          <a:xfrm>
            <a:off x="4662179" y="1413491"/>
            <a:ext cx="7257895" cy="2860284"/>
          </a:xfrm>
          <a:prstGeom prst="rect">
            <a:avLst/>
          </a:prstGeom>
        </p:spPr>
      </p:pic>
    </p:spTree>
    <p:extLst>
      <p:ext uri="{BB962C8B-B14F-4D97-AF65-F5344CB8AC3E}">
        <p14:creationId xmlns:p14="http://schemas.microsoft.com/office/powerpoint/2010/main" val="40852155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6A5EEEB-7A89-4E29-BDAC-682857ED953F}"/>
              </a:ext>
            </a:extLst>
          </p:cNvPr>
          <p:cNvSpPr/>
          <p:nvPr/>
        </p:nvSpPr>
        <p:spPr>
          <a:xfrm>
            <a:off x="183024" y="1075931"/>
            <a:ext cx="7055975" cy="4935935"/>
          </a:xfrm>
          <a:prstGeom prst="rect">
            <a:avLst/>
          </a:prstGeom>
          <a:solidFill>
            <a:srgbClr val="E2E7EF"/>
          </a:solidFill>
          <a:ln>
            <a:solidFill>
              <a:srgbClr val="E2E7EF"/>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7BFCDFDC-75A4-43F0-A029-6D71360939D4}"/>
              </a:ext>
            </a:extLst>
          </p:cNvPr>
          <p:cNvSpPr txBox="1"/>
          <p:nvPr/>
        </p:nvSpPr>
        <p:spPr>
          <a:xfrm>
            <a:off x="0" y="109255"/>
            <a:ext cx="12192000" cy="707886"/>
          </a:xfrm>
          <a:prstGeom prst="rect">
            <a:avLst/>
          </a:prstGeom>
          <a:noFill/>
        </p:spPr>
        <p:txBody>
          <a:bodyPr wrap="square">
            <a:spAutoFit/>
          </a:bodyPr>
          <a:lstStyle/>
          <a:p>
            <a:pPr algn="ctr" fontAlgn="base"/>
            <a:r>
              <a:rPr lang="en-US" sz="4000" b="1" dirty="0">
                <a:solidFill>
                  <a:srgbClr val="0A0000"/>
                </a:solidFill>
                <a:latin typeface="Balboa Medium" panose="020B0604040203020204" pitchFamily="34" charset="0"/>
              </a:rPr>
              <a:t>SECCIÓN 6: DIVULGACIONES</a:t>
            </a:r>
          </a:p>
        </p:txBody>
      </p:sp>
      <p:sp>
        <p:nvSpPr>
          <p:cNvPr id="30" name="TextBox 29">
            <a:extLst>
              <a:ext uri="{FF2B5EF4-FFF2-40B4-BE49-F238E27FC236}">
                <a16:creationId xmlns:a16="http://schemas.microsoft.com/office/drawing/2014/main" id="{8FE5B8DA-23D1-492B-9F4A-7D0326125E21}"/>
              </a:ext>
            </a:extLst>
          </p:cNvPr>
          <p:cNvSpPr txBox="1"/>
          <p:nvPr/>
        </p:nvSpPr>
        <p:spPr>
          <a:xfrm>
            <a:off x="571458" y="1247691"/>
            <a:ext cx="3520477" cy="1508105"/>
          </a:xfrm>
          <a:prstGeom prst="rect">
            <a:avLst/>
          </a:prstGeom>
          <a:noFill/>
        </p:spPr>
        <p:txBody>
          <a:bodyPr wrap="square">
            <a:spAutoFit/>
          </a:bodyPr>
          <a:lstStyle/>
          <a:p>
            <a:r>
              <a:rPr lang="es-ES_tradnl" sz="2000" dirty="0">
                <a:latin typeface="Balboa Medium" panose="020B0604040203020204" pitchFamily="34" charset="0"/>
              </a:rPr>
              <a:t>INSTRUCCIONES</a:t>
            </a:r>
          </a:p>
          <a:p>
            <a:r>
              <a:rPr lang="es-ES_tradnl" sz="1600" dirty="0"/>
              <a:t>Una vez completado todos los espacios de las divulgaciones oprima </a:t>
            </a:r>
            <a:r>
              <a:rPr lang="es-ES_tradnl" sz="1600" b="1" dirty="0"/>
              <a:t>“SUBMIT”</a:t>
            </a:r>
            <a:r>
              <a:rPr lang="es-ES_tradnl" sz="1600" dirty="0"/>
              <a:t> para completar su aplicación</a:t>
            </a:r>
          </a:p>
          <a:p>
            <a:br>
              <a:rPr lang="en-US" sz="1200" dirty="0"/>
            </a:br>
            <a:endParaRPr lang="en-US" sz="1200" dirty="0"/>
          </a:p>
        </p:txBody>
      </p:sp>
      <p:cxnSp>
        <p:nvCxnSpPr>
          <p:cNvPr id="12" name="Straight Connector 11">
            <a:extLst>
              <a:ext uri="{FF2B5EF4-FFF2-40B4-BE49-F238E27FC236}">
                <a16:creationId xmlns:a16="http://schemas.microsoft.com/office/drawing/2014/main" id="{917E5215-2D3F-46F3-AFC5-CF41CBACE407}"/>
              </a:ext>
            </a:extLst>
          </p:cNvPr>
          <p:cNvCxnSpPr>
            <a:cxnSpLocks/>
          </p:cNvCxnSpPr>
          <p:nvPr/>
        </p:nvCxnSpPr>
        <p:spPr>
          <a:xfrm>
            <a:off x="5731731" y="769013"/>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51A390D-2737-41D0-AE9C-98063D537460}"/>
              </a:ext>
            </a:extLst>
          </p:cNvPr>
          <p:cNvSpPr/>
          <p:nvPr/>
        </p:nvSpPr>
        <p:spPr>
          <a:xfrm>
            <a:off x="4555441" y="1212256"/>
            <a:ext cx="7471372" cy="386844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9" name="Rectangle 18">
            <a:extLst>
              <a:ext uri="{FF2B5EF4-FFF2-40B4-BE49-F238E27FC236}">
                <a16:creationId xmlns:a16="http://schemas.microsoft.com/office/drawing/2014/main" id="{5BF9E037-4987-417A-A415-6A78C8D056D6}"/>
              </a:ext>
            </a:extLst>
          </p:cNvPr>
          <p:cNvSpPr/>
          <p:nvPr/>
        </p:nvSpPr>
        <p:spPr>
          <a:xfrm>
            <a:off x="0" y="6289288"/>
            <a:ext cx="12192000" cy="568712"/>
          </a:xfrm>
          <a:prstGeom prst="rect">
            <a:avLst/>
          </a:prstGeom>
          <a:solidFill>
            <a:srgbClr val="0D3C82"/>
          </a:solidFill>
          <a:ln>
            <a:solidFill>
              <a:srgbClr val="0D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A202E0A-F158-47EC-836A-E7E54DEE676C}"/>
              </a:ext>
            </a:extLst>
          </p:cNvPr>
          <p:cNvGrpSpPr/>
          <p:nvPr/>
        </p:nvGrpSpPr>
        <p:grpSpPr>
          <a:xfrm>
            <a:off x="4949367" y="6394491"/>
            <a:ext cx="2672930" cy="400110"/>
            <a:chOff x="4949367" y="6445291"/>
            <a:chExt cx="2672930" cy="400110"/>
          </a:xfrm>
        </p:grpSpPr>
        <p:pic>
          <p:nvPicPr>
            <p:cNvPr id="15" name="Picture 14">
              <a:extLst>
                <a:ext uri="{FF2B5EF4-FFF2-40B4-BE49-F238E27FC236}">
                  <a16:creationId xmlns:a16="http://schemas.microsoft.com/office/drawing/2014/main" id="{AFA751CF-7DA0-4E80-82A1-91170027C50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49367" y="6517023"/>
              <a:ext cx="1029599" cy="280233"/>
            </a:xfrm>
            <a:prstGeom prst="rect">
              <a:avLst/>
            </a:prstGeom>
          </p:spPr>
        </p:pic>
        <p:sp>
          <p:nvSpPr>
            <p:cNvPr id="18" name="TextBox 17">
              <a:extLst>
                <a:ext uri="{FF2B5EF4-FFF2-40B4-BE49-F238E27FC236}">
                  <a16:creationId xmlns:a16="http://schemas.microsoft.com/office/drawing/2014/main" id="{7854B3C0-F896-4E37-8A52-26F3CA9441AE}"/>
                </a:ext>
              </a:extLst>
            </p:cNvPr>
            <p:cNvSpPr txBox="1"/>
            <p:nvPr/>
          </p:nvSpPr>
          <p:spPr>
            <a:xfrm>
              <a:off x="6104013" y="6445291"/>
              <a:ext cx="1518284" cy="400110"/>
            </a:xfrm>
            <a:prstGeom prst="rect">
              <a:avLst/>
            </a:prstGeom>
            <a:noFill/>
          </p:spPr>
          <p:txBody>
            <a:bodyPr wrap="square">
              <a:spAutoFit/>
            </a:bodyPr>
            <a:lstStyle/>
            <a:p>
              <a:pPr algn="ctr"/>
              <a:r>
                <a:rPr lang="en-US" sz="1000" dirty="0">
                  <a:solidFill>
                    <a:schemeClr val="bg1"/>
                  </a:solidFill>
                </a:rPr>
                <a:t>This Program is funded by </a:t>
              </a:r>
            </a:p>
            <a:p>
              <a:pPr algn="ctr"/>
              <a:r>
                <a:rPr lang="en-US" sz="1000" dirty="0">
                  <a:solidFill>
                    <a:schemeClr val="bg1"/>
                  </a:solidFill>
                </a:rPr>
                <a:t>the State of California</a:t>
              </a:r>
            </a:p>
          </p:txBody>
        </p:sp>
        <p:cxnSp>
          <p:nvCxnSpPr>
            <p:cNvPr id="20" name="Straight Connector 19">
              <a:extLst>
                <a:ext uri="{FF2B5EF4-FFF2-40B4-BE49-F238E27FC236}">
                  <a16:creationId xmlns:a16="http://schemas.microsoft.com/office/drawing/2014/main" id="{DA51A11C-1D30-4116-8C9F-D2370FB11C7F}"/>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2" name="Slide Number Placeholder 1">
            <a:extLst>
              <a:ext uri="{FF2B5EF4-FFF2-40B4-BE49-F238E27FC236}">
                <a16:creationId xmlns:a16="http://schemas.microsoft.com/office/drawing/2014/main" id="{417B5C6E-E255-4A6D-A4B0-3323289B4CDD}"/>
              </a:ext>
            </a:extLst>
          </p:cNvPr>
          <p:cNvSpPr>
            <a:spLocks noGrp="1"/>
          </p:cNvSpPr>
          <p:nvPr>
            <p:ph type="sldNum" sz="quarter" idx="12"/>
          </p:nvPr>
        </p:nvSpPr>
        <p:spPr/>
        <p:txBody>
          <a:bodyPr/>
          <a:lstStyle/>
          <a:p>
            <a:fld id="{8AAEA597-3525-4545-A2CF-C14FA043E16B}" type="slidenum">
              <a:rPr lang="en-US" smtClean="0"/>
              <a:t>57</a:t>
            </a:fld>
            <a:endParaRPr lang="en-US"/>
          </a:p>
        </p:txBody>
      </p:sp>
      <p:pic>
        <p:nvPicPr>
          <p:cNvPr id="7" name="Picture 6">
            <a:extLst>
              <a:ext uri="{FF2B5EF4-FFF2-40B4-BE49-F238E27FC236}">
                <a16:creationId xmlns:a16="http://schemas.microsoft.com/office/drawing/2014/main" id="{D7890C30-EC8F-40CB-A0BA-1E124B674C36}"/>
              </a:ext>
            </a:extLst>
          </p:cNvPr>
          <p:cNvPicPr>
            <a:picLocks noChangeAspect="1"/>
          </p:cNvPicPr>
          <p:nvPr/>
        </p:nvPicPr>
        <p:blipFill>
          <a:blip r:embed="rId4"/>
          <a:stretch>
            <a:fillRect/>
          </a:stretch>
        </p:blipFill>
        <p:spPr>
          <a:xfrm>
            <a:off x="4617422" y="1336605"/>
            <a:ext cx="7347410" cy="3624476"/>
          </a:xfrm>
          <a:prstGeom prst="rect">
            <a:avLst/>
          </a:prstGeom>
        </p:spPr>
      </p:pic>
    </p:spTree>
    <p:extLst>
      <p:ext uri="{BB962C8B-B14F-4D97-AF65-F5344CB8AC3E}">
        <p14:creationId xmlns:p14="http://schemas.microsoft.com/office/powerpoint/2010/main" val="1052908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1A1F5824-33F9-405A-A7CC-C732CFBFCC62}"/>
              </a:ext>
            </a:extLst>
          </p:cNvPr>
          <p:cNvSpPr/>
          <p:nvPr/>
        </p:nvSpPr>
        <p:spPr>
          <a:xfrm>
            <a:off x="183024" y="1075931"/>
            <a:ext cx="7055975" cy="4935935"/>
          </a:xfrm>
          <a:prstGeom prst="rect">
            <a:avLst/>
          </a:prstGeom>
          <a:solidFill>
            <a:srgbClr val="E2E7EF"/>
          </a:solidFill>
          <a:ln>
            <a:solidFill>
              <a:srgbClr val="E2E7EF"/>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8FE5B8DA-23D1-492B-9F4A-7D0326125E21}"/>
              </a:ext>
            </a:extLst>
          </p:cNvPr>
          <p:cNvSpPr txBox="1"/>
          <p:nvPr/>
        </p:nvSpPr>
        <p:spPr>
          <a:xfrm>
            <a:off x="571458" y="1247691"/>
            <a:ext cx="5389076" cy="3724096"/>
          </a:xfrm>
          <a:prstGeom prst="rect">
            <a:avLst/>
          </a:prstGeom>
          <a:noFill/>
        </p:spPr>
        <p:txBody>
          <a:bodyPr wrap="square">
            <a:spAutoFit/>
          </a:bodyPr>
          <a:lstStyle/>
          <a:p>
            <a:r>
              <a:rPr lang="es-ES_tradnl" sz="1600" dirty="0">
                <a:latin typeface="Balboa Medium" panose="020B0604040203020204" pitchFamily="34" charset="0"/>
              </a:rPr>
              <a:t>INSTRUCCIONES</a:t>
            </a:r>
          </a:p>
          <a:p>
            <a:r>
              <a:rPr lang="es-ES_tradnl" sz="1600" dirty="0"/>
              <a:t>Al final de la aplicación usted tiene dos opciones:</a:t>
            </a:r>
          </a:p>
          <a:p>
            <a:pPr marL="342900" indent="-342900">
              <a:buAutoNum type="arabicPeriod"/>
            </a:pPr>
            <a:r>
              <a:rPr lang="es-ES_tradnl" sz="1600" dirty="0"/>
              <a:t>Guardar la aplicación y terminar después</a:t>
            </a:r>
          </a:p>
          <a:p>
            <a:pPr marL="800100" lvl="1" indent="-342900">
              <a:buFont typeface="Arial" panose="020B0604020202020204" pitchFamily="34" charset="0"/>
              <a:buChar char="•"/>
            </a:pPr>
            <a:r>
              <a:rPr lang="es-ES_tradnl" sz="1600" dirty="0"/>
              <a:t>Si desea guardar la aplicación y terminar después, </a:t>
            </a:r>
            <a:r>
              <a:rPr lang="es-ES_tradnl" sz="1600" b="1" u="sng" dirty="0"/>
              <a:t>deje el espacio en blanco</a:t>
            </a:r>
            <a:r>
              <a:rPr lang="es-ES_tradnl" sz="1600" dirty="0"/>
              <a:t>  y oprima “</a:t>
            </a:r>
            <a:r>
              <a:rPr lang="es-ES_tradnl" sz="1600" b="1" dirty="0" err="1"/>
              <a:t>Save</a:t>
            </a:r>
            <a:r>
              <a:rPr lang="es-ES_tradnl" sz="1600" b="1" dirty="0"/>
              <a:t> &amp; </a:t>
            </a:r>
            <a:r>
              <a:rPr lang="es-ES_tradnl" sz="1600" b="1" dirty="0" err="1"/>
              <a:t>Continue</a:t>
            </a:r>
            <a:r>
              <a:rPr lang="es-ES_tradnl" sz="1600" b="1" dirty="0"/>
              <a:t> </a:t>
            </a:r>
            <a:r>
              <a:rPr lang="es-ES_tradnl" sz="1600" b="1" dirty="0" err="1"/>
              <a:t>Later</a:t>
            </a:r>
            <a:r>
              <a:rPr lang="es-ES_tradnl" sz="1600" dirty="0"/>
              <a:t>”.</a:t>
            </a:r>
          </a:p>
          <a:p>
            <a:pPr marL="342900" indent="-342900">
              <a:buAutoNum type="arabicPeriod"/>
            </a:pPr>
            <a:endParaRPr lang="es-ES_tradnl" sz="1600" b="1" dirty="0"/>
          </a:p>
          <a:p>
            <a:pPr marL="342900" indent="-342900">
              <a:buAutoNum type="arabicPeriod"/>
            </a:pPr>
            <a:r>
              <a:rPr lang="es-ES_tradnl" sz="1600" dirty="0"/>
              <a:t>Completar la aplicación y enviarla</a:t>
            </a:r>
          </a:p>
          <a:p>
            <a:pPr marL="800100" lvl="1" indent="-342900">
              <a:buFont typeface="Arial" panose="020B0604020202020204" pitchFamily="34" charset="0"/>
              <a:buChar char="•"/>
            </a:pPr>
            <a:r>
              <a:rPr lang="es-ES_tradnl" sz="1600" dirty="0"/>
              <a:t>Si la información proveída está correcta y quiere completar su aplicación y enviarla, escriba </a:t>
            </a:r>
            <a:r>
              <a:rPr lang="es-ES_tradnl" sz="1600" b="1" dirty="0"/>
              <a:t>“YES” </a:t>
            </a:r>
            <a:r>
              <a:rPr lang="es-ES_tradnl" sz="1600" dirty="0"/>
              <a:t>y oprima </a:t>
            </a:r>
            <a:r>
              <a:rPr lang="es-ES_tradnl" sz="1600" b="1" dirty="0"/>
              <a:t>“</a:t>
            </a:r>
            <a:r>
              <a:rPr lang="es-ES_tradnl" sz="1600" b="1" dirty="0" err="1"/>
              <a:t>Continue</a:t>
            </a:r>
            <a:r>
              <a:rPr lang="es-ES_tradnl" sz="1600" b="1" dirty="0"/>
              <a:t>”</a:t>
            </a:r>
          </a:p>
          <a:p>
            <a:endParaRPr lang="es-ES_tradnl" sz="1600" dirty="0"/>
          </a:p>
          <a:p>
            <a:r>
              <a:rPr lang="es-ES_tradnl" sz="1600" b="1" dirty="0"/>
              <a:t>Nota Importante: una vez que su aplicación sea enviada, usted ya no podrá editarla.</a:t>
            </a:r>
            <a:endParaRPr lang="en-US" sz="1600" dirty="0"/>
          </a:p>
          <a:p>
            <a:endParaRPr lang="en-US" sz="1200" dirty="0"/>
          </a:p>
        </p:txBody>
      </p:sp>
      <p:sp>
        <p:nvSpPr>
          <p:cNvPr id="13" name="TextBox 12">
            <a:extLst>
              <a:ext uri="{FF2B5EF4-FFF2-40B4-BE49-F238E27FC236}">
                <a16:creationId xmlns:a16="http://schemas.microsoft.com/office/drawing/2014/main" id="{7BFCDFDC-75A4-43F0-A029-6D71360939D4}"/>
              </a:ext>
            </a:extLst>
          </p:cNvPr>
          <p:cNvSpPr txBox="1"/>
          <p:nvPr/>
        </p:nvSpPr>
        <p:spPr>
          <a:xfrm>
            <a:off x="0" y="109255"/>
            <a:ext cx="12192000" cy="707886"/>
          </a:xfrm>
          <a:prstGeom prst="rect">
            <a:avLst/>
          </a:prstGeom>
          <a:noFill/>
        </p:spPr>
        <p:txBody>
          <a:bodyPr wrap="square">
            <a:spAutoFit/>
          </a:bodyPr>
          <a:lstStyle/>
          <a:p>
            <a:pPr algn="ctr" fontAlgn="base"/>
            <a:r>
              <a:rPr lang="en-US" sz="4000" b="1" dirty="0">
                <a:solidFill>
                  <a:srgbClr val="0A0000"/>
                </a:solidFill>
                <a:latin typeface="Balboa Medium" panose="020B0604040203020204" pitchFamily="34" charset="0"/>
              </a:rPr>
              <a:t>SECCIÓN 7: CONFIRMACIÓN</a:t>
            </a:r>
          </a:p>
        </p:txBody>
      </p:sp>
      <p:cxnSp>
        <p:nvCxnSpPr>
          <p:cNvPr id="29" name="Straight Connector 28">
            <a:extLst>
              <a:ext uri="{FF2B5EF4-FFF2-40B4-BE49-F238E27FC236}">
                <a16:creationId xmlns:a16="http://schemas.microsoft.com/office/drawing/2014/main" id="{2B916C8E-5625-4B4A-A27F-ADA28B53D318}"/>
              </a:ext>
            </a:extLst>
          </p:cNvPr>
          <p:cNvCxnSpPr>
            <a:cxnSpLocks/>
          </p:cNvCxnSpPr>
          <p:nvPr/>
        </p:nvCxnSpPr>
        <p:spPr>
          <a:xfrm>
            <a:off x="5731731" y="769013"/>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FE65A60C-F7C4-4CD4-9733-A9EC9EDC030B}"/>
              </a:ext>
            </a:extLst>
          </p:cNvPr>
          <p:cNvSpPr/>
          <p:nvPr/>
        </p:nvSpPr>
        <p:spPr>
          <a:xfrm>
            <a:off x="6961516" y="1646762"/>
            <a:ext cx="4324350" cy="178223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5287447B-D121-43DD-9DAA-C6AB05AB54B2}"/>
              </a:ext>
            </a:extLst>
          </p:cNvPr>
          <p:cNvSpPr txBox="1"/>
          <p:nvPr/>
        </p:nvSpPr>
        <p:spPr>
          <a:xfrm>
            <a:off x="6231468" y="3668882"/>
            <a:ext cx="5774985" cy="307777"/>
          </a:xfrm>
          <a:prstGeom prst="rect">
            <a:avLst/>
          </a:prstGeom>
          <a:solidFill>
            <a:srgbClr val="FDB81D"/>
          </a:solidFill>
          <a:ln>
            <a:solidFill>
              <a:srgbClr val="FDB81D"/>
            </a:solidFill>
          </a:ln>
        </p:spPr>
        <p:txBody>
          <a:bodyPr wrap="square">
            <a:spAutoFit/>
          </a:bodyPr>
          <a:lstStyle/>
          <a:p>
            <a:pPr algn="ctr"/>
            <a:r>
              <a:rPr lang="en-US" sz="1400" dirty="0">
                <a:latin typeface="Balboa Light" panose="020B0304040203020204" pitchFamily="34" charset="0"/>
              </a:rPr>
              <a:t>OPCIÓN 2: COMPLETE Y ENVÍE SU SOLICITUD</a:t>
            </a:r>
          </a:p>
        </p:txBody>
      </p:sp>
      <p:sp>
        <p:nvSpPr>
          <p:cNvPr id="50" name="TextBox 49">
            <a:extLst>
              <a:ext uri="{FF2B5EF4-FFF2-40B4-BE49-F238E27FC236}">
                <a16:creationId xmlns:a16="http://schemas.microsoft.com/office/drawing/2014/main" id="{F184F106-21ED-4CF8-97C6-7CB5DAEEB7B1}"/>
              </a:ext>
            </a:extLst>
          </p:cNvPr>
          <p:cNvSpPr txBox="1"/>
          <p:nvPr/>
        </p:nvSpPr>
        <p:spPr>
          <a:xfrm>
            <a:off x="6236199" y="1251080"/>
            <a:ext cx="5774985" cy="307777"/>
          </a:xfrm>
          <a:prstGeom prst="rect">
            <a:avLst/>
          </a:prstGeom>
          <a:solidFill>
            <a:srgbClr val="FDB81D"/>
          </a:solidFill>
          <a:ln>
            <a:solidFill>
              <a:srgbClr val="FDB81D"/>
            </a:solidFill>
          </a:ln>
        </p:spPr>
        <p:txBody>
          <a:bodyPr wrap="square">
            <a:spAutoFit/>
          </a:bodyPr>
          <a:lstStyle/>
          <a:p>
            <a:pPr algn="ctr"/>
            <a:r>
              <a:rPr lang="en-US" sz="1400" dirty="0">
                <a:latin typeface="Balboa Light" panose="020B0304040203020204" pitchFamily="34" charset="0"/>
              </a:rPr>
              <a:t>OPCIÓN 1: GUARDE Y CONTINÚE SU APLICACIÓN MÁS TARDE</a:t>
            </a:r>
          </a:p>
        </p:txBody>
      </p:sp>
      <p:sp>
        <p:nvSpPr>
          <p:cNvPr id="25" name="Rectangle 24">
            <a:extLst>
              <a:ext uri="{FF2B5EF4-FFF2-40B4-BE49-F238E27FC236}">
                <a16:creationId xmlns:a16="http://schemas.microsoft.com/office/drawing/2014/main" id="{530DD4DA-A4D7-47DB-A067-46472C9AFA2A}"/>
              </a:ext>
            </a:extLst>
          </p:cNvPr>
          <p:cNvSpPr/>
          <p:nvPr/>
        </p:nvSpPr>
        <p:spPr>
          <a:xfrm>
            <a:off x="0" y="6289288"/>
            <a:ext cx="12192000" cy="568712"/>
          </a:xfrm>
          <a:prstGeom prst="rect">
            <a:avLst/>
          </a:prstGeom>
          <a:solidFill>
            <a:srgbClr val="0D3C82"/>
          </a:solidFill>
          <a:ln>
            <a:solidFill>
              <a:srgbClr val="0D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E8FBE80C-3382-49D8-89BD-7E4EAC18B8C8}"/>
              </a:ext>
            </a:extLst>
          </p:cNvPr>
          <p:cNvGrpSpPr/>
          <p:nvPr/>
        </p:nvGrpSpPr>
        <p:grpSpPr>
          <a:xfrm>
            <a:off x="4949367" y="6394491"/>
            <a:ext cx="2672930" cy="400110"/>
            <a:chOff x="4949367" y="6445291"/>
            <a:chExt cx="2672930" cy="400110"/>
          </a:xfrm>
        </p:grpSpPr>
        <p:pic>
          <p:nvPicPr>
            <p:cNvPr id="27" name="Picture 26">
              <a:extLst>
                <a:ext uri="{FF2B5EF4-FFF2-40B4-BE49-F238E27FC236}">
                  <a16:creationId xmlns:a16="http://schemas.microsoft.com/office/drawing/2014/main" id="{2FB61064-636E-4B84-9C1A-CA2A68DC79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49367" y="6517023"/>
              <a:ext cx="1029599" cy="280233"/>
            </a:xfrm>
            <a:prstGeom prst="rect">
              <a:avLst/>
            </a:prstGeom>
          </p:spPr>
        </p:pic>
        <p:sp>
          <p:nvSpPr>
            <p:cNvPr id="28" name="TextBox 27">
              <a:extLst>
                <a:ext uri="{FF2B5EF4-FFF2-40B4-BE49-F238E27FC236}">
                  <a16:creationId xmlns:a16="http://schemas.microsoft.com/office/drawing/2014/main" id="{F64AA86E-D1DC-494B-839B-C13B33F3E5C2}"/>
                </a:ext>
              </a:extLst>
            </p:cNvPr>
            <p:cNvSpPr txBox="1"/>
            <p:nvPr/>
          </p:nvSpPr>
          <p:spPr>
            <a:xfrm>
              <a:off x="6104013" y="6445291"/>
              <a:ext cx="1518284" cy="400110"/>
            </a:xfrm>
            <a:prstGeom prst="rect">
              <a:avLst/>
            </a:prstGeom>
            <a:noFill/>
          </p:spPr>
          <p:txBody>
            <a:bodyPr wrap="square">
              <a:spAutoFit/>
            </a:bodyPr>
            <a:lstStyle/>
            <a:p>
              <a:pPr algn="ctr"/>
              <a:r>
                <a:rPr lang="en-US" sz="1000" dirty="0">
                  <a:solidFill>
                    <a:schemeClr val="bg1"/>
                  </a:solidFill>
                </a:rPr>
                <a:t>This Program is funded by </a:t>
              </a:r>
            </a:p>
            <a:p>
              <a:pPr algn="ctr"/>
              <a:r>
                <a:rPr lang="en-US" sz="1000" dirty="0">
                  <a:solidFill>
                    <a:schemeClr val="bg1"/>
                  </a:solidFill>
                </a:rPr>
                <a:t>the State of California</a:t>
              </a:r>
            </a:p>
          </p:txBody>
        </p:sp>
        <p:cxnSp>
          <p:nvCxnSpPr>
            <p:cNvPr id="33" name="Straight Connector 32">
              <a:extLst>
                <a:ext uri="{FF2B5EF4-FFF2-40B4-BE49-F238E27FC236}">
                  <a16:creationId xmlns:a16="http://schemas.microsoft.com/office/drawing/2014/main" id="{B34EA981-F0D5-4841-99E1-1421F0AFC555}"/>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2" name="Slide Number Placeholder 1">
            <a:extLst>
              <a:ext uri="{FF2B5EF4-FFF2-40B4-BE49-F238E27FC236}">
                <a16:creationId xmlns:a16="http://schemas.microsoft.com/office/drawing/2014/main" id="{C607E08C-BA2F-484E-A8B3-960284FA1D34}"/>
              </a:ext>
            </a:extLst>
          </p:cNvPr>
          <p:cNvSpPr>
            <a:spLocks noGrp="1"/>
          </p:cNvSpPr>
          <p:nvPr>
            <p:ph type="sldNum" sz="quarter" idx="12"/>
          </p:nvPr>
        </p:nvSpPr>
        <p:spPr/>
        <p:txBody>
          <a:bodyPr/>
          <a:lstStyle/>
          <a:p>
            <a:fld id="{8AAEA597-3525-4545-A2CF-C14FA043E16B}" type="slidenum">
              <a:rPr lang="en-US" smtClean="0"/>
              <a:t>58</a:t>
            </a:fld>
            <a:endParaRPr lang="en-US"/>
          </a:p>
        </p:txBody>
      </p:sp>
      <p:pic>
        <p:nvPicPr>
          <p:cNvPr id="5" name="Picture 4">
            <a:extLst>
              <a:ext uri="{FF2B5EF4-FFF2-40B4-BE49-F238E27FC236}">
                <a16:creationId xmlns:a16="http://schemas.microsoft.com/office/drawing/2014/main" id="{6721625C-B20B-4192-9E13-0781C5110012}"/>
              </a:ext>
            </a:extLst>
          </p:cNvPr>
          <p:cNvPicPr>
            <a:picLocks noChangeAspect="1"/>
          </p:cNvPicPr>
          <p:nvPr/>
        </p:nvPicPr>
        <p:blipFill>
          <a:blip r:embed="rId4"/>
          <a:stretch>
            <a:fillRect/>
          </a:stretch>
        </p:blipFill>
        <p:spPr>
          <a:xfrm>
            <a:off x="6999616" y="1692134"/>
            <a:ext cx="4248150" cy="1724025"/>
          </a:xfrm>
          <a:prstGeom prst="rect">
            <a:avLst/>
          </a:prstGeom>
        </p:spPr>
      </p:pic>
      <p:sp>
        <p:nvSpPr>
          <p:cNvPr id="32" name="Rectangle 31">
            <a:extLst>
              <a:ext uri="{FF2B5EF4-FFF2-40B4-BE49-F238E27FC236}">
                <a16:creationId xmlns:a16="http://schemas.microsoft.com/office/drawing/2014/main" id="{C86A7208-A1F3-4FF6-BCE0-051DEAB223E2}"/>
              </a:ext>
            </a:extLst>
          </p:cNvPr>
          <p:cNvSpPr/>
          <p:nvPr/>
        </p:nvSpPr>
        <p:spPr>
          <a:xfrm>
            <a:off x="6961516" y="4105294"/>
            <a:ext cx="4324350" cy="178223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AF819EA-DC83-47BF-B7C6-39101A4D6F3F}"/>
              </a:ext>
            </a:extLst>
          </p:cNvPr>
          <p:cNvPicPr>
            <a:picLocks noChangeAspect="1"/>
          </p:cNvPicPr>
          <p:nvPr/>
        </p:nvPicPr>
        <p:blipFill>
          <a:blip r:embed="rId5"/>
          <a:stretch>
            <a:fillRect/>
          </a:stretch>
        </p:blipFill>
        <p:spPr>
          <a:xfrm>
            <a:off x="6990091" y="4151808"/>
            <a:ext cx="4276725" cy="1724025"/>
          </a:xfrm>
          <a:prstGeom prst="rect">
            <a:avLst/>
          </a:prstGeom>
        </p:spPr>
      </p:pic>
      <p:grpSp>
        <p:nvGrpSpPr>
          <p:cNvPr id="34" name="Group 33">
            <a:extLst>
              <a:ext uri="{FF2B5EF4-FFF2-40B4-BE49-F238E27FC236}">
                <a16:creationId xmlns:a16="http://schemas.microsoft.com/office/drawing/2014/main" id="{9FC7C5D4-ED7A-43B9-A227-9EDA51C90B1F}"/>
              </a:ext>
            </a:extLst>
          </p:cNvPr>
          <p:cNvGrpSpPr/>
          <p:nvPr/>
        </p:nvGrpSpPr>
        <p:grpSpPr>
          <a:xfrm>
            <a:off x="6757994" y="2804081"/>
            <a:ext cx="1367781" cy="510212"/>
            <a:chOff x="661994" y="5179191"/>
            <a:chExt cx="1367781" cy="510212"/>
          </a:xfrm>
        </p:grpSpPr>
        <p:cxnSp>
          <p:nvCxnSpPr>
            <p:cNvPr id="35" name="Straight Arrow Connector 34">
              <a:extLst>
                <a:ext uri="{FF2B5EF4-FFF2-40B4-BE49-F238E27FC236}">
                  <a16:creationId xmlns:a16="http://schemas.microsoft.com/office/drawing/2014/main" id="{5F26871B-D5E3-40F7-9B78-0D1AE39730E1}"/>
                </a:ext>
              </a:extLst>
            </p:cNvPr>
            <p:cNvCxnSpPr/>
            <p:nvPr/>
          </p:nvCxnSpPr>
          <p:spPr>
            <a:xfrm flipV="1">
              <a:off x="1326424" y="5179191"/>
              <a:ext cx="0" cy="27432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BE17A3C1-2054-4A00-A404-C3929B6C25A5}"/>
                </a:ext>
              </a:extLst>
            </p:cNvPr>
            <p:cNvSpPr txBox="1"/>
            <p:nvPr/>
          </p:nvSpPr>
          <p:spPr>
            <a:xfrm>
              <a:off x="661994" y="5412404"/>
              <a:ext cx="1367781" cy="276999"/>
            </a:xfrm>
            <a:prstGeom prst="rect">
              <a:avLst/>
            </a:prstGeom>
            <a:noFill/>
          </p:spPr>
          <p:txBody>
            <a:bodyPr wrap="square" rtlCol="0">
              <a:spAutoFit/>
            </a:bodyPr>
            <a:lstStyle/>
            <a:p>
              <a:pPr algn="ctr"/>
              <a:r>
                <a:rPr lang="es-ES_tradnl" sz="1200" b="1" dirty="0">
                  <a:solidFill>
                    <a:srgbClr val="FF0000"/>
                  </a:solidFill>
                </a:rPr>
                <a:t>Deje en blanco</a:t>
              </a:r>
            </a:p>
          </p:txBody>
        </p:sp>
      </p:grpSp>
      <p:grpSp>
        <p:nvGrpSpPr>
          <p:cNvPr id="38" name="Group 37">
            <a:extLst>
              <a:ext uri="{FF2B5EF4-FFF2-40B4-BE49-F238E27FC236}">
                <a16:creationId xmlns:a16="http://schemas.microsoft.com/office/drawing/2014/main" id="{4FE0DB0C-A56C-491A-882F-AC41D8D27C4D}"/>
              </a:ext>
            </a:extLst>
          </p:cNvPr>
          <p:cNvGrpSpPr/>
          <p:nvPr/>
        </p:nvGrpSpPr>
        <p:grpSpPr>
          <a:xfrm>
            <a:off x="6757994" y="5237082"/>
            <a:ext cx="1367781" cy="510212"/>
            <a:chOff x="661994" y="5179191"/>
            <a:chExt cx="1367781" cy="510212"/>
          </a:xfrm>
        </p:grpSpPr>
        <p:cxnSp>
          <p:nvCxnSpPr>
            <p:cNvPr id="39" name="Straight Arrow Connector 38">
              <a:extLst>
                <a:ext uri="{FF2B5EF4-FFF2-40B4-BE49-F238E27FC236}">
                  <a16:creationId xmlns:a16="http://schemas.microsoft.com/office/drawing/2014/main" id="{F1E0437C-B586-48FE-80C7-07F52F2C10EF}"/>
                </a:ext>
              </a:extLst>
            </p:cNvPr>
            <p:cNvCxnSpPr/>
            <p:nvPr/>
          </p:nvCxnSpPr>
          <p:spPr>
            <a:xfrm flipV="1">
              <a:off x="1326424" y="5179191"/>
              <a:ext cx="0" cy="27432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C868A11D-D0D7-46E7-80C1-745B7BFEAC9B}"/>
                </a:ext>
              </a:extLst>
            </p:cNvPr>
            <p:cNvSpPr txBox="1"/>
            <p:nvPr/>
          </p:nvSpPr>
          <p:spPr>
            <a:xfrm>
              <a:off x="661994" y="5412404"/>
              <a:ext cx="1367781" cy="276999"/>
            </a:xfrm>
            <a:prstGeom prst="rect">
              <a:avLst/>
            </a:prstGeom>
            <a:noFill/>
          </p:spPr>
          <p:txBody>
            <a:bodyPr wrap="square" rtlCol="0">
              <a:spAutoFit/>
            </a:bodyPr>
            <a:lstStyle/>
            <a:p>
              <a:pPr algn="ctr"/>
              <a:r>
                <a:rPr lang="es-ES_tradnl" sz="1200" b="1" dirty="0">
                  <a:solidFill>
                    <a:srgbClr val="FF0000"/>
                  </a:solidFill>
                </a:rPr>
                <a:t>Escriba </a:t>
              </a:r>
              <a:r>
                <a:rPr lang="en-US" sz="1200" b="1" dirty="0">
                  <a:solidFill>
                    <a:srgbClr val="FF0000"/>
                  </a:solidFill>
                </a:rPr>
                <a:t>“</a:t>
              </a:r>
              <a:r>
                <a:rPr lang="en-US" sz="1200" b="1" dirty="0" err="1">
                  <a:solidFill>
                    <a:srgbClr val="FF0000"/>
                  </a:solidFill>
                </a:rPr>
                <a:t>Sí</a:t>
              </a:r>
              <a:r>
                <a:rPr lang="en-US" sz="1200" b="1" dirty="0">
                  <a:solidFill>
                    <a:srgbClr val="FF0000"/>
                  </a:solidFill>
                </a:rPr>
                <a:t>”.</a:t>
              </a:r>
            </a:p>
          </p:txBody>
        </p:sp>
      </p:grpSp>
      <p:sp>
        <p:nvSpPr>
          <p:cNvPr id="42" name="Rectangle 41">
            <a:extLst>
              <a:ext uri="{FF2B5EF4-FFF2-40B4-BE49-F238E27FC236}">
                <a16:creationId xmlns:a16="http://schemas.microsoft.com/office/drawing/2014/main" id="{7C39E05E-D09E-4C51-8909-446477FFA7A9}"/>
              </a:ext>
            </a:extLst>
          </p:cNvPr>
          <p:cNvSpPr/>
          <p:nvPr/>
        </p:nvSpPr>
        <p:spPr>
          <a:xfrm>
            <a:off x="8848725" y="2976193"/>
            <a:ext cx="1438274" cy="356487"/>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402E40F-2BCE-4564-85D9-32A0023F85D4}"/>
              </a:ext>
            </a:extLst>
          </p:cNvPr>
          <p:cNvSpPr/>
          <p:nvPr/>
        </p:nvSpPr>
        <p:spPr>
          <a:xfrm>
            <a:off x="10286999" y="5428676"/>
            <a:ext cx="786870" cy="356487"/>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58359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5630316-2356-44EA-84E9-EABA4BF6E31A}"/>
              </a:ext>
            </a:extLst>
          </p:cNvPr>
          <p:cNvSpPr/>
          <p:nvPr/>
        </p:nvSpPr>
        <p:spPr>
          <a:xfrm>
            <a:off x="183024" y="1075931"/>
            <a:ext cx="7055975" cy="4935935"/>
          </a:xfrm>
          <a:prstGeom prst="rect">
            <a:avLst/>
          </a:prstGeom>
          <a:solidFill>
            <a:srgbClr val="E2E7EF"/>
          </a:solidFill>
          <a:ln>
            <a:solidFill>
              <a:srgbClr val="E2E7EF"/>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7BFCDFDC-75A4-43F0-A029-6D71360939D4}"/>
              </a:ext>
            </a:extLst>
          </p:cNvPr>
          <p:cNvSpPr txBox="1"/>
          <p:nvPr/>
        </p:nvSpPr>
        <p:spPr>
          <a:xfrm>
            <a:off x="0" y="109255"/>
            <a:ext cx="12192000" cy="707886"/>
          </a:xfrm>
          <a:prstGeom prst="rect">
            <a:avLst/>
          </a:prstGeom>
          <a:noFill/>
        </p:spPr>
        <p:txBody>
          <a:bodyPr wrap="square">
            <a:spAutoFit/>
          </a:bodyPr>
          <a:lstStyle/>
          <a:p>
            <a:pPr algn="ctr" fontAlgn="base"/>
            <a:r>
              <a:rPr lang="en-US" sz="4000" b="1" dirty="0">
                <a:solidFill>
                  <a:srgbClr val="0A0000"/>
                </a:solidFill>
                <a:latin typeface="Balboa Medium" panose="020B0604040203020204" pitchFamily="34" charset="0"/>
              </a:rPr>
              <a:t>SECCIÓN 8: MENSAJE DE CONFIRMACIÓN</a:t>
            </a:r>
          </a:p>
        </p:txBody>
      </p:sp>
      <p:sp>
        <p:nvSpPr>
          <p:cNvPr id="30" name="TextBox 29">
            <a:extLst>
              <a:ext uri="{FF2B5EF4-FFF2-40B4-BE49-F238E27FC236}">
                <a16:creationId xmlns:a16="http://schemas.microsoft.com/office/drawing/2014/main" id="{8FE5B8DA-23D1-492B-9F4A-7D0326125E21}"/>
              </a:ext>
            </a:extLst>
          </p:cNvPr>
          <p:cNvSpPr txBox="1"/>
          <p:nvPr/>
        </p:nvSpPr>
        <p:spPr>
          <a:xfrm>
            <a:off x="571458" y="1247691"/>
            <a:ext cx="5389076" cy="4370427"/>
          </a:xfrm>
          <a:prstGeom prst="rect">
            <a:avLst/>
          </a:prstGeom>
          <a:noFill/>
        </p:spPr>
        <p:txBody>
          <a:bodyPr wrap="square">
            <a:spAutoFit/>
          </a:bodyPr>
          <a:lstStyle/>
          <a:p>
            <a:r>
              <a:rPr lang="es-ES_tradnl" sz="1600" dirty="0">
                <a:latin typeface="Balboa Medium" panose="020B0604040203020204" pitchFamily="34" charset="0"/>
              </a:rPr>
              <a:t>INSTRUCCIONES</a:t>
            </a:r>
          </a:p>
          <a:p>
            <a:r>
              <a:rPr lang="es-ES_tradnl" sz="1600" dirty="0"/>
              <a:t>Una vez que su aplicación sea enviada exitosamente, usted recibirá el siguiente mensaje. </a:t>
            </a:r>
          </a:p>
          <a:p>
            <a:endParaRPr lang="es-ES_tradnl" sz="1600" dirty="0"/>
          </a:p>
          <a:p>
            <a:r>
              <a:rPr lang="es-ES_tradnl" sz="1600" b="1" dirty="0"/>
              <a:t>Usted va a necesitar activar su cuenta en el portal del socio usando las credenciales que se le han otorgado para poder cargar los documentos requeridos de su aplicación para la subvención.</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br>
              <a:rPr lang="en-US" sz="1200" dirty="0"/>
            </a:br>
            <a:endParaRPr lang="en-US" sz="1200" dirty="0"/>
          </a:p>
        </p:txBody>
      </p:sp>
      <p:sp>
        <p:nvSpPr>
          <p:cNvPr id="26" name="Rectangle 25">
            <a:extLst>
              <a:ext uri="{FF2B5EF4-FFF2-40B4-BE49-F238E27FC236}">
                <a16:creationId xmlns:a16="http://schemas.microsoft.com/office/drawing/2014/main" id="{1F6453C3-AE15-4970-8F30-25DAB774CD75}"/>
              </a:ext>
            </a:extLst>
          </p:cNvPr>
          <p:cNvSpPr/>
          <p:nvPr/>
        </p:nvSpPr>
        <p:spPr>
          <a:xfrm>
            <a:off x="6414356" y="1346326"/>
            <a:ext cx="5500467" cy="131741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E495A4FF-4195-4751-A08C-2B0BB23366FA}"/>
              </a:ext>
            </a:extLst>
          </p:cNvPr>
          <p:cNvCxnSpPr>
            <a:cxnSpLocks/>
          </p:cNvCxnSpPr>
          <p:nvPr/>
        </p:nvCxnSpPr>
        <p:spPr>
          <a:xfrm>
            <a:off x="5731731" y="769013"/>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47E051A-0489-4827-ADED-9A559E8DC881}"/>
              </a:ext>
            </a:extLst>
          </p:cNvPr>
          <p:cNvSpPr/>
          <p:nvPr/>
        </p:nvSpPr>
        <p:spPr>
          <a:xfrm>
            <a:off x="0" y="6289288"/>
            <a:ext cx="12192000" cy="568712"/>
          </a:xfrm>
          <a:prstGeom prst="rect">
            <a:avLst/>
          </a:prstGeom>
          <a:solidFill>
            <a:srgbClr val="0D3C82"/>
          </a:solidFill>
          <a:ln>
            <a:solidFill>
              <a:srgbClr val="0D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C688B67-4A2E-495F-ADF9-4AFF57AC4037}"/>
              </a:ext>
            </a:extLst>
          </p:cNvPr>
          <p:cNvGrpSpPr/>
          <p:nvPr/>
        </p:nvGrpSpPr>
        <p:grpSpPr>
          <a:xfrm>
            <a:off x="4949367" y="6394491"/>
            <a:ext cx="2672930" cy="400110"/>
            <a:chOff x="4949367" y="6445291"/>
            <a:chExt cx="2672930" cy="400110"/>
          </a:xfrm>
        </p:grpSpPr>
        <p:pic>
          <p:nvPicPr>
            <p:cNvPr id="17" name="Picture 16">
              <a:extLst>
                <a:ext uri="{FF2B5EF4-FFF2-40B4-BE49-F238E27FC236}">
                  <a16:creationId xmlns:a16="http://schemas.microsoft.com/office/drawing/2014/main" id="{2C8D7877-26EE-4A97-BCE5-E24C68CF311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49367" y="6517023"/>
              <a:ext cx="1029599" cy="280233"/>
            </a:xfrm>
            <a:prstGeom prst="rect">
              <a:avLst/>
            </a:prstGeom>
          </p:spPr>
        </p:pic>
        <p:sp>
          <p:nvSpPr>
            <p:cNvPr id="20" name="TextBox 19">
              <a:extLst>
                <a:ext uri="{FF2B5EF4-FFF2-40B4-BE49-F238E27FC236}">
                  <a16:creationId xmlns:a16="http://schemas.microsoft.com/office/drawing/2014/main" id="{492B4394-3FA3-4DE7-A908-6BBE755B4C3F}"/>
                </a:ext>
              </a:extLst>
            </p:cNvPr>
            <p:cNvSpPr txBox="1"/>
            <p:nvPr/>
          </p:nvSpPr>
          <p:spPr>
            <a:xfrm>
              <a:off x="6104013" y="6445291"/>
              <a:ext cx="1518284" cy="400110"/>
            </a:xfrm>
            <a:prstGeom prst="rect">
              <a:avLst/>
            </a:prstGeom>
            <a:noFill/>
          </p:spPr>
          <p:txBody>
            <a:bodyPr wrap="square">
              <a:spAutoFit/>
            </a:bodyPr>
            <a:lstStyle/>
            <a:p>
              <a:pPr algn="ctr"/>
              <a:r>
                <a:rPr lang="en-US" sz="1000" dirty="0">
                  <a:solidFill>
                    <a:schemeClr val="bg1"/>
                  </a:solidFill>
                </a:rPr>
                <a:t>This Program is funded by </a:t>
              </a:r>
            </a:p>
            <a:p>
              <a:pPr algn="ctr"/>
              <a:r>
                <a:rPr lang="en-US" sz="1000" dirty="0">
                  <a:solidFill>
                    <a:schemeClr val="bg1"/>
                  </a:solidFill>
                </a:rPr>
                <a:t>the State of California</a:t>
              </a:r>
            </a:p>
          </p:txBody>
        </p:sp>
        <p:cxnSp>
          <p:nvCxnSpPr>
            <p:cNvPr id="21" name="Straight Connector 20">
              <a:extLst>
                <a:ext uri="{FF2B5EF4-FFF2-40B4-BE49-F238E27FC236}">
                  <a16:creationId xmlns:a16="http://schemas.microsoft.com/office/drawing/2014/main" id="{EA9F650E-AAF0-4131-BC77-605249854FB4}"/>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2" name="Slide Number Placeholder 1">
            <a:extLst>
              <a:ext uri="{FF2B5EF4-FFF2-40B4-BE49-F238E27FC236}">
                <a16:creationId xmlns:a16="http://schemas.microsoft.com/office/drawing/2014/main" id="{43AB468A-C1A7-401A-8F50-9223A2A07240}"/>
              </a:ext>
            </a:extLst>
          </p:cNvPr>
          <p:cNvSpPr>
            <a:spLocks noGrp="1"/>
          </p:cNvSpPr>
          <p:nvPr>
            <p:ph type="sldNum" sz="quarter" idx="12"/>
          </p:nvPr>
        </p:nvSpPr>
        <p:spPr/>
        <p:txBody>
          <a:bodyPr/>
          <a:lstStyle/>
          <a:p>
            <a:fld id="{8AAEA597-3525-4545-A2CF-C14FA043E16B}" type="slidenum">
              <a:rPr lang="en-US" smtClean="0"/>
              <a:t>59</a:t>
            </a:fld>
            <a:endParaRPr lang="en-US"/>
          </a:p>
        </p:txBody>
      </p:sp>
      <p:pic>
        <p:nvPicPr>
          <p:cNvPr id="5" name="Picture 4">
            <a:extLst>
              <a:ext uri="{FF2B5EF4-FFF2-40B4-BE49-F238E27FC236}">
                <a16:creationId xmlns:a16="http://schemas.microsoft.com/office/drawing/2014/main" id="{5709FDBB-C945-4A3F-ABD0-81D414161DAB}"/>
              </a:ext>
            </a:extLst>
          </p:cNvPr>
          <p:cNvPicPr>
            <a:picLocks noChangeAspect="1"/>
          </p:cNvPicPr>
          <p:nvPr/>
        </p:nvPicPr>
        <p:blipFill>
          <a:blip r:embed="rId4"/>
          <a:stretch>
            <a:fillRect/>
          </a:stretch>
        </p:blipFill>
        <p:spPr>
          <a:xfrm>
            <a:off x="6448823" y="1392676"/>
            <a:ext cx="5431532" cy="1234967"/>
          </a:xfrm>
          <a:prstGeom prst="rect">
            <a:avLst/>
          </a:prstGeom>
        </p:spPr>
      </p:pic>
    </p:spTree>
    <p:extLst>
      <p:ext uri="{BB962C8B-B14F-4D97-AF65-F5344CB8AC3E}">
        <p14:creationId xmlns:p14="http://schemas.microsoft.com/office/powerpoint/2010/main" val="2441563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F9ABB2-20AC-4519-86E8-BB62B5DB951E}"/>
              </a:ext>
            </a:extLst>
          </p:cNvPr>
          <p:cNvSpPr txBox="1"/>
          <p:nvPr/>
        </p:nvSpPr>
        <p:spPr>
          <a:xfrm>
            <a:off x="0" y="109255"/>
            <a:ext cx="12192000" cy="707886"/>
          </a:xfrm>
          <a:prstGeom prst="rect">
            <a:avLst/>
          </a:prstGeom>
          <a:noFill/>
        </p:spPr>
        <p:txBody>
          <a:bodyPr wrap="square">
            <a:spAutoFit/>
          </a:bodyPr>
          <a:lstStyle/>
          <a:p>
            <a:pPr algn="ctr" fontAlgn="base"/>
            <a:r>
              <a:rPr lang="en-US" sz="4000" b="1" i="0" dirty="0">
                <a:solidFill>
                  <a:srgbClr val="0A0000"/>
                </a:solidFill>
                <a:effectLst/>
                <a:latin typeface="Balboa Medium" panose="020B0604040203020204" pitchFamily="34" charset="0"/>
              </a:rPr>
              <a:t>SECTION 3: </a:t>
            </a:r>
            <a:r>
              <a:rPr lang="en-US" sz="4000" b="1" dirty="0">
                <a:solidFill>
                  <a:srgbClr val="0A0000"/>
                </a:solidFill>
                <a:latin typeface="Balboa Medium" panose="020B0604040203020204" pitchFamily="34" charset="0"/>
              </a:rPr>
              <a:t>ELEGIBILIDAD DEL BENEFICIARIO</a:t>
            </a:r>
            <a:endParaRPr lang="en-US" sz="4000" b="1" i="0" dirty="0">
              <a:solidFill>
                <a:srgbClr val="0A0000"/>
              </a:solidFill>
              <a:effectLst/>
              <a:latin typeface="Balboa Medium" panose="020B0604040203020204" pitchFamily="34" charset="0"/>
            </a:endParaRPr>
          </a:p>
        </p:txBody>
      </p:sp>
      <p:sp>
        <p:nvSpPr>
          <p:cNvPr id="6" name="TextBox 5">
            <a:extLst>
              <a:ext uri="{FF2B5EF4-FFF2-40B4-BE49-F238E27FC236}">
                <a16:creationId xmlns:a16="http://schemas.microsoft.com/office/drawing/2014/main" id="{DF71E93C-1F9D-4AB2-A3E6-4D3CA0E8C6E1}"/>
              </a:ext>
            </a:extLst>
          </p:cNvPr>
          <p:cNvSpPr txBox="1"/>
          <p:nvPr/>
        </p:nvSpPr>
        <p:spPr>
          <a:xfrm>
            <a:off x="1" y="981010"/>
            <a:ext cx="5964860" cy="5262979"/>
          </a:xfrm>
          <a:prstGeom prst="rect">
            <a:avLst/>
          </a:prstGeom>
          <a:noFill/>
        </p:spPr>
        <p:txBody>
          <a:bodyPr wrap="square">
            <a:spAutoFit/>
          </a:bodyPr>
          <a:lstStyle/>
          <a:p>
            <a:r>
              <a:rPr lang="es-ES_tradnl" sz="1300" b="1" dirty="0"/>
              <a:t>Empresas elegibles deberán tener una dirección física y operar en California.</a:t>
            </a:r>
          </a:p>
          <a:p>
            <a:endParaRPr lang="es-ES_tradnl" sz="1300" dirty="0"/>
          </a:p>
          <a:p>
            <a:r>
              <a:rPr lang="es-ES_tradnl" sz="1300" dirty="0"/>
              <a:t>Una pequeña empresa o una pequeña organización sin fines de lucro debe cumplir con los siguientes criterios para ser elegible para recibir una subvención:</a:t>
            </a:r>
          </a:p>
          <a:p>
            <a:endParaRPr lang="es-ES_tradnl" sz="1300" dirty="0"/>
          </a:p>
          <a:p>
            <a:pPr marL="285750" indent="-285750">
              <a:buFont typeface="Arial" panose="020B0604020202020204" pitchFamily="34" charset="0"/>
              <a:buChar char="•"/>
            </a:pPr>
            <a:r>
              <a:rPr lang="es-ES_tradnl" sz="1300" dirty="0"/>
              <a:t>Debe cumplir con la definición de “pequeña empresa elegible” (consulte Definiciones e información adicional)</a:t>
            </a:r>
          </a:p>
          <a:p>
            <a:pPr marL="285750" indent="-285750">
              <a:buFont typeface="Arial" panose="020B0604020202020204" pitchFamily="34" charset="0"/>
              <a:buChar char="•"/>
            </a:pPr>
            <a:r>
              <a:rPr lang="es-ES_tradnl" sz="1300" dirty="0"/>
              <a:t>Empresas activas o organizaciones sin fines de lucro que operan desde al menos el 1 de junio de 2019:</a:t>
            </a:r>
          </a:p>
          <a:p>
            <a:pPr marL="742950" lvl="1" indent="-285750">
              <a:buFont typeface="Courier New" panose="02070309020205020404" pitchFamily="49" charset="0"/>
              <a:buChar char="o"/>
            </a:pPr>
            <a:r>
              <a:rPr lang="es-ES_tradnl" sz="1200" dirty="0"/>
              <a:t>Las empresas deben estar operando actualmente o tener un plan claro para reabrir una vez que el estado de California permita la reapertura de la empresa.</a:t>
            </a:r>
          </a:p>
          <a:p>
            <a:pPr marL="285750" indent="-285750">
              <a:buFont typeface="Arial" panose="020B0604020202020204" pitchFamily="34" charset="0"/>
              <a:buChar char="•"/>
            </a:pPr>
            <a:r>
              <a:rPr lang="es-ES_tradnl" sz="1300" dirty="0"/>
              <a:t>Las empresas deben verse afectadas por VOVID-19 y las restricciones de salud y seguridad, como interrupciones comerciales o cierres comerciales incurridos como resultando de la pandemia COVID-19</a:t>
            </a:r>
          </a:p>
          <a:p>
            <a:pPr marL="285750" indent="-285750">
              <a:buFont typeface="Arial" panose="020B0604020202020204" pitchFamily="34" charset="0"/>
              <a:buChar char="•"/>
            </a:pPr>
            <a:r>
              <a:rPr lang="es-ES_tradnl" sz="1300" dirty="0"/>
              <a:t>La empresa debe poder proporcionar documentos de organización, incluidas las declaraciones de impuestos de 2018 o 2019 o el Formulario 990, copia de la presentación oficial ante la Secretaria de Estado de California, si corresponde, o el municipio local para la empresa, como uno de los siguientes: Artículos de incorporación, certificado de organización, nombre ficticio de registro o licencia comercial emitida por el gobierno</a:t>
            </a:r>
          </a:p>
          <a:p>
            <a:pPr marL="285750" indent="-285750">
              <a:buFont typeface="Arial" panose="020B0604020202020204" pitchFamily="34" charset="0"/>
              <a:buChar char="•"/>
            </a:pPr>
            <a:r>
              <a:rPr lang="es-ES_tradnl" sz="1300" dirty="0"/>
              <a:t>El solicitante debe poder proporcionar una forma aceptable de identificación como foto emitida por el gobierno</a:t>
            </a:r>
          </a:p>
          <a:p>
            <a:pPr marL="285750" indent="-285750">
              <a:buFont typeface="Arial" panose="020B0604020202020204" pitchFamily="34" charset="0"/>
              <a:buChar char="•"/>
            </a:pPr>
            <a:r>
              <a:rPr lang="es-ES_tradnl" sz="1300" dirty="0"/>
              <a:t>El Solicitante con múltiples entidades comerciales, franquicias, ubicaciones, etc., no son elegibles para múltiples subvenciones y solo pueden presentar una solicitud una vez utilizada su pequeña empresa elegible con los ingresos mas altos.</a:t>
            </a:r>
          </a:p>
        </p:txBody>
      </p:sp>
      <p:cxnSp>
        <p:nvCxnSpPr>
          <p:cNvPr id="9" name="Straight Connector 8">
            <a:extLst>
              <a:ext uri="{FF2B5EF4-FFF2-40B4-BE49-F238E27FC236}">
                <a16:creationId xmlns:a16="http://schemas.microsoft.com/office/drawing/2014/main" id="{CC887923-09E9-4921-BD40-761253E50E8D}"/>
              </a:ext>
            </a:extLst>
          </p:cNvPr>
          <p:cNvCxnSpPr/>
          <p:nvPr/>
        </p:nvCxnSpPr>
        <p:spPr>
          <a:xfrm>
            <a:off x="6096000" y="925049"/>
            <a:ext cx="0" cy="5114057"/>
          </a:xfrm>
          <a:prstGeom prst="line">
            <a:avLst/>
          </a:prstGeom>
          <a:ln>
            <a:solidFill>
              <a:srgbClr val="0D3C8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AF49DE-DE3E-4ED8-91B1-2231348904DF}"/>
              </a:ext>
            </a:extLst>
          </p:cNvPr>
          <p:cNvSpPr/>
          <p:nvPr/>
        </p:nvSpPr>
        <p:spPr>
          <a:xfrm>
            <a:off x="0" y="6289288"/>
            <a:ext cx="12192000" cy="568712"/>
          </a:xfrm>
          <a:prstGeom prst="rect">
            <a:avLst/>
          </a:prstGeom>
          <a:solidFill>
            <a:srgbClr val="0D3C82"/>
          </a:solidFill>
          <a:ln>
            <a:solidFill>
              <a:srgbClr val="0D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27030D38-33B4-46B7-B254-A147C6C9F4DB}"/>
              </a:ext>
            </a:extLst>
          </p:cNvPr>
          <p:cNvCxnSpPr>
            <a:cxnSpLocks/>
          </p:cNvCxnSpPr>
          <p:nvPr/>
        </p:nvCxnSpPr>
        <p:spPr>
          <a:xfrm>
            <a:off x="5731731" y="769013"/>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98D365C3-2E3C-4527-9F6F-8ECE4B39AC3A}"/>
              </a:ext>
            </a:extLst>
          </p:cNvPr>
          <p:cNvGrpSpPr/>
          <p:nvPr/>
        </p:nvGrpSpPr>
        <p:grpSpPr>
          <a:xfrm>
            <a:off x="4949367" y="6394491"/>
            <a:ext cx="2672930" cy="400110"/>
            <a:chOff x="4949367" y="6445291"/>
            <a:chExt cx="2672930" cy="400110"/>
          </a:xfrm>
        </p:grpSpPr>
        <p:pic>
          <p:nvPicPr>
            <p:cNvPr id="17" name="Picture 16">
              <a:extLst>
                <a:ext uri="{FF2B5EF4-FFF2-40B4-BE49-F238E27FC236}">
                  <a16:creationId xmlns:a16="http://schemas.microsoft.com/office/drawing/2014/main" id="{14683E8A-57B3-45D3-9910-137DBD5E2B0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49367" y="6517023"/>
              <a:ext cx="1029599" cy="280233"/>
            </a:xfrm>
            <a:prstGeom prst="rect">
              <a:avLst/>
            </a:prstGeom>
          </p:spPr>
        </p:pic>
        <p:sp>
          <p:nvSpPr>
            <p:cNvPr id="18" name="TextBox 17">
              <a:extLst>
                <a:ext uri="{FF2B5EF4-FFF2-40B4-BE49-F238E27FC236}">
                  <a16:creationId xmlns:a16="http://schemas.microsoft.com/office/drawing/2014/main" id="{877D741F-4346-4C15-BF50-D758126CA49F}"/>
                </a:ext>
              </a:extLst>
            </p:cNvPr>
            <p:cNvSpPr txBox="1"/>
            <p:nvPr/>
          </p:nvSpPr>
          <p:spPr>
            <a:xfrm>
              <a:off x="6104013" y="6445291"/>
              <a:ext cx="1518284" cy="400110"/>
            </a:xfrm>
            <a:prstGeom prst="rect">
              <a:avLst/>
            </a:prstGeom>
            <a:noFill/>
          </p:spPr>
          <p:txBody>
            <a:bodyPr wrap="square">
              <a:spAutoFit/>
            </a:bodyPr>
            <a:lstStyle/>
            <a:p>
              <a:pPr algn="ctr"/>
              <a:r>
                <a:rPr lang="en-US" sz="1000" dirty="0">
                  <a:solidFill>
                    <a:schemeClr val="bg1"/>
                  </a:solidFill>
                </a:rPr>
                <a:t>This Program is funded by </a:t>
              </a:r>
            </a:p>
            <a:p>
              <a:pPr algn="ctr"/>
              <a:r>
                <a:rPr lang="en-US" sz="1000" dirty="0">
                  <a:solidFill>
                    <a:schemeClr val="bg1"/>
                  </a:solidFill>
                </a:rPr>
                <a:t>the State of California</a:t>
              </a:r>
            </a:p>
          </p:txBody>
        </p:sp>
        <p:cxnSp>
          <p:nvCxnSpPr>
            <p:cNvPr id="19" name="Straight Connector 18">
              <a:extLst>
                <a:ext uri="{FF2B5EF4-FFF2-40B4-BE49-F238E27FC236}">
                  <a16:creationId xmlns:a16="http://schemas.microsoft.com/office/drawing/2014/main" id="{BFFDBC28-D18D-4C7A-9588-A4300E8677B2}"/>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8632C57A-9574-4F58-829B-499A6AD17E80}"/>
              </a:ext>
            </a:extLst>
          </p:cNvPr>
          <p:cNvSpPr txBox="1"/>
          <p:nvPr/>
        </p:nvSpPr>
        <p:spPr>
          <a:xfrm>
            <a:off x="6227137" y="914137"/>
            <a:ext cx="5964861" cy="5170646"/>
          </a:xfrm>
          <a:prstGeom prst="rect">
            <a:avLst/>
          </a:prstGeom>
          <a:noFill/>
        </p:spPr>
        <p:txBody>
          <a:bodyPr wrap="square">
            <a:spAutoFit/>
          </a:bodyPr>
          <a:lstStyle/>
          <a:p>
            <a:r>
              <a:rPr lang="es-ES_tradnl" sz="1600" dirty="0">
                <a:latin typeface="Balboa Light" panose="020B0304040203020204" pitchFamily="34" charset="0"/>
              </a:rPr>
              <a:t>DEFINICIONES E INFORMACION ADICIONAL</a:t>
            </a:r>
          </a:p>
          <a:p>
            <a:pPr marL="285750" indent="-285750">
              <a:buFont typeface="Arial" panose="020B0604020202020204" pitchFamily="34" charset="0"/>
              <a:buChar char="•"/>
            </a:pPr>
            <a:r>
              <a:rPr lang="es-ES_tradnl" sz="1200" dirty="0"/>
              <a:t>“Pequeñas empresas elegible” significa pequeñas empresas y pequeñas organizaciones sin fines de lucro que operan en California.</a:t>
            </a:r>
          </a:p>
          <a:p>
            <a:pPr marL="285750" indent="-285750">
              <a:buFont typeface="Arial" panose="020B0604020202020204" pitchFamily="34" charset="0"/>
              <a:buChar char="•"/>
            </a:pPr>
            <a:r>
              <a:rPr lang="es-ES_tradnl" sz="1200" dirty="0"/>
              <a:t>“Pequeñas empresas” significa propietarios únicos, contratistas independientes, 1099 trabajadores y/o entidades comerciales registradas “con fines de lucro” (por ejemplo, corporaciones C, corporaciones S, compañías de responsabilidad limitada, sociedades) que tiene ingresos brutos anuales de $2.5 millones o menos según la declaración de impuestos disponible mas reciente (2018 o 2019); debe tener un ingreso bruto anual mínimo de $1,000</a:t>
            </a:r>
          </a:p>
          <a:p>
            <a:pPr marL="285750" indent="-285750">
              <a:buFont typeface="Arial" panose="020B0604020202020204" pitchFamily="34" charset="0"/>
              <a:buChar char="•"/>
            </a:pPr>
            <a:r>
              <a:rPr lang="es-ES_tradnl" sz="1200" dirty="0"/>
              <a:t>“Pequeñas organizaciones sin fines de lucro” significa 501©(3), 501©(6) o 501©(19) entidades sin fines de lucro registradas que tienen ingresos brutos anuales de &amp;2.5 millones o menos según el Formulario 990 (2018) mas reciente disponible o 2019); debe tener un ingreso bruto anual mínimo de $1,000; Los tipos de entidades sin fines de lucro incluyen corporaciones, compañías de responsabilidad limitada, fideicomisos o asociaciones no incorporadas. </a:t>
            </a:r>
          </a:p>
          <a:p>
            <a:pPr marL="285750" indent="-285750">
              <a:buFont typeface="Arial" panose="020B0604020202020204" pitchFamily="34" charset="0"/>
              <a:buChar char="•"/>
            </a:pPr>
            <a:r>
              <a:rPr lang="es-ES_tradnl" sz="1200" dirty="0"/>
              <a:t>Los solicitantes deberán certificar su elegibilidad, incluido que la subvención se utilizara para el solicitante especifico y que dicho solicitante es la empresa con mayores ingresos.</a:t>
            </a:r>
          </a:p>
          <a:p>
            <a:pPr marL="285750" indent="-285750">
              <a:buFont typeface="Arial" panose="020B0604020202020204" pitchFamily="34" charset="0"/>
              <a:buChar char="•"/>
            </a:pPr>
            <a:r>
              <a:rPr lang="es-ES_tradnl" sz="1200" dirty="0"/>
              <a:t>Los propietarios no estadounidenses están sujetos a la verificación de ITIN a través del formulario CP565 del IRS</a:t>
            </a:r>
          </a:p>
          <a:p>
            <a:pPr marL="285750" indent="-285750">
              <a:buFont typeface="Arial" panose="020B0604020202020204" pitchFamily="34" charset="0"/>
              <a:buChar char="•"/>
            </a:pPr>
            <a:r>
              <a:rPr lang="es-ES_tradnl" sz="1200" dirty="0"/>
              <a:t>Ingresos determinados con base en la definición del formulario de impuestos del IRS de “Ventas brutas” (Menos cualquier devolución y bonificación) según se informa en la línea 1.c. tanto en el 1120 (rendimiento corporativo) como en el 1120s (rendimiento S-</a:t>
            </a:r>
            <a:r>
              <a:rPr lang="es-ES_tradnl" sz="1200" dirty="0" err="1"/>
              <a:t>Corp</a:t>
            </a:r>
            <a:r>
              <a:rPr lang="es-ES_tradnl" sz="1200" dirty="0"/>
              <a:t>); Línea 3 en el Anexo C del IRS para LLC de un solo miembro y empresas unipersonales; Línea 1.c del Formulario 1065, para asociaciones; Línea 1.cy Línea 2 en el Anexo F para negocios agrícolas; y Línea 12 del Formulario 990 para organizaciones sin fines de lucro.  El Anexo E no es elegible.</a:t>
            </a:r>
          </a:p>
          <a:p>
            <a:pPr marL="285750" indent="-285750">
              <a:buFont typeface="Arial" panose="020B0604020202020204" pitchFamily="34" charset="0"/>
              <a:buChar char="•"/>
            </a:pPr>
            <a:endParaRPr lang="en-US" sz="1400" dirty="0"/>
          </a:p>
        </p:txBody>
      </p:sp>
      <p:sp>
        <p:nvSpPr>
          <p:cNvPr id="3" name="Slide Number Placeholder 2">
            <a:extLst>
              <a:ext uri="{FF2B5EF4-FFF2-40B4-BE49-F238E27FC236}">
                <a16:creationId xmlns:a16="http://schemas.microsoft.com/office/drawing/2014/main" id="{377E9602-B86A-4446-8B59-99D8956E81CB}"/>
              </a:ext>
            </a:extLst>
          </p:cNvPr>
          <p:cNvSpPr>
            <a:spLocks noGrp="1"/>
          </p:cNvSpPr>
          <p:nvPr>
            <p:ph type="sldNum" sz="quarter" idx="12"/>
          </p:nvPr>
        </p:nvSpPr>
        <p:spPr/>
        <p:txBody>
          <a:bodyPr/>
          <a:lstStyle/>
          <a:p>
            <a:fld id="{8AAEA597-3525-4545-A2CF-C14FA043E16B}" type="slidenum">
              <a:rPr lang="en-US" smtClean="0"/>
              <a:t>6</a:t>
            </a:fld>
            <a:endParaRPr lang="en-US"/>
          </a:p>
        </p:txBody>
      </p:sp>
    </p:spTree>
    <p:extLst>
      <p:ext uri="{BB962C8B-B14F-4D97-AF65-F5344CB8AC3E}">
        <p14:creationId xmlns:p14="http://schemas.microsoft.com/office/powerpoint/2010/main" val="30766793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5F63F4D-8369-4A03-A677-EE30F65EE9DD}"/>
              </a:ext>
            </a:extLst>
          </p:cNvPr>
          <p:cNvSpPr/>
          <p:nvPr/>
        </p:nvSpPr>
        <p:spPr>
          <a:xfrm>
            <a:off x="183024" y="1075931"/>
            <a:ext cx="7055975" cy="4935935"/>
          </a:xfrm>
          <a:prstGeom prst="rect">
            <a:avLst/>
          </a:prstGeom>
          <a:solidFill>
            <a:srgbClr val="E2E7EF"/>
          </a:solidFill>
          <a:ln>
            <a:solidFill>
              <a:srgbClr val="E2E7EF"/>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7BFCDFDC-75A4-43F0-A029-6D71360939D4}"/>
              </a:ext>
            </a:extLst>
          </p:cNvPr>
          <p:cNvSpPr txBox="1"/>
          <p:nvPr/>
        </p:nvSpPr>
        <p:spPr>
          <a:xfrm>
            <a:off x="8013" y="184414"/>
            <a:ext cx="12192000" cy="1077218"/>
          </a:xfrm>
          <a:prstGeom prst="rect">
            <a:avLst/>
          </a:prstGeom>
          <a:noFill/>
        </p:spPr>
        <p:txBody>
          <a:bodyPr wrap="square">
            <a:spAutoFit/>
          </a:bodyPr>
          <a:lstStyle/>
          <a:p>
            <a:pPr algn="ctr" fontAlgn="base"/>
            <a:r>
              <a:rPr lang="en-US" sz="3200" b="1" dirty="0">
                <a:solidFill>
                  <a:srgbClr val="0A0000"/>
                </a:solidFill>
                <a:latin typeface="Balboa Medium" panose="020B0604040203020204" pitchFamily="34" charset="0"/>
              </a:rPr>
              <a:t>SECCIÓN 9: ENCUENTRE SU NOMBRE DE USUARIO</a:t>
            </a:r>
          </a:p>
          <a:p>
            <a:pPr algn="ctr" fontAlgn="base"/>
            <a:r>
              <a:rPr lang="en-US" sz="3200" b="1" dirty="0">
                <a:solidFill>
                  <a:srgbClr val="0A0000"/>
                </a:solidFill>
                <a:latin typeface="Balboa Medium" panose="020B0604040203020204" pitchFamily="34" charset="0"/>
              </a:rPr>
              <a:t>Y CLAVE DE ACCESO</a:t>
            </a:r>
            <a:endParaRPr lang="en-US" sz="4000" b="1" dirty="0">
              <a:solidFill>
                <a:srgbClr val="0A0000"/>
              </a:solidFill>
              <a:latin typeface="Balboa Medium" panose="020B0604040203020204" pitchFamily="34" charset="0"/>
            </a:endParaRPr>
          </a:p>
        </p:txBody>
      </p:sp>
      <p:sp>
        <p:nvSpPr>
          <p:cNvPr id="30" name="TextBox 29">
            <a:extLst>
              <a:ext uri="{FF2B5EF4-FFF2-40B4-BE49-F238E27FC236}">
                <a16:creationId xmlns:a16="http://schemas.microsoft.com/office/drawing/2014/main" id="{8FE5B8DA-23D1-492B-9F4A-7D0326125E21}"/>
              </a:ext>
            </a:extLst>
          </p:cNvPr>
          <p:cNvSpPr txBox="1"/>
          <p:nvPr/>
        </p:nvSpPr>
        <p:spPr>
          <a:xfrm>
            <a:off x="571458" y="1247691"/>
            <a:ext cx="5389076" cy="6186309"/>
          </a:xfrm>
          <a:prstGeom prst="rect">
            <a:avLst/>
          </a:prstGeom>
          <a:noFill/>
        </p:spPr>
        <p:txBody>
          <a:bodyPr wrap="square">
            <a:spAutoFit/>
          </a:bodyPr>
          <a:lstStyle/>
          <a:p>
            <a:r>
              <a:rPr lang="es-ES_tradnl" sz="1600" dirty="0">
                <a:latin typeface="Balboa Medium" panose="020B0604040203020204" pitchFamily="34" charset="0"/>
              </a:rPr>
              <a:t>INSTRUCCIONES</a:t>
            </a:r>
          </a:p>
          <a:p>
            <a:pPr marL="342900" indent="-342900">
              <a:buFont typeface="+mj-lt"/>
              <a:buAutoNum type="arabicPeriod"/>
            </a:pPr>
            <a:r>
              <a:rPr lang="es-ES_tradnl" sz="1600" dirty="0"/>
              <a:t>Por favor revise la dirección electrónica que ingreso en el espacio </a:t>
            </a:r>
            <a:r>
              <a:rPr lang="es-ES_tradnl" sz="1600" b="1" dirty="0"/>
              <a:t>“</a:t>
            </a:r>
            <a:r>
              <a:rPr lang="es-ES_tradnl" sz="1600" b="1" dirty="0" err="1"/>
              <a:t>let’s</a:t>
            </a:r>
            <a:r>
              <a:rPr lang="es-ES_tradnl" sz="1600" b="1" dirty="0"/>
              <a:t> </a:t>
            </a:r>
            <a:r>
              <a:rPr lang="es-ES_tradnl" sz="1600" b="1" dirty="0" err="1"/>
              <a:t>get</a:t>
            </a:r>
            <a:r>
              <a:rPr lang="es-ES_tradnl" sz="1600" b="1" dirty="0"/>
              <a:t> </a:t>
            </a:r>
            <a:r>
              <a:rPr lang="es-ES_tradnl" sz="1600" b="1" dirty="0" err="1"/>
              <a:t>started</a:t>
            </a:r>
            <a:r>
              <a:rPr lang="es-ES_tradnl" sz="1600" b="1" dirty="0"/>
              <a:t> </a:t>
            </a:r>
            <a:r>
              <a:rPr lang="es-ES_tradnl" sz="1600" b="1" dirty="0" err="1"/>
              <a:t>with</a:t>
            </a:r>
            <a:r>
              <a:rPr lang="es-ES_tradnl" sz="1600" b="1" dirty="0"/>
              <a:t> </a:t>
            </a:r>
            <a:r>
              <a:rPr lang="es-ES_tradnl" sz="1600" b="1" dirty="0" err="1"/>
              <a:t>your</a:t>
            </a:r>
            <a:r>
              <a:rPr lang="es-ES_tradnl" sz="1600" b="1" dirty="0"/>
              <a:t> </a:t>
            </a:r>
            <a:r>
              <a:rPr lang="es-ES_tradnl" sz="1600" b="1" dirty="0" err="1"/>
              <a:t>application</a:t>
            </a:r>
            <a:r>
              <a:rPr lang="es-ES_tradnl" sz="1600" b="1" dirty="0"/>
              <a:t>”</a:t>
            </a:r>
            <a:r>
              <a:rPr lang="es-ES_tradnl" sz="1600" dirty="0"/>
              <a:t> en la sección de la aplicación para ver su nombre de usuario y clave de acceso a nuestro portal</a:t>
            </a:r>
            <a:br>
              <a:rPr lang="es-ES_tradnl" sz="1600" dirty="0"/>
            </a:br>
            <a:br>
              <a:rPr lang="es-ES_tradnl" sz="1600" dirty="0"/>
            </a:br>
            <a:r>
              <a:rPr lang="es-ES_tradnl" sz="1600" dirty="0"/>
              <a:t>Si usted no ve este correo en su buzón, por favor revise los folders de </a:t>
            </a:r>
            <a:r>
              <a:rPr lang="es-ES_tradnl" sz="1600" b="1" dirty="0"/>
              <a:t>SPAM y de JUNK</a:t>
            </a:r>
          </a:p>
          <a:p>
            <a:pPr marL="342900" indent="-342900">
              <a:buFont typeface="+mj-lt"/>
              <a:buAutoNum type="arabicPeriod"/>
            </a:pPr>
            <a:endParaRPr lang="es-ES_tradnl" sz="1600" b="1" dirty="0"/>
          </a:p>
          <a:p>
            <a:endParaRPr lang="es-ES_tradnl" sz="1600" b="1" dirty="0"/>
          </a:p>
          <a:p>
            <a:pPr marL="342900" indent="-342900">
              <a:buFont typeface="+mj-lt"/>
              <a:buAutoNum type="arabicPeriod"/>
            </a:pPr>
            <a:r>
              <a:rPr lang="es-ES_tradnl" sz="1600" dirty="0"/>
              <a:t>Active su cuenta oprimiendo “</a:t>
            </a:r>
            <a:r>
              <a:rPr lang="es-ES_tradnl" sz="1600" b="1" dirty="0" err="1"/>
              <a:t>Click</a:t>
            </a:r>
            <a:r>
              <a:rPr lang="es-ES_tradnl" sz="1600" b="1" dirty="0"/>
              <a:t> </a:t>
            </a:r>
            <a:r>
              <a:rPr lang="es-ES_tradnl" sz="1600" b="1" dirty="0" err="1"/>
              <a:t>here</a:t>
            </a:r>
            <a:r>
              <a:rPr lang="es-ES_tradnl" sz="1600" b="1" dirty="0"/>
              <a:t> to log in</a:t>
            </a:r>
            <a:r>
              <a:rPr lang="es-ES_tradnl" sz="1600" dirty="0"/>
              <a:t>”.   Usted será redirigido a la página de aplicación principal de California </a:t>
            </a:r>
            <a:r>
              <a:rPr lang="es-ES_tradnl" sz="1600" dirty="0" err="1"/>
              <a:t>Relief</a:t>
            </a:r>
            <a:r>
              <a:rPr lang="es-ES_tradnl" sz="1600" dirty="0"/>
              <a:t> </a:t>
            </a:r>
            <a:r>
              <a:rPr lang="es-ES_tradnl" sz="1600" dirty="0" err="1"/>
              <a:t>Grant</a:t>
            </a:r>
            <a:r>
              <a:rPr lang="es-ES_tradnl" sz="1600" dirty="0"/>
              <a:t> </a:t>
            </a:r>
            <a:r>
              <a:rPr lang="es-ES_tradnl" sz="1600" dirty="0" err="1"/>
              <a:t>Program</a:t>
            </a:r>
            <a:r>
              <a:rPr lang="es-ES_tradnl" sz="1600" dirty="0"/>
              <a:t>. </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br>
              <a:rPr lang="en-US" sz="1200" dirty="0"/>
            </a:br>
            <a:endParaRPr lang="en-US" sz="1200" dirty="0"/>
          </a:p>
        </p:txBody>
      </p:sp>
      <p:cxnSp>
        <p:nvCxnSpPr>
          <p:cNvPr id="15" name="Straight Connector 14">
            <a:extLst>
              <a:ext uri="{FF2B5EF4-FFF2-40B4-BE49-F238E27FC236}">
                <a16:creationId xmlns:a16="http://schemas.microsoft.com/office/drawing/2014/main" id="{22DDA749-2E7F-427F-A41B-4FCD7145963A}"/>
              </a:ext>
            </a:extLst>
          </p:cNvPr>
          <p:cNvCxnSpPr>
            <a:cxnSpLocks/>
          </p:cNvCxnSpPr>
          <p:nvPr/>
        </p:nvCxnSpPr>
        <p:spPr>
          <a:xfrm>
            <a:off x="5731731" y="769013"/>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B026A8B-4D48-4A6A-BCBE-71EAF31546E0}"/>
              </a:ext>
            </a:extLst>
          </p:cNvPr>
          <p:cNvSpPr/>
          <p:nvPr/>
        </p:nvSpPr>
        <p:spPr>
          <a:xfrm>
            <a:off x="0" y="6289288"/>
            <a:ext cx="12192000" cy="568712"/>
          </a:xfrm>
          <a:prstGeom prst="rect">
            <a:avLst/>
          </a:prstGeom>
          <a:solidFill>
            <a:srgbClr val="0D3C82"/>
          </a:solidFill>
          <a:ln>
            <a:solidFill>
              <a:srgbClr val="0D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90AF936D-DC90-430E-B485-8D565BA64F9A}"/>
              </a:ext>
            </a:extLst>
          </p:cNvPr>
          <p:cNvGrpSpPr/>
          <p:nvPr/>
        </p:nvGrpSpPr>
        <p:grpSpPr>
          <a:xfrm>
            <a:off x="4949367" y="6394491"/>
            <a:ext cx="2672930" cy="400110"/>
            <a:chOff x="4949367" y="6445291"/>
            <a:chExt cx="2672930" cy="400110"/>
          </a:xfrm>
        </p:grpSpPr>
        <p:pic>
          <p:nvPicPr>
            <p:cNvPr id="34" name="Picture 33">
              <a:extLst>
                <a:ext uri="{FF2B5EF4-FFF2-40B4-BE49-F238E27FC236}">
                  <a16:creationId xmlns:a16="http://schemas.microsoft.com/office/drawing/2014/main" id="{949B613D-04EE-4A8B-9FC8-2BE9DDDEE9E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49367" y="6517023"/>
              <a:ext cx="1029599" cy="280233"/>
            </a:xfrm>
            <a:prstGeom prst="rect">
              <a:avLst/>
            </a:prstGeom>
          </p:spPr>
        </p:pic>
        <p:sp>
          <p:nvSpPr>
            <p:cNvPr id="35" name="TextBox 34">
              <a:extLst>
                <a:ext uri="{FF2B5EF4-FFF2-40B4-BE49-F238E27FC236}">
                  <a16:creationId xmlns:a16="http://schemas.microsoft.com/office/drawing/2014/main" id="{F071B48E-3645-4A60-9D3F-D406A4A7AC4B}"/>
                </a:ext>
              </a:extLst>
            </p:cNvPr>
            <p:cNvSpPr txBox="1"/>
            <p:nvPr/>
          </p:nvSpPr>
          <p:spPr>
            <a:xfrm>
              <a:off x="6104013" y="6445291"/>
              <a:ext cx="1518284" cy="400110"/>
            </a:xfrm>
            <a:prstGeom prst="rect">
              <a:avLst/>
            </a:prstGeom>
            <a:noFill/>
          </p:spPr>
          <p:txBody>
            <a:bodyPr wrap="square">
              <a:spAutoFit/>
            </a:bodyPr>
            <a:lstStyle/>
            <a:p>
              <a:pPr algn="ctr"/>
              <a:r>
                <a:rPr lang="en-US" sz="1000" dirty="0">
                  <a:solidFill>
                    <a:schemeClr val="bg1"/>
                  </a:solidFill>
                </a:rPr>
                <a:t>This Program is funded by </a:t>
              </a:r>
            </a:p>
            <a:p>
              <a:pPr algn="ctr"/>
              <a:r>
                <a:rPr lang="en-US" sz="1000" dirty="0">
                  <a:solidFill>
                    <a:schemeClr val="bg1"/>
                  </a:solidFill>
                </a:rPr>
                <a:t>the State of California</a:t>
              </a:r>
            </a:p>
          </p:txBody>
        </p:sp>
        <p:cxnSp>
          <p:nvCxnSpPr>
            <p:cNvPr id="37" name="Straight Connector 36">
              <a:extLst>
                <a:ext uri="{FF2B5EF4-FFF2-40B4-BE49-F238E27FC236}">
                  <a16:creationId xmlns:a16="http://schemas.microsoft.com/office/drawing/2014/main" id="{4C834219-3D5B-42C0-8482-CE0250EA8223}"/>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2" name="Slide Number Placeholder 1">
            <a:extLst>
              <a:ext uri="{FF2B5EF4-FFF2-40B4-BE49-F238E27FC236}">
                <a16:creationId xmlns:a16="http://schemas.microsoft.com/office/drawing/2014/main" id="{E71DC573-EBB2-4039-927E-9AA09A4C7B6C}"/>
              </a:ext>
            </a:extLst>
          </p:cNvPr>
          <p:cNvSpPr>
            <a:spLocks noGrp="1"/>
          </p:cNvSpPr>
          <p:nvPr>
            <p:ph type="sldNum" sz="quarter" idx="12"/>
          </p:nvPr>
        </p:nvSpPr>
        <p:spPr/>
        <p:txBody>
          <a:bodyPr/>
          <a:lstStyle/>
          <a:p>
            <a:fld id="{8AAEA597-3525-4545-A2CF-C14FA043E16B}" type="slidenum">
              <a:rPr lang="en-US" smtClean="0"/>
              <a:t>60</a:t>
            </a:fld>
            <a:endParaRPr lang="en-US"/>
          </a:p>
        </p:txBody>
      </p:sp>
      <p:pic>
        <p:nvPicPr>
          <p:cNvPr id="4" name="Picture 3">
            <a:extLst>
              <a:ext uri="{FF2B5EF4-FFF2-40B4-BE49-F238E27FC236}">
                <a16:creationId xmlns:a16="http://schemas.microsoft.com/office/drawing/2014/main" id="{3ABB689D-3E44-4A41-86E5-2FA3401E221E}"/>
              </a:ext>
            </a:extLst>
          </p:cNvPr>
          <p:cNvPicPr>
            <a:picLocks noChangeAspect="1"/>
          </p:cNvPicPr>
          <p:nvPr/>
        </p:nvPicPr>
        <p:blipFill>
          <a:blip r:embed="rId4"/>
          <a:stretch>
            <a:fillRect/>
          </a:stretch>
        </p:blipFill>
        <p:spPr>
          <a:xfrm>
            <a:off x="6348968" y="1247691"/>
            <a:ext cx="3885895" cy="4616728"/>
          </a:xfrm>
          <a:prstGeom prst="rect">
            <a:avLst/>
          </a:prstGeom>
        </p:spPr>
      </p:pic>
      <p:sp>
        <p:nvSpPr>
          <p:cNvPr id="78" name="Rectangle 77">
            <a:extLst>
              <a:ext uri="{FF2B5EF4-FFF2-40B4-BE49-F238E27FC236}">
                <a16:creationId xmlns:a16="http://schemas.microsoft.com/office/drawing/2014/main" id="{E48D64B6-4B5F-4B88-8B02-D4848E5A231B}"/>
              </a:ext>
            </a:extLst>
          </p:cNvPr>
          <p:cNvSpPr/>
          <p:nvPr/>
        </p:nvSpPr>
        <p:spPr>
          <a:xfrm>
            <a:off x="6348968" y="1242009"/>
            <a:ext cx="3885895" cy="462240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C5D87AB6-E840-4D4E-9508-9CD21FC5776D}"/>
              </a:ext>
            </a:extLst>
          </p:cNvPr>
          <p:cNvSpPr/>
          <p:nvPr/>
        </p:nvSpPr>
        <p:spPr>
          <a:xfrm>
            <a:off x="6387446" y="4202346"/>
            <a:ext cx="2223154" cy="530075"/>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32054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55152594-5E97-4279-9B28-BD09DC323517}"/>
              </a:ext>
            </a:extLst>
          </p:cNvPr>
          <p:cNvSpPr/>
          <p:nvPr/>
        </p:nvSpPr>
        <p:spPr>
          <a:xfrm>
            <a:off x="183024" y="1075931"/>
            <a:ext cx="7055975" cy="4935935"/>
          </a:xfrm>
          <a:prstGeom prst="rect">
            <a:avLst/>
          </a:prstGeom>
          <a:solidFill>
            <a:srgbClr val="E2E7EF"/>
          </a:solidFill>
          <a:ln>
            <a:solidFill>
              <a:srgbClr val="E2E7EF"/>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7BFCDFDC-75A4-43F0-A029-6D71360939D4}"/>
              </a:ext>
            </a:extLst>
          </p:cNvPr>
          <p:cNvSpPr txBox="1"/>
          <p:nvPr/>
        </p:nvSpPr>
        <p:spPr>
          <a:xfrm>
            <a:off x="0" y="109255"/>
            <a:ext cx="12192000" cy="707886"/>
          </a:xfrm>
          <a:prstGeom prst="rect">
            <a:avLst/>
          </a:prstGeom>
          <a:noFill/>
        </p:spPr>
        <p:txBody>
          <a:bodyPr wrap="square">
            <a:spAutoFit/>
          </a:bodyPr>
          <a:lstStyle/>
          <a:p>
            <a:pPr algn="ctr" fontAlgn="base"/>
            <a:r>
              <a:rPr lang="en-US" sz="4000" b="1" dirty="0">
                <a:solidFill>
                  <a:srgbClr val="0A0000"/>
                </a:solidFill>
                <a:latin typeface="Balboa Medium" panose="020B0604040203020204" pitchFamily="34" charset="0"/>
              </a:rPr>
              <a:t>SECTION 10: INICIO DE SESIÓN EN EL PORTAL DE SOCIOS</a:t>
            </a:r>
          </a:p>
        </p:txBody>
      </p:sp>
      <p:sp>
        <p:nvSpPr>
          <p:cNvPr id="30" name="TextBox 29">
            <a:extLst>
              <a:ext uri="{FF2B5EF4-FFF2-40B4-BE49-F238E27FC236}">
                <a16:creationId xmlns:a16="http://schemas.microsoft.com/office/drawing/2014/main" id="{8FE5B8DA-23D1-492B-9F4A-7D0326125E21}"/>
              </a:ext>
            </a:extLst>
          </p:cNvPr>
          <p:cNvSpPr txBox="1"/>
          <p:nvPr/>
        </p:nvSpPr>
        <p:spPr>
          <a:xfrm>
            <a:off x="571458" y="1247691"/>
            <a:ext cx="5389076" cy="4216539"/>
          </a:xfrm>
          <a:prstGeom prst="rect">
            <a:avLst/>
          </a:prstGeom>
          <a:noFill/>
        </p:spPr>
        <p:txBody>
          <a:bodyPr wrap="square">
            <a:spAutoFit/>
          </a:bodyPr>
          <a:lstStyle/>
          <a:p>
            <a:r>
              <a:rPr lang="es-ES_tradnl" sz="1600" dirty="0">
                <a:latin typeface="Balboa Medium" panose="020B0604040203020204" pitchFamily="34" charset="0"/>
              </a:rPr>
              <a:t>INSTRUCCIONES</a:t>
            </a:r>
          </a:p>
          <a:p>
            <a:pPr marL="342900" indent="-342900">
              <a:buFont typeface="+mj-lt"/>
              <a:buAutoNum type="arabicPeriod"/>
            </a:pPr>
            <a:r>
              <a:rPr lang="es-ES_tradnl" sz="1600" dirty="0"/>
              <a:t>Para poder ingresar y activar su cuenta, use el nombre de usuario y clave de acceso que se le asignó en el correo de confirmación</a:t>
            </a:r>
          </a:p>
          <a:p>
            <a:pPr marL="342900" indent="-342900">
              <a:buFont typeface="+mj-lt"/>
              <a:buAutoNum type="arabicPeriod"/>
            </a:pPr>
            <a:endParaRPr lang="es-ES_tradnl" sz="1600" dirty="0"/>
          </a:p>
          <a:p>
            <a:pPr marL="342900" indent="-342900">
              <a:buFont typeface="+mj-lt"/>
              <a:buAutoNum type="arabicPeriod"/>
            </a:pPr>
            <a:r>
              <a:rPr lang="es-ES_tradnl" sz="1600" b="1" dirty="0"/>
              <a:t>NOTA IMPORTANTE</a:t>
            </a:r>
            <a:r>
              <a:rPr lang="es-ES_tradnl" sz="1600" dirty="0"/>
              <a:t>: Por favor asegúrese de que inicia la sesión en el portal de su socio.  Sus credenciales de acceso no funcionaran en portales de otros socios.  Revise y confirme que en el portal de web URL aparece el nombre de su socio. </a:t>
            </a:r>
          </a:p>
          <a:p>
            <a:pPr marL="342900" indent="-342900">
              <a:buFont typeface="+mj-lt"/>
              <a:buAutoNum type="arabicPeriod"/>
            </a:pPr>
            <a:endParaRPr lang="es-ES_tradnl" sz="1600" dirty="0"/>
          </a:p>
          <a:p>
            <a:pPr marL="342900" indent="-342900">
              <a:buFont typeface="+mj-lt"/>
              <a:buAutoNum type="arabicPeriod"/>
            </a:pPr>
            <a:r>
              <a:rPr lang="es-ES_tradnl" sz="1600" dirty="0"/>
              <a:t>Una vez ingresado y para su seguridad, se le va a pedir que cambie su clave de usuario. Su nueva clave debe de incluir un mínimo de ocho caracteres (1-9, a-z, A-Z),  ¡también debe de incluir uno de estos caracteres (!@#$%^&amp;*).</a:t>
            </a:r>
            <a:endParaRPr lang="en-US" sz="1200" dirty="0"/>
          </a:p>
          <a:p>
            <a:r>
              <a:rPr lang="en-US" sz="1400" dirty="0"/>
              <a:t> </a:t>
            </a:r>
          </a:p>
          <a:p>
            <a:endParaRPr lang="en-US" sz="1400" dirty="0"/>
          </a:p>
        </p:txBody>
      </p:sp>
      <p:cxnSp>
        <p:nvCxnSpPr>
          <p:cNvPr id="15" name="Straight Connector 14">
            <a:extLst>
              <a:ext uri="{FF2B5EF4-FFF2-40B4-BE49-F238E27FC236}">
                <a16:creationId xmlns:a16="http://schemas.microsoft.com/office/drawing/2014/main" id="{22DDA749-2E7F-427F-A41B-4FCD7145963A}"/>
              </a:ext>
            </a:extLst>
          </p:cNvPr>
          <p:cNvCxnSpPr>
            <a:cxnSpLocks/>
          </p:cNvCxnSpPr>
          <p:nvPr/>
        </p:nvCxnSpPr>
        <p:spPr>
          <a:xfrm>
            <a:off x="5731731" y="769013"/>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B026A8B-4D48-4A6A-BCBE-71EAF31546E0}"/>
              </a:ext>
            </a:extLst>
          </p:cNvPr>
          <p:cNvSpPr/>
          <p:nvPr/>
        </p:nvSpPr>
        <p:spPr>
          <a:xfrm>
            <a:off x="0" y="6289288"/>
            <a:ext cx="12192000" cy="568712"/>
          </a:xfrm>
          <a:prstGeom prst="rect">
            <a:avLst/>
          </a:prstGeom>
          <a:solidFill>
            <a:srgbClr val="0D3C82"/>
          </a:solidFill>
          <a:ln>
            <a:solidFill>
              <a:srgbClr val="0D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90AF936D-DC90-430E-B485-8D565BA64F9A}"/>
              </a:ext>
            </a:extLst>
          </p:cNvPr>
          <p:cNvGrpSpPr/>
          <p:nvPr/>
        </p:nvGrpSpPr>
        <p:grpSpPr>
          <a:xfrm>
            <a:off x="4949367" y="6394491"/>
            <a:ext cx="2672930" cy="400110"/>
            <a:chOff x="4949367" y="6445291"/>
            <a:chExt cx="2672930" cy="400110"/>
          </a:xfrm>
        </p:grpSpPr>
        <p:pic>
          <p:nvPicPr>
            <p:cNvPr id="34" name="Picture 33">
              <a:extLst>
                <a:ext uri="{FF2B5EF4-FFF2-40B4-BE49-F238E27FC236}">
                  <a16:creationId xmlns:a16="http://schemas.microsoft.com/office/drawing/2014/main" id="{949B613D-04EE-4A8B-9FC8-2BE9DDDEE9E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49367" y="6517023"/>
              <a:ext cx="1029599" cy="280233"/>
            </a:xfrm>
            <a:prstGeom prst="rect">
              <a:avLst/>
            </a:prstGeom>
          </p:spPr>
        </p:pic>
        <p:sp>
          <p:nvSpPr>
            <p:cNvPr id="35" name="TextBox 34">
              <a:extLst>
                <a:ext uri="{FF2B5EF4-FFF2-40B4-BE49-F238E27FC236}">
                  <a16:creationId xmlns:a16="http://schemas.microsoft.com/office/drawing/2014/main" id="{F071B48E-3645-4A60-9D3F-D406A4A7AC4B}"/>
                </a:ext>
              </a:extLst>
            </p:cNvPr>
            <p:cNvSpPr txBox="1"/>
            <p:nvPr/>
          </p:nvSpPr>
          <p:spPr>
            <a:xfrm>
              <a:off x="6104013" y="6445291"/>
              <a:ext cx="1518284" cy="400110"/>
            </a:xfrm>
            <a:prstGeom prst="rect">
              <a:avLst/>
            </a:prstGeom>
            <a:noFill/>
          </p:spPr>
          <p:txBody>
            <a:bodyPr wrap="square">
              <a:spAutoFit/>
            </a:bodyPr>
            <a:lstStyle/>
            <a:p>
              <a:pPr algn="ctr"/>
              <a:r>
                <a:rPr lang="en-US" sz="1000" dirty="0">
                  <a:solidFill>
                    <a:schemeClr val="bg1"/>
                  </a:solidFill>
                </a:rPr>
                <a:t>This Program is funded by </a:t>
              </a:r>
            </a:p>
            <a:p>
              <a:pPr algn="ctr"/>
              <a:r>
                <a:rPr lang="en-US" sz="1000" dirty="0">
                  <a:solidFill>
                    <a:schemeClr val="bg1"/>
                  </a:solidFill>
                </a:rPr>
                <a:t>the State of California</a:t>
              </a:r>
            </a:p>
          </p:txBody>
        </p:sp>
        <p:cxnSp>
          <p:nvCxnSpPr>
            <p:cNvPr id="37" name="Straight Connector 36">
              <a:extLst>
                <a:ext uri="{FF2B5EF4-FFF2-40B4-BE49-F238E27FC236}">
                  <a16:creationId xmlns:a16="http://schemas.microsoft.com/office/drawing/2014/main" id="{4C834219-3D5B-42C0-8482-CE0250EA8223}"/>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2" name="Slide Number Placeholder 1">
            <a:extLst>
              <a:ext uri="{FF2B5EF4-FFF2-40B4-BE49-F238E27FC236}">
                <a16:creationId xmlns:a16="http://schemas.microsoft.com/office/drawing/2014/main" id="{E71DC573-EBB2-4039-927E-9AA09A4C7B6C}"/>
              </a:ext>
            </a:extLst>
          </p:cNvPr>
          <p:cNvSpPr>
            <a:spLocks noGrp="1"/>
          </p:cNvSpPr>
          <p:nvPr>
            <p:ph type="sldNum" sz="quarter" idx="12"/>
          </p:nvPr>
        </p:nvSpPr>
        <p:spPr/>
        <p:txBody>
          <a:bodyPr/>
          <a:lstStyle/>
          <a:p>
            <a:fld id="{8AAEA597-3525-4545-A2CF-C14FA043E16B}" type="slidenum">
              <a:rPr lang="en-US" smtClean="0"/>
              <a:t>61</a:t>
            </a:fld>
            <a:endParaRPr lang="en-US"/>
          </a:p>
        </p:txBody>
      </p:sp>
      <p:sp>
        <p:nvSpPr>
          <p:cNvPr id="33" name="Rectangle 32">
            <a:extLst>
              <a:ext uri="{FF2B5EF4-FFF2-40B4-BE49-F238E27FC236}">
                <a16:creationId xmlns:a16="http://schemas.microsoft.com/office/drawing/2014/main" id="{31E76731-A680-4F66-94EE-6649B1D8BE0C}"/>
              </a:ext>
            </a:extLst>
          </p:cNvPr>
          <p:cNvSpPr/>
          <p:nvPr/>
        </p:nvSpPr>
        <p:spPr>
          <a:xfrm>
            <a:off x="6104013" y="1173138"/>
            <a:ext cx="5869607" cy="184142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descr="Graphical user interface, text, website&#10;&#10;Description automatically generated">
            <a:extLst>
              <a:ext uri="{FF2B5EF4-FFF2-40B4-BE49-F238E27FC236}">
                <a16:creationId xmlns:a16="http://schemas.microsoft.com/office/drawing/2014/main" id="{B8FE566F-0F27-4244-93BD-BE49AA08F45B}"/>
              </a:ext>
            </a:extLst>
          </p:cNvPr>
          <p:cNvPicPr>
            <a:picLocks noChangeAspect="1"/>
          </p:cNvPicPr>
          <p:nvPr/>
        </p:nvPicPr>
        <p:blipFill rotWithShape="1">
          <a:blip r:embed="rId4">
            <a:extLst>
              <a:ext uri="{28A0092B-C50C-407E-A947-70E740481C1C}">
                <a14:useLocalDpi xmlns:a14="http://schemas.microsoft.com/office/drawing/2010/main" val="0"/>
              </a:ext>
            </a:extLst>
          </a:blip>
          <a:srcRect r="30823" b="22898"/>
          <a:stretch/>
        </p:blipFill>
        <p:spPr>
          <a:xfrm>
            <a:off x="6162763" y="1256008"/>
            <a:ext cx="5752106" cy="1727424"/>
          </a:xfrm>
          <a:prstGeom prst="rect">
            <a:avLst/>
          </a:prstGeom>
        </p:spPr>
      </p:pic>
      <p:pic>
        <p:nvPicPr>
          <p:cNvPr id="40" name="Picture 39">
            <a:extLst>
              <a:ext uri="{FF2B5EF4-FFF2-40B4-BE49-F238E27FC236}">
                <a16:creationId xmlns:a16="http://schemas.microsoft.com/office/drawing/2014/main" id="{4966C9B4-A8F4-414C-B5C1-95291B4A8298}"/>
              </a:ext>
            </a:extLst>
          </p:cNvPr>
          <p:cNvPicPr>
            <a:picLocks noChangeAspect="1"/>
          </p:cNvPicPr>
          <p:nvPr/>
        </p:nvPicPr>
        <p:blipFill>
          <a:blip r:embed="rId5"/>
          <a:stretch>
            <a:fillRect/>
          </a:stretch>
        </p:blipFill>
        <p:spPr>
          <a:xfrm>
            <a:off x="6122110" y="3111768"/>
            <a:ext cx="2332079" cy="2858677"/>
          </a:xfrm>
          <a:prstGeom prst="rect">
            <a:avLst/>
          </a:prstGeom>
        </p:spPr>
      </p:pic>
      <p:sp>
        <p:nvSpPr>
          <p:cNvPr id="41" name="Rectangle 40">
            <a:extLst>
              <a:ext uri="{FF2B5EF4-FFF2-40B4-BE49-F238E27FC236}">
                <a16:creationId xmlns:a16="http://schemas.microsoft.com/office/drawing/2014/main" id="{9E1F6451-F7DD-427F-B3FB-2E5AA193EA01}"/>
              </a:ext>
            </a:extLst>
          </p:cNvPr>
          <p:cNvSpPr/>
          <p:nvPr/>
        </p:nvSpPr>
        <p:spPr>
          <a:xfrm>
            <a:off x="6096000" y="3111768"/>
            <a:ext cx="2358189" cy="285867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7F93A72-3094-44E8-8A03-EC230E30FBB8}"/>
              </a:ext>
            </a:extLst>
          </p:cNvPr>
          <p:cNvPicPr>
            <a:picLocks noChangeAspect="1"/>
          </p:cNvPicPr>
          <p:nvPr/>
        </p:nvPicPr>
        <p:blipFill>
          <a:blip r:embed="rId6"/>
          <a:stretch>
            <a:fillRect/>
          </a:stretch>
        </p:blipFill>
        <p:spPr>
          <a:xfrm>
            <a:off x="8709157" y="3173117"/>
            <a:ext cx="2161073" cy="2797328"/>
          </a:xfrm>
          <a:prstGeom prst="rect">
            <a:avLst/>
          </a:prstGeom>
        </p:spPr>
      </p:pic>
      <p:sp>
        <p:nvSpPr>
          <p:cNvPr id="42" name="Rectangle 41">
            <a:extLst>
              <a:ext uri="{FF2B5EF4-FFF2-40B4-BE49-F238E27FC236}">
                <a16:creationId xmlns:a16="http://schemas.microsoft.com/office/drawing/2014/main" id="{B73C4BE4-F57A-4ADC-89BE-C64ABC485BCA}"/>
              </a:ext>
            </a:extLst>
          </p:cNvPr>
          <p:cNvSpPr/>
          <p:nvPr/>
        </p:nvSpPr>
        <p:spPr>
          <a:xfrm>
            <a:off x="8610600" y="3111768"/>
            <a:ext cx="2358189" cy="285867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7499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2959F2-43DC-449C-90EB-271C2A015AA6}"/>
              </a:ext>
            </a:extLst>
          </p:cNvPr>
          <p:cNvSpPr/>
          <p:nvPr/>
        </p:nvSpPr>
        <p:spPr>
          <a:xfrm>
            <a:off x="0" y="0"/>
            <a:ext cx="12192000" cy="6866340"/>
          </a:xfrm>
          <a:prstGeom prst="rect">
            <a:avLst/>
          </a:prstGeom>
          <a:solidFill>
            <a:srgbClr val="F5F5F5"/>
          </a:solidFill>
          <a:ln>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5BF08EE-497C-415C-8CB5-1022DF26FE50}"/>
              </a:ext>
            </a:extLst>
          </p:cNvPr>
          <p:cNvSpPr/>
          <p:nvPr/>
        </p:nvSpPr>
        <p:spPr>
          <a:xfrm>
            <a:off x="501555" y="573299"/>
            <a:ext cx="11188888" cy="5711402"/>
          </a:xfrm>
          <a:prstGeom prst="rect">
            <a:avLst/>
          </a:prstGeom>
          <a:solidFill>
            <a:schemeClr val="bg1"/>
          </a:solidFill>
          <a:ln>
            <a:solidFill>
              <a:schemeClr val="bg1"/>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ceiling&#10;&#10;Description automatically generated">
            <a:extLst>
              <a:ext uri="{FF2B5EF4-FFF2-40B4-BE49-F238E27FC236}">
                <a16:creationId xmlns:a16="http://schemas.microsoft.com/office/drawing/2014/main" id="{7260A0EE-44DD-426E-BC3A-0F53BD30072C}"/>
              </a:ext>
            </a:extLst>
          </p:cNvPr>
          <p:cNvPicPr>
            <a:picLocks noChangeAspect="1"/>
          </p:cNvPicPr>
          <p:nvPr/>
        </p:nvPicPr>
        <p:blipFill rotWithShape="1">
          <a:blip r:embed="rId3">
            <a:extLst>
              <a:ext uri="{28A0092B-C50C-407E-A947-70E740481C1C}">
                <a14:useLocalDpi xmlns:a14="http://schemas.microsoft.com/office/drawing/2010/main" val="0"/>
              </a:ext>
            </a:extLst>
          </a:blip>
          <a:srcRect l="19920" r="22570"/>
          <a:stretch/>
        </p:blipFill>
        <p:spPr>
          <a:xfrm>
            <a:off x="501556" y="573300"/>
            <a:ext cx="4926841" cy="5711402"/>
          </a:xfrm>
          <a:prstGeom prst="rect">
            <a:avLst/>
          </a:prstGeom>
        </p:spPr>
      </p:pic>
      <p:sp>
        <p:nvSpPr>
          <p:cNvPr id="20" name="TextBox 19">
            <a:extLst>
              <a:ext uri="{FF2B5EF4-FFF2-40B4-BE49-F238E27FC236}">
                <a16:creationId xmlns:a16="http://schemas.microsoft.com/office/drawing/2014/main" id="{F087D73C-D31C-47D5-89E3-EF311A9B4974}"/>
              </a:ext>
            </a:extLst>
          </p:cNvPr>
          <p:cNvSpPr txBox="1"/>
          <p:nvPr/>
        </p:nvSpPr>
        <p:spPr>
          <a:xfrm>
            <a:off x="5421573" y="3017515"/>
            <a:ext cx="6268872" cy="584775"/>
          </a:xfrm>
          <a:prstGeom prst="rect">
            <a:avLst/>
          </a:prstGeom>
          <a:noFill/>
        </p:spPr>
        <p:txBody>
          <a:bodyPr wrap="square">
            <a:spAutoFit/>
          </a:bodyPr>
          <a:lstStyle/>
          <a:p>
            <a:pPr fontAlgn="base"/>
            <a:r>
              <a:rPr lang="en-US" sz="3200" b="1" dirty="0">
                <a:solidFill>
                  <a:srgbClr val="0A0000"/>
                </a:solidFill>
                <a:latin typeface="Balboa Medium" panose="020B0604040203020204" pitchFamily="34" charset="0"/>
              </a:rPr>
              <a:t>PARA CARGAR LOS DOCUMENTOS</a:t>
            </a:r>
            <a:endParaRPr lang="en-US" sz="4400" b="1" dirty="0">
              <a:solidFill>
                <a:srgbClr val="0A0000"/>
              </a:solidFill>
              <a:latin typeface="Balboa Medium" panose="020B0604040203020204" pitchFamily="34" charset="0"/>
            </a:endParaRPr>
          </a:p>
        </p:txBody>
      </p:sp>
      <p:cxnSp>
        <p:nvCxnSpPr>
          <p:cNvPr id="6" name="Straight Connector 5">
            <a:extLst>
              <a:ext uri="{FF2B5EF4-FFF2-40B4-BE49-F238E27FC236}">
                <a16:creationId xmlns:a16="http://schemas.microsoft.com/office/drawing/2014/main" id="{4856571E-5822-4240-93A4-44E9BA4B914A}"/>
              </a:ext>
            </a:extLst>
          </p:cNvPr>
          <p:cNvCxnSpPr>
            <a:cxnSpLocks/>
          </p:cNvCxnSpPr>
          <p:nvPr/>
        </p:nvCxnSpPr>
        <p:spPr>
          <a:xfrm>
            <a:off x="6044467" y="3840486"/>
            <a:ext cx="941695"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B67BC52-45F8-4C17-BEC0-3831A590B433}"/>
              </a:ext>
            </a:extLst>
          </p:cNvPr>
          <p:cNvSpPr txBox="1"/>
          <p:nvPr/>
        </p:nvSpPr>
        <p:spPr>
          <a:xfrm>
            <a:off x="5964993" y="3846942"/>
            <a:ext cx="6268872" cy="461665"/>
          </a:xfrm>
          <a:prstGeom prst="rect">
            <a:avLst/>
          </a:prstGeom>
          <a:noFill/>
        </p:spPr>
        <p:txBody>
          <a:bodyPr wrap="square">
            <a:spAutoFit/>
          </a:bodyPr>
          <a:lstStyle/>
          <a:p>
            <a:pPr fontAlgn="base"/>
            <a:r>
              <a:rPr lang="en-US" sz="2400" dirty="0">
                <a:solidFill>
                  <a:srgbClr val="0A0000"/>
                </a:solidFill>
                <a:latin typeface="Balboa Light" panose="020B0304040203020204" pitchFamily="34" charset="0"/>
              </a:rPr>
              <a:t>GUÍA PASO A PASO</a:t>
            </a:r>
            <a:endParaRPr lang="en-US" sz="2400" i="0" dirty="0">
              <a:solidFill>
                <a:srgbClr val="0A0000"/>
              </a:solidFill>
              <a:effectLst/>
              <a:latin typeface="Balboa Light" panose="020B0304040203020204" pitchFamily="34" charset="0"/>
            </a:endParaRPr>
          </a:p>
        </p:txBody>
      </p:sp>
      <p:pic>
        <p:nvPicPr>
          <p:cNvPr id="8" name="Picture 7" descr="Logo&#10;&#10;Description automatically generated">
            <a:extLst>
              <a:ext uri="{FF2B5EF4-FFF2-40B4-BE49-F238E27FC236}">
                <a16:creationId xmlns:a16="http://schemas.microsoft.com/office/drawing/2014/main" id="{58C81B90-B94D-45CC-98B0-1CC04B4689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0967" y="6434060"/>
            <a:ext cx="1029599" cy="446159"/>
          </a:xfrm>
          <a:prstGeom prst="rect">
            <a:avLst/>
          </a:prstGeom>
        </p:spPr>
      </p:pic>
      <p:sp>
        <p:nvSpPr>
          <p:cNvPr id="11" name="TextBox 10">
            <a:extLst>
              <a:ext uri="{FF2B5EF4-FFF2-40B4-BE49-F238E27FC236}">
                <a16:creationId xmlns:a16="http://schemas.microsoft.com/office/drawing/2014/main" id="{565E8ADE-1937-42B1-8BBD-7309243ABF48}"/>
              </a:ext>
            </a:extLst>
          </p:cNvPr>
          <p:cNvSpPr txBox="1"/>
          <p:nvPr/>
        </p:nvSpPr>
        <p:spPr>
          <a:xfrm>
            <a:off x="6104013" y="6445291"/>
            <a:ext cx="1518284" cy="400110"/>
          </a:xfrm>
          <a:prstGeom prst="rect">
            <a:avLst/>
          </a:prstGeom>
          <a:noFill/>
        </p:spPr>
        <p:txBody>
          <a:bodyPr wrap="square">
            <a:spAutoFit/>
          </a:bodyPr>
          <a:lstStyle/>
          <a:p>
            <a:pPr algn="ctr"/>
            <a:r>
              <a:rPr lang="en-US" sz="1000" dirty="0"/>
              <a:t>This Program is funded by </a:t>
            </a:r>
          </a:p>
          <a:p>
            <a:pPr algn="ctr"/>
            <a:r>
              <a:rPr lang="en-US" sz="1000" dirty="0"/>
              <a:t>the State of California</a:t>
            </a:r>
          </a:p>
        </p:txBody>
      </p:sp>
      <p:cxnSp>
        <p:nvCxnSpPr>
          <p:cNvPr id="12" name="Straight Connector 11">
            <a:extLst>
              <a:ext uri="{FF2B5EF4-FFF2-40B4-BE49-F238E27FC236}">
                <a16:creationId xmlns:a16="http://schemas.microsoft.com/office/drawing/2014/main" id="{91BE3AA6-13E5-4A07-9696-6BA5422C4AA3}"/>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D4E2C1D-F3D4-4D55-95F0-20D519D118D9}"/>
              </a:ext>
            </a:extLst>
          </p:cNvPr>
          <p:cNvSpPr>
            <a:spLocks noGrp="1"/>
          </p:cNvSpPr>
          <p:nvPr>
            <p:ph type="sldNum" sz="quarter" idx="12"/>
          </p:nvPr>
        </p:nvSpPr>
        <p:spPr/>
        <p:txBody>
          <a:bodyPr/>
          <a:lstStyle/>
          <a:p>
            <a:fld id="{8AAEA597-3525-4545-A2CF-C14FA043E16B}" type="slidenum">
              <a:rPr lang="en-US" smtClean="0"/>
              <a:t>62</a:t>
            </a:fld>
            <a:endParaRPr lang="en-US"/>
          </a:p>
        </p:txBody>
      </p:sp>
    </p:spTree>
    <p:extLst>
      <p:ext uri="{BB962C8B-B14F-4D97-AF65-F5344CB8AC3E}">
        <p14:creationId xmlns:p14="http://schemas.microsoft.com/office/powerpoint/2010/main" val="25046256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13C48C7-04EE-4B4B-884A-7D04F8ADD28F}"/>
              </a:ext>
            </a:extLst>
          </p:cNvPr>
          <p:cNvSpPr/>
          <p:nvPr/>
        </p:nvSpPr>
        <p:spPr>
          <a:xfrm>
            <a:off x="9060865" y="1517064"/>
            <a:ext cx="2720445" cy="347395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41EDDAE-B7BC-47BF-8E72-C9E2C159DF2C}"/>
              </a:ext>
            </a:extLst>
          </p:cNvPr>
          <p:cNvPicPr>
            <a:picLocks noChangeAspect="1"/>
          </p:cNvPicPr>
          <p:nvPr/>
        </p:nvPicPr>
        <p:blipFill>
          <a:blip r:embed="rId3"/>
          <a:stretch>
            <a:fillRect/>
          </a:stretch>
        </p:blipFill>
        <p:spPr>
          <a:xfrm>
            <a:off x="9129423" y="1596694"/>
            <a:ext cx="2571647" cy="3363578"/>
          </a:xfrm>
          <a:prstGeom prst="rect">
            <a:avLst/>
          </a:prstGeom>
        </p:spPr>
      </p:pic>
      <p:sp>
        <p:nvSpPr>
          <p:cNvPr id="19" name="Rectangle 18">
            <a:extLst>
              <a:ext uri="{FF2B5EF4-FFF2-40B4-BE49-F238E27FC236}">
                <a16:creationId xmlns:a16="http://schemas.microsoft.com/office/drawing/2014/main" id="{B7CA1959-30EF-4535-A968-5B2821713CE3}"/>
              </a:ext>
            </a:extLst>
          </p:cNvPr>
          <p:cNvSpPr/>
          <p:nvPr/>
        </p:nvSpPr>
        <p:spPr>
          <a:xfrm>
            <a:off x="183024" y="1075931"/>
            <a:ext cx="7055975" cy="4935935"/>
          </a:xfrm>
          <a:prstGeom prst="rect">
            <a:avLst/>
          </a:prstGeom>
          <a:solidFill>
            <a:srgbClr val="E2E7EF"/>
          </a:solidFill>
          <a:ln>
            <a:solidFill>
              <a:srgbClr val="E2E7EF"/>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42B522A4-4703-458C-AA82-AEF6E8407A1C}"/>
              </a:ext>
            </a:extLst>
          </p:cNvPr>
          <p:cNvSpPr txBox="1"/>
          <p:nvPr/>
        </p:nvSpPr>
        <p:spPr>
          <a:xfrm>
            <a:off x="571458" y="1247691"/>
            <a:ext cx="5389076" cy="4493538"/>
          </a:xfrm>
          <a:prstGeom prst="rect">
            <a:avLst/>
          </a:prstGeom>
          <a:noFill/>
        </p:spPr>
        <p:txBody>
          <a:bodyPr wrap="square">
            <a:spAutoFit/>
          </a:bodyPr>
          <a:lstStyle/>
          <a:p>
            <a:r>
              <a:rPr lang="es-ES_tradnl" sz="1400" dirty="0">
                <a:latin typeface="Balboa Medium" panose="020B0604040203020204" pitchFamily="34" charset="0"/>
              </a:rPr>
              <a:t>INSTRUCCIONES</a:t>
            </a:r>
          </a:p>
          <a:p>
            <a:pPr marL="342900" indent="-342900">
              <a:buAutoNum type="arabicPeriod"/>
            </a:pPr>
            <a:r>
              <a:rPr lang="es-ES_tradnl" sz="1600" dirty="0"/>
              <a:t>Una vez en el portal, usted va a ver el estatuto de su aplicación. </a:t>
            </a:r>
          </a:p>
          <a:p>
            <a:endParaRPr lang="es-ES_tradnl" sz="1600" dirty="0"/>
          </a:p>
          <a:p>
            <a:pPr marL="800100" lvl="1" indent="-342900">
              <a:buFont typeface="Arial" panose="020B0604020202020204" pitchFamily="34" charset="0"/>
              <a:buChar char="•"/>
            </a:pPr>
            <a:r>
              <a:rPr lang="es-ES_tradnl" sz="1600" b="1" dirty="0"/>
              <a:t>INCOMPLETA </a:t>
            </a:r>
            <a:br>
              <a:rPr lang="es-ES_tradnl" sz="1600" dirty="0"/>
            </a:br>
            <a:r>
              <a:rPr lang="es-ES_tradnl" sz="1600" dirty="0"/>
              <a:t>Si su aplicación enseña incompleta, usted va a necesitar completarla antes de subir sus documentos.</a:t>
            </a:r>
          </a:p>
          <a:p>
            <a:pPr marL="800100" lvl="1" indent="-342900">
              <a:buFont typeface="Arial" panose="020B0604020202020204" pitchFamily="34" charset="0"/>
              <a:buChar char="•"/>
            </a:pPr>
            <a:endParaRPr lang="es-ES_tradnl" sz="1600" b="1" dirty="0"/>
          </a:p>
          <a:p>
            <a:pPr marL="800100" lvl="1" indent="-342900">
              <a:buFont typeface="Arial" panose="020B0604020202020204" pitchFamily="34" charset="0"/>
              <a:buChar char="•"/>
            </a:pPr>
            <a:r>
              <a:rPr lang="es-ES_tradnl" sz="1600" b="1" dirty="0"/>
              <a:t>Carga de documentos pendientes</a:t>
            </a:r>
            <a:br>
              <a:rPr lang="es-ES_tradnl" sz="1600" dirty="0"/>
            </a:br>
            <a:r>
              <a:rPr lang="es-ES_tradnl" sz="1600" dirty="0"/>
              <a:t>si su aplicación enseña que la carga de documentos esta pendiente, oprima “</a:t>
            </a:r>
            <a:r>
              <a:rPr lang="es-ES_tradnl" sz="1600" b="1" dirty="0" err="1"/>
              <a:t>Upload</a:t>
            </a:r>
            <a:r>
              <a:rPr lang="es-ES_tradnl" sz="1600" b="1" dirty="0"/>
              <a:t> </a:t>
            </a:r>
            <a:r>
              <a:rPr lang="es-ES_tradnl" sz="1600" b="1" dirty="0" err="1"/>
              <a:t>Documents</a:t>
            </a:r>
            <a:r>
              <a:rPr lang="es-ES_tradnl" sz="1600" b="1" dirty="0"/>
              <a:t> &amp; Bank </a:t>
            </a:r>
            <a:r>
              <a:rPr lang="es-ES_tradnl" sz="1600" b="1" dirty="0" err="1"/>
              <a:t>Info</a:t>
            </a:r>
            <a:r>
              <a:rPr lang="es-ES_tradnl" sz="1600" dirty="0"/>
              <a:t>” para proveer y cargar/subir la documentación requerida y conectar la información de su banco.</a:t>
            </a:r>
            <a:br>
              <a:rPr lang="es-ES_tradnl" sz="1600" dirty="0"/>
            </a:br>
            <a:br>
              <a:rPr lang="es-ES_tradnl" sz="1600" dirty="0"/>
            </a:br>
            <a:r>
              <a:rPr lang="es-ES_tradnl" sz="1600" b="1" dirty="0"/>
              <a:t>NOTA IMPORTANTE: </a:t>
            </a:r>
            <a:r>
              <a:rPr lang="es-ES_tradnl" sz="1600" dirty="0"/>
              <a:t>Su estatuto permanecerá </a:t>
            </a:r>
            <a:r>
              <a:rPr lang="es-ES_tradnl" sz="1600" b="1" dirty="0"/>
              <a:t>“</a:t>
            </a:r>
            <a:r>
              <a:rPr lang="es-ES_tradnl" sz="1600" b="1" dirty="0" err="1"/>
              <a:t>Pending</a:t>
            </a:r>
            <a:r>
              <a:rPr lang="es-ES_tradnl" sz="1600" b="1" dirty="0"/>
              <a:t> </a:t>
            </a:r>
            <a:r>
              <a:rPr lang="es-ES_tradnl" sz="1600" b="1" dirty="0" err="1"/>
              <a:t>Document</a:t>
            </a:r>
            <a:r>
              <a:rPr lang="es-ES_tradnl" sz="1600" b="1" dirty="0"/>
              <a:t> </a:t>
            </a:r>
            <a:r>
              <a:rPr lang="es-ES_tradnl" sz="1600" b="1" dirty="0" err="1"/>
              <a:t>Upload</a:t>
            </a:r>
            <a:r>
              <a:rPr lang="es-ES_tradnl" sz="1600" b="1" dirty="0"/>
              <a:t>” </a:t>
            </a:r>
            <a:r>
              <a:rPr lang="es-ES_tradnl" sz="1600" dirty="0"/>
              <a:t>aun después de haber cargado/subido los documentos</a:t>
            </a:r>
            <a:endParaRPr lang="en-US" sz="1600" dirty="0">
              <a:latin typeface="Lato" panose="020F0502020204030203" pitchFamily="34" charset="0"/>
            </a:endParaRPr>
          </a:p>
        </p:txBody>
      </p:sp>
      <p:sp>
        <p:nvSpPr>
          <p:cNvPr id="13" name="TextBox 12">
            <a:extLst>
              <a:ext uri="{FF2B5EF4-FFF2-40B4-BE49-F238E27FC236}">
                <a16:creationId xmlns:a16="http://schemas.microsoft.com/office/drawing/2014/main" id="{7BFCDFDC-75A4-43F0-A029-6D71360939D4}"/>
              </a:ext>
            </a:extLst>
          </p:cNvPr>
          <p:cNvSpPr txBox="1"/>
          <p:nvPr/>
        </p:nvSpPr>
        <p:spPr>
          <a:xfrm>
            <a:off x="0" y="109255"/>
            <a:ext cx="12192000" cy="646331"/>
          </a:xfrm>
          <a:prstGeom prst="rect">
            <a:avLst/>
          </a:prstGeom>
          <a:noFill/>
        </p:spPr>
        <p:txBody>
          <a:bodyPr wrap="square">
            <a:spAutoFit/>
          </a:bodyPr>
          <a:lstStyle/>
          <a:p>
            <a:pPr algn="ctr" fontAlgn="base"/>
            <a:r>
              <a:rPr lang="en-US" sz="3600" b="1" dirty="0">
                <a:solidFill>
                  <a:srgbClr val="0A0000"/>
                </a:solidFill>
                <a:latin typeface="Balboa Medium" panose="020B0604040203020204" pitchFamily="34" charset="0"/>
              </a:rPr>
              <a:t>SECCIÓN 1: REVISAR QUE SU APLICACION ESTA COMPLETA</a:t>
            </a:r>
            <a:endParaRPr lang="en-US" sz="4000" b="1" dirty="0">
              <a:solidFill>
                <a:srgbClr val="0A0000"/>
              </a:solidFill>
              <a:latin typeface="Balboa Medium" panose="020B0604040203020204" pitchFamily="34" charset="0"/>
            </a:endParaRPr>
          </a:p>
        </p:txBody>
      </p:sp>
      <p:cxnSp>
        <p:nvCxnSpPr>
          <p:cNvPr id="15" name="Straight Connector 14">
            <a:extLst>
              <a:ext uri="{FF2B5EF4-FFF2-40B4-BE49-F238E27FC236}">
                <a16:creationId xmlns:a16="http://schemas.microsoft.com/office/drawing/2014/main" id="{B40A8192-96B0-4924-97B3-BD1EB1F53442}"/>
              </a:ext>
            </a:extLst>
          </p:cNvPr>
          <p:cNvCxnSpPr>
            <a:cxnSpLocks/>
          </p:cNvCxnSpPr>
          <p:nvPr/>
        </p:nvCxnSpPr>
        <p:spPr>
          <a:xfrm>
            <a:off x="5731731" y="769013"/>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10734F33-6E74-4A73-9B73-248C7B5050FD}"/>
              </a:ext>
            </a:extLst>
          </p:cNvPr>
          <p:cNvSpPr/>
          <p:nvPr/>
        </p:nvSpPr>
        <p:spPr>
          <a:xfrm>
            <a:off x="0" y="6289288"/>
            <a:ext cx="12192000" cy="568712"/>
          </a:xfrm>
          <a:prstGeom prst="rect">
            <a:avLst/>
          </a:prstGeom>
          <a:solidFill>
            <a:srgbClr val="0D3C82"/>
          </a:solidFill>
          <a:ln>
            <a:solidFill>
              <a:srgbClr val="0D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7EFDFB4-19EC-4069-8983-3CF87B3DA012}"/>
              </a:ext>
            </a:extLst>
          </p:cNvPr>
          <p:cNvGrpSpPr/>
          <p:nvPr/>
        </p:nvGrpSpPr>
        <p:grpSpPr>
          <a:xfrm>
            <a:off x="4949367" y="6394491"/>
            <a:ext cx="2672930" cy="400110"/>
            <a:chOff x="4949367" y="6445291"/>
            <a:chExt cx="2672930" cy="400110"/>
          </a:xfrm>
        </p:grpSpPr>
        <p:pic>
          <p:nvPicPr>
            <p:cNvPr id="16" name="Picture 15">
              <a:extLst>
                <a:ext uri="{FF2B5EF4-FFF2-40B4-BE49-F238E27FC236}">
                  <a16:creationId xmlns:a16="http://schemas.microsoft.com/office/drawing/2014/main" id="{BBA5D573-7CA6-43C4-B811-9DC80C449A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949367" y="6517023"/>
              <a:ext cx="1029599" cy="280233"/>
            </a:xfrm>
            <a:prstGeom prst="rect">
              <a:avLst/>
            </a:prstGeom>
          </p:spPr>
        </p:pic>
        <p:sp>
          <p:nvSpPr>
            <p:cNvPr id="18" name="TextBox 17">
              <a:extLst>
                <a:ext uri="{FF2B5EF4-FFF2-40B4-BE49-F238E27FC236}">
                  <a16:creationId xmlns:a16="http://schemas.microsoft.com/office/drawing/2014/main" id="{4458CE8C-93F2-4945-AED7-C15AF0F5D686}"/>
                </a:ext>
              </a:extLst>
            </p:cNvPr>
            <p:cNvSpPr txBox="1"/>
            <p:nvPr/>
          </p:nvSpPr>
          <p:spPr>
            <a:xfrm>
              <a:off x="6104013" y="6445291"/>
              <a:ext cx="1518284" cy="400110"/>
            </a:xfrm>
            <a:prstGeom prst="rect">
              <a:avLst/>
            </a:prstGeom>
            <a:noFill/>
          </p:spPr>
          <p:txBody>
            <a:bodyPr wrap="square">
              <a:spAutoFit/>
            </a:bodyPr>
            <a:lstStyle/>
            <a:p>
              <a:pPr algn="ctr"/>
              <a:r>
                <a:rPr lang="en-US" sz="1000" dirty="0">
                  <a:solidFill>
                    <a:schemeClr val="bg1"/>
                  </a:solidFill>
                </a:rPr>
                <a:t>This Program is funded by </a:t>
              </a:r>
            </a:p>
            <a:p>
              <a:pPr algn="ctr"/>
              <a:r>
                <a:rPr lang="en-US" sz="1000" dirty="0">
                  <a:solidFill>
                    <a:schemeClr val="bg1"/>
                  </a:solidFill>
                </a:rPr>
                <a:t>the State of California</a:t>
              </a:r>
            </a:p>
          </p:txBody>
        </p:sp>
        <p:cxnSp>
          <p:nvCxnSpPr>
            <p:cNvPr id="23" name="Straight Connector 22">
              <a:extLst>
                <a:ext uri="{FF2B5EF4-FFF2-40B4-BE49-F238E27FC236}">
                  <a16:creationId xmlns:a16="http://schemas.microsoft.com/office/drawing/2014/main" id="{71C183D8-640A-4D0F-9E4F-41CE849C8969}"/>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4" name="Slide Number Placeholder 3">
            <a:extLst>
              <a:ext uri="{FF2B5EF4-FFF2-40B4-BE49-F238E27FC236}">
                <a16:creationId xmlns:a16="http://schemas.microsoft.com/office/drawing/2014/main" id="{8BC163AF-DC28-4A0A-A343-690013F1014C}"/>
              </a:ext>
            </a:extLst>
          </p:cNvPr>
          <p:cNvSpPr>
            <a:spLocks noGrp="1"/>
          </p:cNvSpPr>
          <p:nvPr>
            <p:ph type="sldNum" sz="quarter" idx="12"/>
          </p:nvPr>
        </p:nvSpPr>
        <p:spPr/>
        <p:txBody>
          <a:bodyPr/>
          <a:lstStyle/>
          <a:p>
            <a:fld id="{8AAEA597-3525-4545-A2CF-C14FA043E16B}" type="slidenum">
              <a:rPr lang="en-US" smtClean="0"/>
              <a:t>63</a:t>
            </a:fld>
            <a:endParaRPr lang="en-US"/>
          </a:p>
        </p:txBody>
      </p:sp>
      <p:sp>
        <p:nvSpPr>
          <p:cNvPr id="29" name="Rectangle 28">
            <a:extLst>
              <a:ext uri="{FF2B5EF4-FFF2-40B4-BE49-F238E27FC236}">
                <a16:creationId xmlns:a16="http://schemas.microsoft.com/office/drawing/2014/main" id="{76B4B736-239C-4E8D-90BA-B73AD7BCBAB0}"/>
              </a:ext>
            </a:extLst>
          </p:cNvPr>
          <p:cNvSpPr/>
          <p:nvPr/>
        </p:nvSpPr>
        <p:spPr>
          <a:xfrm>
            <a:off x="5960534" y="1517064"/>
            <a:ext cx="2720445" cy="347395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DDF32B84-29C9-4802-802B-DD61EF5BCD51}"/>
              </a:ext>
            </a:extLst>
          </p:cNvPr>
          <p:cNvPicPr>
            <a:picLocks noChangeAspect="1"/>
          </p:cNvPicPr>
          <p:nvPr/>
        </p:nvPicPr>
        <p:blipFill>
          <a:blip r:embed="rId5"/>
          <a:stretch>
            <a:fillRect/>
          </a:stretch>
        </p:blipFill>
        <p:spPr>
          <a:xfrm>
            <a:off x="6173361" y="1596694"/>
            <a:ext cx="2294789" cy="3314696"/>
          </a:xfrm>
          <a:prstGeom prst="rect">
            <a:avLst/>
          </a:prstGeom>
        </p:spPr>
      </p:pic>
      <p:sp>
        <p:nvSpPr>
          <p:cNvPr id="30" name="Rectangle 29">
            <a:extLst>
              <a:ext uri="{FF2B5EF4-FFF2-40B4-BE49-F238E27FC236}">
                <a16:creationId xmlns:a16="http://schemas.microsoft.com/office/drawing/2014/main" id="{8631EDA7-D9EE-4BF1-BF2A-1F7D9D8A8FBF}"/>
              </a:ext>
            </a:extLst>
          </p:cNvPr>
          <p:cNvSpPr/>
          <p:nvPr/>
        </p:nvSpPr>
        <p:spPr>
          <a:xfrm>
            <a:off x="9480884" y="4091147"/>
            <a:ext cx="1868726" cy="568712"/>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08947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11BDB57A-6512-409E-9693-01FBF5F9DACC}"/>
              </a:ext>
            </a:extLst>
          </p:cNvPr>
          <p:cNvSpPr/>
          <p:nvPr/>
        </p:nvSpPr>
        <p:spPr>
          <a:xfrm>
            <a:off x="183024" y="1075931"/>
            <a:ext cx="7055975" cy="4935935"/>
          </a:xfrm>
          <a:prstGeom prst="rect">
            <a:avLst/>
          </a:prstGeom>
          <a:solidFill>
            <a:srgbClr val="E2E7EF"/>
          </a:solidFill>
          <a:ln>
            <a:solidFill>
              <a:srgbClr val="E2E7EF"/>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0635668-0728-493A-B3D2-6DAA1CBC63F8}"/>
              </a:ext>
            </a:extLst>
          </p:cNvPr>
          <p:cNvSpPr/>
          <p:nvPr/>
        </p:nvSpPr>
        <p:spPr>
          <a:xfrm>
            <a:off x="6231469" y="1247692"/>
            <a:ext cx="5774926" cy="418576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2B522A4-4703-458C-AA82-AEF6E8407A1C}"/>
              </a:ext>
            </a:extLst>
          </p:cNvPr>
          <p:cNvSpPr txBox="1"/>
          <p:nvPr/>
        </p:nvSpPr>
        <p:spPr>
          <a:xfrm>
            <a:off x="571458" y="1247691"/>
            <a:ext cx="5389076" cy="4524315"/>
          </a:xfrm>
          <a:prstGeom prst="rect">
            <a:avLst/>
          </a:prstGeom>
          <a:noFill/>
        </p:spPr>
        <p:txBody>
          <a:bodyPr wrap="square">
            <a:spAutoFit/>
          </a:bodyPr>
          <a:lstStyle/>
          <a:p>
            <a:r>
              <a:rPr lang="es-ES_tradnl" sz="1200" dirty="0">
                <a:latin typeface="Balboa Medium" panose="020B0604040203020204" pitchFamily="34" charset="0"/>
              </a:rPr>
              <a:t>INSTRUCCIONES</a:t>
            </a:r>
          </a:p>
          <a:p>
            <a:r>
              <a:rPr lang="es-ES_tradnl" sz="1200" dirty="0"/>
              <a:t>NOTA: los documentos con un asterisco (*) son mandatorios y se requieren para completar su aplicación. Si los documentos no son pertinentes a su empresa, marque la casilla que está etiquetada </a:t>
            </a:r>
            <a:r>
              <a:rPr lang="es-ES_tradnl" sz="1200" b="1" dirty="0"/>
              <a:t>“N/A”.</a:t>
            </a:r>
            <a:br>
              <a:rPr lang="es-ES_tradnl" sz="1200" dirty="0"/>
            </a:br>
            <a:endParaRPr lang="es-ES_tradnl" sz="1200" dirty="0"/>
          </a:p>
          <a:p>
            <a:pPr marL="342900" indent="-342900">
              <a:buFont typeface="+mj-lt"/>
              <a:buAutoNum type="arabicPeriod"/>
            </a:pPr>
            <a:r>
              <a:rPr lang="es-ES_tradnl" sz="1200" dirty="0"/>
              <a:t>Seleccione el documento de la lista etiquetada “</a:t>
            </a:r>
            <a:r>
              <a:rPr lang="es-ES_tradnl" sz="1200" b="1" dirty="0" err="1"/>
              <a:t>Step</a:t>
            </a:r>
            <a:r>
              <a:rPr lang="es-ES_tradnl" sz="1200" b="1" dirty="0"/>
              <a:t> 1”</a:t>
            </a:r>
            <a:r>
              <a:rPr lang="es-ES_tradnl" sz="1200" dirty="0"/>
              <a:t> </a:t>
            </a:r>
            <a:r>
              <a:rPr lang="es-ES_tradnl" sz="1200" b="1" dirty="0"/>
              <a:t>Antes de subir la documentación, debe de seleccionara de la lista. </a:t>
            </a:r>
            <a:r>
              <a:rPr lang="es-ES_tradnl" sz="1200" dirty="0"/>
              <a:t>Por ejemplo, si usted esta subiendo la certificación de la aplicación , seleccione de la lista </a:t>
            </a:r>
            <a:r>
              <a:rPr lang="es-ES_tradnl" sz="1200" b="1" dirty="0"/>
              <a:t>“</a:t>
            </a:r>
            <a:r>
              <a:rPr lang="es-ES_tradnl" sz="1200" b="1" dirty="0" err="1"/>
              <a:t>Aplication</a:t>
            </a:r>
            <a:r>
              <a:rPr lang="es-ES_tradnl" sz="1200" b="1" dirty="0"/>
              <a:t> </a:t>
            </a:r>
            <a:r>
              <a:rPr lang="es-ES_tradnl" sz="1200" b="1" dirty="0" err="1"/>
              <a:t>Certification</a:t>
            </a:r>
            <a:r>
              <a:rPr lang="es-ES_tradnl" sz="1200" b="1" dirty="0"/>
              <a:t>”</a:t>
            </a:r>
            <a:r>
              <a:rPr lang="es-ES_tradnl" sz="1200" dirty="0"/>
              <a:t>.  Si usted esta subiendo su identificación gubernamental, seleccione </a:t>
            </a:r>
            <a:r>
              <a:rPr lang="es-ES_tradnl" sz="1200" b="1" dirty="0"/>
              <a:t>“</a:t>
            </a:r>
            <a:r>
              <a:rPr lang="es-ES_tradnl" sz="1200" b="1" dirty="0" err="1"/>
              <a:t>Government-Issued</a:t>
            </a:r>
            <a:r>
              <a:rPr lang="es-ES_tradnl" sz="1200" b="1" dirty="0"/>
              <a:t> ID”. </a:t>
            </a:r>
          </a:p>
          <a:p>
            <a:pPr marL="342900" indent="-342900">
              <a:buFont typeface="+mj-lt"/>
              <a:buAutoNum type="arabicPeriod"/>
            </a:pPr>
            <a:endParaRPr lang="es-ES_tradnl" sz="1200" b="1" dirty="0"/>
          </a:p>
          <a:p>
            <a:pPr marL="342900" indent="-342900">
              <a:buFont typeface="+mj-lt"/>
              <a:buAutoNum type="arabicPeriod"/>
            </a:pPr>
            <a:r>
              <a:rPr lang="es-ES_tradnl" sz="1200" dirty="0"/>
              <a:t>Para localizar un documento en su dispositivo, oprima “</a:t>
            </a:r>
            <a:r>
              <a:rPr lang="es-ES_tradnl" sz="1200" b="1" dirty="0" err="1"/>
              <a:t>Browse</a:t>
            </a:r>
            <a:r>
              <a:rPr lang="es-ES_tradnl" sz="1200" dirty="0"/>
              <a:t>”.</a:t>
            </a:r>
          </a:p>
          <a:p>
            <a:pPr marL="342900" indent="-342900">
              <a:buFont typeface="+mj-lt"/>
              <a:buAutoNum type="arabicPeriod"/>
            </a:pPr>
            <a:r>
              <a:rPr lang="es-ES_tradnl" sz="1200" dirty="0"/>
              <a:t>Una vez haber seleccionado el documento de su dispositivo, oprima “</a:t>
            </a:r>
            <a:r>
              <a:rPr lang="es-ES_tradnl" sz="1200" b="1" dirty="0" err="1"/>
              <a:t>Upload</a:t>
            </a:r>
            <a:r>
              <a:rPr lang="es-ES_tradnl" sz="1200" b="1" dirty="0"/>
              <a:t> </a:t>
            </a:r>
            <a:r>
              <a:rPr lang="es-ES_tradnl" sz="1200" b="1" dirty="0" err="1"/>
              <a:t>Documents</a:t>
            </a:r>
            <a:r>
              <a:rPr lang="es-ES_tradnl" sz="1200" dirty="0"/>
              <a:t>” para completar la carga.</a:t>
            </a:r>
          </a:p>
          <a:p>
            <a:pPr marL="342900" indent="-342900">
              <a:buFont typeface="+mj-lt"/>
              <a:buAutoNum type="arabicPeriod"/>
            </a:pPr>
            <a:r>
              <a:rPr lang="es-ES_tradnl" sz="1200" dirty="0"/>
              <a:t>Una vez que el documento se haya cargado exitosamente, el estatuto del documento cambiara de </a:t>
            </a:r>
            <a:r>
              <a:rPr lang="es-ES_tradnl" sz="1200" b="1" dirty="0"/>
              <a:t>“PENDING” </a:t>
            </a:r>
            <a:r>
              <a:rPr lang="es-ES_tradnl" sz="1200" dirty="0"/>
              <a:t> a </a:t>
            </a:r>
            <a:r>
              <a:rPr lang="es-ES_tradnl" sz="1200" b="1" dirty="0"/>
              <a:t>COMPLETED”</a:t>
            </a:r>
          </a:p>
          <a:p>
            <a:pPr marL="342900" indent="-342900">
              <a:buFont typeface="+mj-lt"/>
              <a:buAutoNum type="arabicPeriod"/>
            </a:pPr>
            <a:br>
              <a:rPr lang="es-ES_tradnl" sz="1200" dirty="0"/>
            </a:br>
            <a:r>
              <a:rPr lang="es-ES_tradnl" sz="1200" dirty="0"/>
              <a:t>Continúe cargando/subiendo toda la documentación requerida y pertinente hasta que los documentos se etiqueten “</a:t>
            </a:r>
            <a:r>
              <a:rPr lang="es-ES_tradnl" sz="1200" b="1" dirty="0"/>
              <a:t>COMPLETED</a:t>
            </a:r>
            <a:r>
              <a:rPr lang="es-ES_tradnl" sz="1200" dirty="0"/>
              <a:t>”. </a:t>
            </a:r>
          </a:p>
          <a:p>
            <a:pPr marL="342900" indent="-342900">
              <a:buFont typeface="+mj-lt"/>
              <a:buAutoNum type="arabicPeriod"/>
            </a:pPr>
            <a:endParaRPr lang="es-ES_tradnl" sz="1200" dirty="0">
              <a:latin typeface="Lato" panose="020F0502020204030203" pitchFamily="34" charset="0"/>
            </a:endParaRPr>
          </a:p>
          <a:p>
            <a:r>
              <a:rPr lang="es-ES_tradnl" sz="1200" b="1" dirty="0">
                <a:latin typeface="Balboa UltraLight" panose="00000300000000000000" pitchFamily="50" charset="0"/>
              </a:rPr>
              <a:t>NOTA IMPORTANTE</a:t>
            </a:r>
          </a:p>
          <a:p>
            <a:r>
              <a:rPr lang="es-ES_tradnl" sz="1100" b="1" dirty="0">
                <a:solidFill>
                  <a:srgbClr val="FF0000"/>
                </a:solidFill>
              </a:rPr>
              <a:t>NO INGRESE SU INFORMACIÓN DEL BANCO</a:t>
            </a:r>
          </a:p>
          <a:p>
            <a:r>
              <a:rPr lang="es-ES_tradnl" sz="1100" b="1" dirty="0">
                <a:solidFill>
                  <a:srgbClr val="FF0000"/>
                </a:solidFill>
              </a:rPr>
              <a:t>LA INFORMACIÓN DEL BANCO SOLO ES REQUERIDA DE LAS PERSONAS APROVADAS PARA LA SUBVENCIÓN</a:t>
            </a:r>
          </a:p>
        </p:txBody>
      </p:sp>
      <p:sp>
        <p:nvSpPr>
          <p:cNvPr id="13" name="TextBox 12">
            <a:extLst>
              <a:ext uri="{FF2B5EF4-FFF2-40B4-BE49-F238E27FC236}">
                <a16:creationId xmlns:a16="http://schemas.microsoft.com/office/drawing/2014/main" id="{7BFCDFDC-75A4-43F0-A029-6D71360939D4}"/>
              </a:ext>
            </a:extLst>
          </p:cNvPr>
          <p:cNvSpPr txBox="1"/>
          <p:nvPr/>
        </p:nvSpPr>
        <p:spPr>
          <a:xfrm>
            <a:off x="0" y="109255"/>
            <a:ext cx="12192000" cy="707886"/>
          </a:xfrm>
          <a:prstGeom prst="rect">
            <a:avLst/>
          </a:prstGeom>
          <a:noFill/>
        </p:spPr>
        <p:txBody>
          <a:bodyPr wrap="square">
            <a:spAutoFit/>
          </a:bodyPr>
          <a:lstStyle/>
          <a:p>
            <a:pPr algn="ctr" fontAlgn="base"/>
            <a:r>
              <a:rPr lang="en-US" sz="4000" b="1" dirty="0">
                <a:solidFill>
                  <a:srgbClr val="0A0000"/>
                </a:solidFill>
                <a:latin typeface="Balboa Medium" panose="020B0604040203020204" pitchFamily="34" charset="0"/>
              </a:rPr>
              <a:t>SECCIÓN 2: CARGAR/SUBIR LOS DOCUMENTOS</a:t>
            </a:r>
          </a:p>
        </p:txBody>
      </p:sp>
      <p:cxnSp>
        <p:nvCxnSpPr>
          <p:cNvPr id="26" name="Straight Connector 25">
            <a:extLst>
              <a:ext uri="{FF2B5EF4-FFF2-40B4-BE49-F238E27FC236}">
                <a16:creationId xmlns:a16="http://schemas.microsoft.com/office/drawing/2014/main" id="{EE9F368B-DDFF-4286-8A21-54883451E724}"/>
              </a:ext>
            </a:extLst>
          </p:cNvPr>
          <p:cNvCxnSpPr>
            <a:cxnSpLocks/>
          </p:cNvCxnSpPr>
          <p:nvPr/>
        </p:nvCxnSpPr>
        <p:spPr>
          <a:xfrm>
            <a:off x="5731731" y="769013"/>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362EDAD8-9552-4F58-9DE2-0D2E555AC260}"/>
              </a:ext>
            </a:extLst>
          </p:cNvPr>
          <p:cNvSpPr/>
          <p:nvPr/>
        </p:nvSpPr>
        <p:spPr>
          <a:xfrm>
            <a:off x="0" y="6289288"/>
            <a:ext cx="12192000" cy="568712"/>
          </a:xfrm>
          <a:prstGeom prst="rect">
            <a:avLst/>
          </a:prstGeom>
          <a:solidFill>
            <a:srgbClr val="0D3C82"/>
          </a:solidFill>
          <a:ln>
            <a:solidFill>
              <a:srgbClr val="0D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138099EF-AD30-4CE3-93EC-017FC717AA30}"/>
              </a:ext>
            </a:extLst>
          </p:cNvPr>
          <p:cNvGrpSpPr/>
          <p:nvPr/>
        </p:nvGrpSpPr>
        <p:grpSpPr>
          <a:xfrm>
            <a:off x="4949367" y="6394491"/>
            <a:ext cx="2672930" cy="400110"/>
            <a:chOff x="4949367" y="6445291"/>
            <a:chExt cx="2672930" cy="400110"/>
          </a:xfrm>
        </p:grpSpPr>
        <p:pic>
          <p:nvPicPr>
            <p:cNvPr id="25" name="Picture 24">
              <a:extLst>
                <a:ext uri="{FF2B5EF4-FFF2-40B4-BE49-F238E27FC236}">
                  <a16:creationId xmlns:a16="http://schemas.microsoft.com/office/drawing/2014/main" id="{9DE826E3-CB20-4377-B5A6-366477A76D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49367" y="6517023"/>
              <a:ext cx="1029599" cy="280233"/>
            </a:xfrm>
            <a:prstGeom prst="rect">
              <a:avLst/>
            </a:prstGeom>
          </p:spPr>
        </p:pic>
        <p:sp>
          <p:nvSpPr>
            <p:cNvPr id="29" name="TextBox 28">
              <a:extLst>
                <a:ext uri="{FF2B5EF4-FFF2-40B4-BE49-F238E27FC236}">
                  <a16:creationId xmlns:a16="http://schemas.microsoft.com/office/drawing/2014/main" id="{5665D38A-7FEE-4E4A-8AF1-8DAC44CC492E}"/>
                </a:ext>
              </a:extLst>
            </p:cNvPr>
            <p:cNvSpPr txBox="1"/>
            <p:nvPr/>
          </p:nvSpPr>
          <p:spPr>
            <a:xfrm>
              <a:off x="6104013" y="6445291"/>
              <a:ext cx="1518284" cy="400110"/>
            </a:xfrm>
            <a:prstGeom prst="rect">
              <a:avLst/>
            </a:prstGeom>
            <a:noFill/>
          </p:spPr>
          <p:txBody>
            <a:bodyPr wrap="square">
              <a:spAutoFit/>
            </a:bodyPr>
            <a:lstStyle/>
            <a:p>
              <a:pPr algn="ctr"/>
              <a:r>
                <a:rPr lang="en-US" sz="1000" dirty="0">
                  <a:solidFill>
                    <a:schemeClr val="bg1"/>
                  </a:solidFill>
                </a:rPr>
                <a:t>This Program is funded by </a:t>
              </a:r>
            </a:p>
            <a:p>
              <a:pPr algn="ctr"/>
              <a:r>
                <a:rPr lang="en-US" sz="1000" dirty="0">
                  <a:solidFill>
                    <a:schemeClr val="bg1"/>
                  </a:solidFill>
                </a:rPr>
                <a:t>the State of California</a:t>
              </a:r>
            </a:p>
          </p:txBody>
        </p:sp>
        <p:cxnSp>
          <p:nvCxnSpPr>
            <p:cNvPr id="33" name="Straight Connector 32">
              <a:extLst>
                <a:ext uri="{FF2B5EF4-FFF2-40B4-BE49-F238E27FC236}">
                  <a16:creationId xmlns:a16="http://schemas.microsoft.com/office/drawing/2014/main" id="{DD14EBCF-E72F-4974-ACB7-74D0CAA2289B}"/>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2" name="Slide Number Placeholder 1">
            <a:extLst>
              <a:ext uri="{FF2B5EF4-FFF2-40B4-BE49-F238E27FC236}">
                <a16:creationId xmlns:a16="http://schemas.microsoft.com/office/drawing/2014/main" id="{93C86EF2-C660-439A-8F1B-D8CFBC903BAA}"/>
              </a:ext>
            </a:extLst>
          </p:cNvPr>
          <p:cNvSpPr>
            <a:spLocks noGrp="1"/>
          </p:cNvSpPr>
          <p:nvPr>
            <p:ph type="sldNum" sz="quarter" idx="12"/>
          </p:nvPr>
        </p:nvSpPr>
        <p:spPr/>
        <p:txBody>
          <a:bodyPr/>
          <a:lstStyle/>
          <a:p>
            <a:fld id="{8AAEA597-3525-4545-A2CF-C14FA043E16B}" type="slidenum">
              <a:rPr lang="en-US" smtClean="0"/>
              <a:t>64</a:t>
            </a:fld>
            <a:endParaRPr lang="en-US"/>
          </a:p>
        </p:txBody>
      </p:sp>
      <p:pic>
        <p:nvPicPr>
          <p:cNvPr id="4" name="Picture 3">
            <a:extLst>
              <a:ext uri="{FF2B5EF4-FFF2-40B4-BE49-F238E27FC236}">
                <a16:creationId xmlns:a16="http://schemas.microsoft.com/office/drawing/2014/main" id="{6A008E02-A251-471E-9076-9D36731F54F3}"/>
              </a:ext>
            </a:extLst>
          </p:cNvPr>
          <p:cNvPicPr>
            <a:picLocks noChangeAspect="1"/>
          </p:cNvPicPr>
          <p:nvPr/>
        </p:nvPicPr>
        <p:blipFill>
          <a:blip r:embed="rId4"/>
          <a:stretch>
            <a:fillRect/>
          </a:stretch>
        </p:blipFill>
        <p:spPr>
          <a:xfrm>
            <a:off x="6348968" y="1314754"/>
            <a:ext cx="5564277" cy="3949950"/>
          </a:xfrm>
          <a:prstGeom prst="rect">
            <a:avLst/>
          </a:prstGeom>
        </p:spPr>
      </p:pic>
      <p:sp>
        <p:nvSpPr>
          <p:cNvPr id="34" name="Rectangle 33">
            <a:extLst>
              <a:ext uri="{FF2B5EF4-FFF2-40B4-BE49-F238E27FC236}">
                <a16:creationId xmlns:a16="http://schemas.microsoft.com/office/drawing/2014/main" id="{66231A3A-ACC0-47B5-877E-A5F3759A2D4D}"/>
              </a:ext>
            </a:extLst>
          </p:cNvPr>
          <p:cNvSpPr/>
          <p:nvPr/>
        </p:nvSpPr>
        <p:spPr>
          <a:xfrm>
            <a:off x="6543675" y="3429000"/>
            <a:ext cx="2898036" cy="1695837"/>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C13431B-13E3-4C71-857F-5BE66BE8AB44}"/>
              </a:ext>
            </a:extLst>
          </p:cNvPr>
          <p:cNvSpPr/>
          <p:nvPr/>
        </p:nvSpPr>
        <p:spPr>
          <a:xfrm>
            <a:off x="9549276" y="3497240"/>
            <a:ext cx="2071266" cy="515201"/>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E08E3ED-D0B3-4755-B15C-E4FFF6F8882D}"/>
              </a:ext>
            </a:extLst>
          </p:cNvPr>
          <p:cNvSpPr/>
          <p:nvPr/>
        </p:nvSpPr>
        <p:spPr>
          <a:xfrm>
            <a:off x="9549274" y="4110323"/>
            <a:ext cx="2071267" cy="1014514"/>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DF6CD80E-907C-4743-A54C-64CA7EAFB34A}"/>
              </a:ext>
            </a:extLst>
          </p:cNvPr>
          <p:cNvSpPr txBox="1"/>
          <p:nvPr/>
        </p:nvSpPr>
        <p:spPr>
          <a:xfrm>
            <a:off x="8143286" y="3874055"/>
            <a:ext cx="1222895" cy="1169551"/>
          </a:xfrm>
          <a:prstGeom prst="rect">
            <a:avLst/>
          </a:prstGeom>
          <a:solidFill>
            <a:srgbClr val="FF0000"/>
          </a:solidFill>
          <a:ln>
            <a:solidFill>
              <a:srgbClr val="FF0000"/>
            </a:solidFill>
          </a:ln>
        </p:spPr>
        <p:txBody>
          <a:bodyPr wrap="square">
            <a:spAutoFit/>
          </a:bodyPr>
          <a:lstStyle/>
          <a:p>
            <a:pPr algn="ctr"/>
            <a:r>
              <a:rPr lang="en-US" sz="1400" dirty="0">
                <a:solidFill>
                  <a:schemeClr val="bg1"/>
                </a:solidFill>
                <a:latin typeface="Balboa Light" panose="020B0304040203020204" pitchFamily="34" charset="0"/>
              </a:rPr>
              <a:t>PASO 1: </a:t>
            </a:r>
          </a:p>
          <a:p>
            <a:pPr algn="ctr"/>
            <a:r>
              <a:rPr lang="en-US" sz="1400" dirty="0">
                <a:solidFill>
                  <a:schemeClr val="bg1"/>
                </a:solidFill>
                <a:latin typeface="Balboa Light" panose="020B0304040203020204" pitchFamily="34" charset="0"/>
              </a:rPr>
              <a:t>SELECIONE UN DOCUMENTO DE LA LISTA.</a:t>
            </a:r>
          </a:p>
        </p:txBody>
      </p:sp>
      <p:sp>
        <p:nvSpPr>
          <p:cNvPr id="38" name="TextBox 37">
            <a:extLst>
              <a:ext uri="{FF2B5EF4-FFF2-40B4-BE49-F238E27FC236}">
                <a16:creationId xmlns:a16="http://schemas.microsoft.com/office/drawing/2014/main" id="{FD7A1DDD-E8C7-4ECD-AD8D-0B0280F7AA59}"/>
              </a:ext>
            </a:extLst>
          </p:cNvPr>
          <p:cNvSpPr txBox="1"/>
          <p:nvPr/>
        </p:nvSpPr>
        <p:spPr>
          <a:xfrm>
            <a:off x="10199104" y="1869492"/>
            <a:ext cx="1699727" cy="1384995"/>
          </a:xfrm>
          <a:prstGeom prst="rect">
            <a:avLst/>
          </a:prstGeom>
          <a:solidFill>
            <a:srgbClr val="FF0000"/>
          </a:solidFill>
          <a:ln>
            <a:solidFill>
              <a:srgbClr val="FF0000"/>
            </a:solidFill>
          </a:ln>
        </p:spPr>
        <p:txBody>
          <a:bodyPr wrap="square">
            <a:spAutoFit/>
          </a:bodyPr>
          <a:lstStyle/>
          <a:p>
            <a:pPr algn="ctr"/>
            <a:r>
              <a:rPr lang="en-US" sz="1400" dirty="0">
                <a:solidFill>
                  <a:schemeClr val="bg1"/>
                </a:solidFill>
                <a:latin typeface="Balboa Light" panose="020B0304040203020204" pitchFamily="34" charset="0"/>
              </a:rPr>
              <a:t>STEP 2:</a:t>
            </a:r>
          </a:p>
          <a:p>
            <a:pPr algn="ctr"/>
            <a:r>
              <a:rPr lang="en-US" sz="1400" dirty="0">
                <a:solidFill>
                  <a:schemeClr val="bg1"/>
                </a:solidFill>
                <a:latin typeface="Balboa Light" panose="020B0304040203020204" pitchFamily="34" charset="0"/>
              </a:rPr>
              <a:t>PRESIONE “BROWSE” Y ENCUENTRE EL DOCUMENTO EN SU DISPOSITIVO.</a:t>
            </a:r>
          </a:p>
        </p:txBody>
      </p:sp>
      <p:sp>
        <p:nvSpPr>
          <p:cNvPr id="39" name="TextBox 38">
            <a:extLst>
              <a:ext uri="{FF2B5EF4-FFF2-40B4-BE49-F238E27FC236}">
                <a16:creationId xmlns:a16="http://schemas.microsoft.com/office/drawing/2014/main" id="{560EF78A-A32D-4B30-9036-482206AB6F5F}"/>
              </a:ext>
            </a:extLst>
          </p:cNvPr>
          <p:cNvSpPr txBox="1"/>
          <p:nvPr/>
        </p:nvSpPr>
        <p:spPr>
          <a:xfrm>
            <a:off x="9827564" y="5206725"/>
            <a:ext cx="2071267" cy="1169551"/>
          </a:xfrm>
          <a:prstGeom prst="rect">
            <a:avLst/>
          </a:prstGeom>
          <a:solidFill>
            <a:srgbClr val="FF0000"/>
          </a:solidFill>
          <a:ln>
            <a:solidFill>
              <a:srgbClr val="FF0000"/>
            </a:solidFill>
          </a:ln>
        </p:spPr>
        <p:txBody>
          <a:bodyPr wrap="square">
            <a:spAutoFit/>
          </a:bodyPr>
          <a:lstStyle/>
          <a:p>
            <a:pPr algn="ctr"/>
            <a:r>
              <a:rPr lang="en-US" sz="1400" dirty="0">
                <a:solidFill>
                  <a:schemeClr val="bg1"/>
                </a:solidFill>
                <a:latin typeface="Balboa Light" panose="020B0304040203020204" pitchFamily="34" charset="0"/>
              </a:rPr>
              <a:t>PASO 3:</a:t>
            </a:r>
            <a:br>
              <a:rPr lang="en-US" sz="1400" dirty="0">
                <a:solidFill>
                  <a:schemeClr val="bg1"/>
                </a:solidFill>
                <a:latin typeface="Balboa Light" panose="020B0304040203020204" pitchFamily="34" charset="0"/>
              </a:rPr>
            </a:br>
            <a:r>
              <a:rPr lang="en-US" sz="1400" dirty="0">
                <a:solidFill>
                  <a:schemeClr val="bg1"/>
                </a:solidFill>
                <a:latin typeface="Balboa Light" panose="020B0304040203020204" pitchFamily="34" charset="0"/>
              </a:rPr>
              <a:t>PRESIONE “UPLOAD DOCUMENTS” PARA CARGAR EL DOCUMENTO AL PORTAL</a:t>
            </a:r>
          </a:p>
        </p:txBody>
      </p:sp>
    </p:spTree>
    <p:extLst>
      <p:ext uri="{BB962C8B-B14F-4D97-AF65-F5344CB8AC3E}">
        <p14:creationId xmlns:p14="http://schemas.microsoft.com/office/powerpoint/2010/main" val="13639925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0F1254-4E96-4CF6-932D-78D9C3507322}"/>
              </a:ext>
            </a:extLst>
          </p:cNvPr>
          <p:cNvSpPr/>
          <p:nvPr/>
        </p:nvSpPr>
        <p:spPr>
          <a:xfrm>
            <a:off x="183024" y="1075931"/>
            <a:ext cx="7055975" cy="4935935"/>
          </a:xfrm>
          <a:prstGeom prst="rect">
            <a:avLst/>
          </a:prstGeom>
          <a:solidFill>
            <a:srgbClr val="E2E7EF"/>
          </a:solidFill>
          <a:ln>
            <a:solidFill>
              <a:srgbClr val="E2E7EF"/>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EC1A8055-65A7-4D55-AF3C-EF0CA4CC2491}"/>
              </a:ext>
            </a:extLst>
          </p:cNvPr>
          <p:cNvSpPr/>
          <p:nvPr/>
        </p:nvSpPr>
        <p:spPr>
          <a:xfrm>
            <a:off x="6265757" y="1247691"/>
            <a:ext cx="5774928" cy="398724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5A44B7F-D9B0-4A1E-9986-7E9D77A3BD03}"/>
              </a:ext>
            </a:extLst>
          </p:cNvPr>
          <p:cNvPicPr>
            <a:picLocks noChangeAspect="1"/>
          </p:cNvPicPr>
          <p:nvPr/>
        </p:nvPicPr>
        <p:blipFill>
          <a:blip r:embed="rId3"/>
          <a:stretch>
            <a:fillRect/>
          </a:stretch>
        </p:blipFill>
        <p:spPr>
          <a:xfrm>
            <a:off x="6300181" y="1315525"/>
            <a:ext cx="5708795" cy="3856087"/>
          </a:xfrm>
          <a:prstGeom prst="rect">
            <a:avLst/>
          </a:prstGeom>
        </p:spPr>
      </p:pic>
      <p:sp>
        <p:nvSpPr>
          <p:cNvPr id="20" name="TextBox 19">
            <a:extLst>
              <a:ext uri="{FF2B5EF4-FFF2-40B4-BE49-F238E27FC236}">
                <a16:creationId xmlns:a16="http://schemas.microsoft.com/office/drawing/2014/main" id="{42B522A4-4703-458C-AA82-AEF6E8407A1C}"/>
              </a:ext>
            </a:extLst>
          </p:cNvPr>
          <p:cNvSpPr txBox="1"/>
          <p:nvPr/>
        </p:nvSpPr>
        <p:spPr>
          <a:xfrm>
            <a:off x="571458" y="1247691"/>
            <a:ext cx="5389076" cy="1077218"/>
          </a:xfrm>
          <a:prstGeom prst="rect">
            <a:avLst/>
          </a:prstGeom>
          <a:noFill/>
        </p:spPr>
        <p:txBody>
          <a:bodyPr wrap="square">
            <a:spAutoFit/>
          </a:bodyPr>
          <a:lstStyle/>
          <a:p>
            <a:r>
              <a:rPr lang="es-ES_tradnl" sz="1600" dirty="0">
                <a:latin typeface="Balboa Medium" panose="020B0604040203020204" pitchFamily="34" charset="0"/>
              </a:rPr>
              <a:t>INSTRUCCIONES</a:t>
            </a:r>
          </a:p>
          <a:p>
            <a:r>
              <a:rPr lang="es-ES_tradnl" sz="1600" dirty="0"/>
              <a:t>Usted podrá ver sus archivos que ha subido exitosamente.  Estarán listados abajo en los espacios de documentos subidos/cargados.</a:t>
            </a:r>
          </a:p>
        </p:txBody>
      </p:sp>
      <p:sp>
        <p:nvSpPr>
          <p:cNvPr id="13" name="TextBox 12">
            <a:extLst>
              <a:ext uri="{FF2B5EF4-FFF2-40B4-BE49-F238E27FC236}">
                <a16:creationId xmlns:a16="http://schemas.microsoft.com/office/drawing/2014/main" id="{7BFCDFDC-75A4-43F0-A029-6D71360939D4}"/>
              </a:ext>
            </a:extLst>
          </p:cNvPr>
          <p:cNvSpPr txBox="1"/>
          <p:nvPr/>
        </p:nvSpPr>
        <p:spPr>
          <a:xfrm>
            <a:off x="0" y="109255"/>
            <a:ext cx="12192000" cy="707886"/>
          </a:xfrm>
          <a:prstGeom prst="rect">
            <a:avLst/>
          </a:prstGeom>
          <a:noFill/>
        </p:spPr>
        <p:txBody>
          <a:bodyPr wrap="square">
            <a:spAutoFit/>
          </a:bodyPr>
          <a:lstStyle/>
          <a:p>
            <a:pPr algn="ctr" fontAlgn="base"/>
            <a:r>
              <a:rPr lang="en-US" sz="4000" b="1" dirty="0">
                <a:solidFill>
                  <a:srgbClr val="0A0000"/>
                </a:solidFill>
                <a:latin typeface="Balboa Medium" panose="020B0604040203020204" pitchFamily="34" charset="0"/>
              </a:rPr>
              <a:t>SECCIÓN 3: CARGAR DOCUMENTOS</a:t>
            </a:r>
          </a:p>
        </p:txBody>
      </p:sp>
      <p:cxnSp>
        <p:nvCxnSpPr>
          <p:cNvPr id="26" name="Straight Connector 25">
            <a:extLst>
              <a:ext uri="{FF2B5EF4-FFF2-40B4-BE49-F238E27FC236}">
                <a16:creationId xmlns:a16="http://schemas.microsoft.com/office/drawing/2014/main" id="{EE9F368B-DDFF-4286-8A21-54883451E724}"/>
              </a:ext>
            </a:extLst>
          </p:cNvPr>
          <p:cNvCxnSpPr>
            <a:cxnSpLocks/>
          </p:cNvCxnSpPr>
          <p:nvPr/>
        </p:nvCxnSpPr>
        <p:spPr>
          <a:xfrm>
            <a:off x="5731731" y="769013"/>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32C1EB59-F894-46D9-BAE7-E5DFD452D8C0}"/>
              </a:ext>
            </a:extLst>
          </p:cNvPr>
          <p:cNvSpPr/>
          <p:nvPr/>
        </p:nvSpPr>
        <p:spPr>
          <a:xfrm>
            <a:off x="0" y="6289288"/>
            <a:ext cx="12192000" cy="568712"/>
          </a:xfrm>
          <a:prstGeom prst="rect">
            <a:avLst/>
          </a:prstGeom>
          <a:solidFill>
            <a:srgbClr val="0D3C82"/>
          </a:solidFill>
          <a:ln>
            <a:solidFill>
              <a:srgbClr val="0D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027CA7C7-5A94-4A67-BDB5-E3B0B6B920D7}"/>
              </a:ext>
            </a:extLst>
          </p:cNvPr>
          <p:cNvGrpSpPr/>
          <p:nvPr/>
        </p:nvGrpSpPr>
        <p:grpSpPr>
          <a:xfrm>
            <a:off x="4949367" y="6394491"/>
            <a:ext cx="2672930" cy="400110"/>
            <a:chOff x="4949367" y="6445291"/>
            <a:chExt cx="2672930" cy="400110"/>
          </a:xfrm>
        </p:grpSpPr>
        <p:pic>
          <p:nvPicPr>
            <p:cNvPr id="23" name="Picture 22">
              <a:extLst>
                <a:ext uri="{FF2B5EF4-FFF2-40B4-BE49-F238E27FC236}">
                  <a16:creationId xmlns:a16="http://schemas.microsoft.com/office/drawing/2014/main" id="{7A442110-B19D-4FB0-88B3-1B6BD8955BD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949367" y="6517023"/>
              <a:ext cx="1029599" cy="280233"/>
            </a:xfrm>
            <a:prstGeom prst="rect">
              <a:avLst/>
            </a:prstGeom>
          </p:spPr>
        </p:pic>
        <p:sp>
          <p:nvSpPr>
            <p:cNvPr id="24" name="TextBox 23">
              <a:extLst>
                <a:ext uri="{FF2B5EF4-FFF2-40B4-BE49-F238E27FC236}">
                  <a16:creationId xmlns:a16="http://schemas.microsoft.com/office/drawing/2014/main" id="{437A07F6-B3DB-4685-8FD4-A9604663C897}"/>
                </a:ext>
              </a:extLst>
            </p:cNvPr>
            <p:cNvSpPr txBox="1"/>
            <p:nvPr/>
          </p:nvSpPr>
          <p:spPr>
            <a:xfrm>
              <a:off x="6104013" y="6445291"/>
              <a:ext cx="1518284" cy="400110"/>
            </a:xfrm>
            <a:prstGeom prst="rect">
              <a:avLst/>
            </a:prstGeom>
            <a:noFill/>
          </p:spPr>
          <p:txBody>
            <a:bodyPr wrap="square">
              <a:spAutoFit/>
            </a:bodyPr>
            <a:lstStyle/>
            <a:p>
              <a:pPr algn="ctr"/>
              <a:r>
                <a:rPr lang="en-US" sz="1000" dirty="0">
                  <a:solidFill>
                    <a:schemeClr val="bg1"/>
                  </a:solidFill>
                </a:rPr>
                <a:t>This Program is funded by </a:t>
              </a:r>
            </a:p>
            <a:p>
              <a:pPr algn="ctr"/>
              <a:r>
                <a:rPr lang="en-US" sz="1000" dirty="0">
                  <a:solidFill>
                    <a:schemeClr val="bg1"/>
                  </a:solidFill>
                </a:rPr>
                <a:t>the State of California</a:t>
              </a:r>
            </a:p>
          </p:txBody>
        </p:sp>
        <p:cxnSp>
          <p:nvCxnSpPr>
            <p:cNvPr id="25" name="Straight Connector 24">
              <a:extLst>
                <a:ext uri="{FF2B5EF4-FFF2-40B4-BE49-F238E27FC236}">
                  <a16:creationId xmlns:a16="http://schemas.microsoft.com/office/drawing/2014/main" id="{0BE58429-D40D-4039-BC8A-C2CD15BEEC30}"/>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27" name="Rectangle 26">
            <a:extLst>
              <a:ext uri="{FF2B5EF4-FFF2-40B4-BE49-F238E27FC236}">
                <a16:creationId xmlns:a16="http://schemas.microsoft.com/office/drawing/2014/main" id="{2A0BC5D5-E527-4742-848F-F2FD5E4CC564}"/>
              </a:ext>
            </a:extLst>
          </p:cNvPr>
          <p:cNvSpPr/>
          <p:nvPr/>
        </p:nvSpPr>
        <p:spPr>
          <a:xfrm>
            <a:off x="6364291" y="3548418"/>
            <a:ext cx="5577839" cy="1392072"/>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D5B83F2D-9FD3-40C1-81D3-67B18A7AA4B3}"/>
              </a:ext>
            </a:extLst>
          </p:cNvPr>
          <p:cNvSpPr txBox="1"/>
          <p:nvPr/>
        </p:nvSpPr>
        <p:spPr>
          <a:xfrm>
            <a:off x="7698114" y="5357713"/>
            <a:ext cx="2937487" cy="523220"/>
          </a:xfrm>
          <a:prstGeom prst="rect">
            <a:avLst/>
          </a:prstGeom>
          <a:solidFill>
            <a:srgbClr val="FF0000"/>
          </a:solidFill>
          <a:ln>
            <a:solidFill>
              <a:srgbClr val="FF0000"/>
            </a:solidFill>
          </a:ln>
        </p:spPr>
        <p:txBody>
          <a:bodyPr wrap="square">
            <a:spAutoFit/>
          </a:bodyPr>
          <a:lstStyle/>
          <a:p>
            <a:pPr algn="ctr"/>
            <a:r>
              <a:rPr lang="en-US" sz="1400" dirty="0">
                <a:solidFill>
                  <a:schemeClr val="bg1"/>
                </a:solidFill>
                <a:latin typeface="Balboa Light" panose="020B0304040203020204" pitchFamily="34" charset="0"/>
              </a:rPr>
              <a:t>LOS DOCUMENTOS CARGADOS APARECERAN AQUÍ</a:t>
            </a:r>
          </a:p>
        </p:txBody>
      </p:sp>
      <p:sp>
        <p:nvSpPr>
          <p:cNvPr id="2" name="Slide Number Placeholder 1">
            <a:extLst>
              <a:ext uri="{FF2B5EF4-FFF2-40B4-BE49-F238E27FC236}">
                <a16:creationId xmlns:a16="http://schemas.microsoft.com/office/drawing/2014/main" id="{872A952F-5665-4ADB-AF84-757047CDA61D}"/>
              </a:ext>
            </a:extLst>
          </p:cNvPr>
          <p:cNvSpPr>
            <a:spLocks noGrp="1"/>
          </p:cNvSpPr>
          <p:nvPr>
            <p:ph type="sldNum" sz="quarter" idx="12"/>
          </p:nvPr>
        </p:nvSpPr>
        <p:spPr/>
        <p:txBody>
          <a:bodyPr/>
          <a:lstStyle/>
          <a:p>
            <a:fld id="{8AAEA597-3525-4545-A2CF-C14FA043E16B}" type="slidenum">
              <a:rPr lang="en-US" smtClean="0"/>
              <a:t>65</a:t>
            </a:fld>
            <a:endParaRPr lang="en-US"/>
          </a:p>
        </p:txBody>
      </p:sp>
    </p:spTree>
    <p:extLst>
      <p:ext uri="{BB962C8B-B14F-4D97-AF65-F5344CB8AC3E}">
        <p14:creationId xmlns:p14="http://schemas.microsoft.com/office/powerpoint/2010/main" val="27327016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2959F2-43DC-449C-90EB-271C2A015AA6}"/>
              </a:ext>
            </a:extLst>
          </p:cNvPr>
          <p:cNvSpPr/>
          <p:nvPr/>
        </p:nvSpPr>
        <p:spPr>
          <a:xfrm>
            <a:off x="0" y="0"/>
            <a:ext cx="12192000" cy="6866340"/>
          </a:xfrm>
          <a:prstGeom prst="rect">
            <a:avLst/>
          </a:prstGeom>
          <a:solidFill>
            <a:srgbClr val="F5F5F5"/>
          </a:solidFill>
          <a:ln>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5BF08EE-497C-415C-8CB5-1022DF26FE50}"/>
              </a:ext>
            </a:extLst>
          </p:cNvPr>
          <p:cNvSpPr/>
          <p:nvPr/>
        </p:nvSpPr>
        <p:spPr>
          <a:xfrm>
            <a:off x="501555" y="573299"/>
            <a:ext cx="11188888" cy="5711402"/>
          </a:xfrm>
          <a:prstGeom prst="rect">
            <a:avLst/>
          </a:prstGeom>
          <a:solidFill>
            <a:schemeClr val="bg1"/>
          </a:solidFill>
          <a:ln>
            <a:solidFill>
              <a:schemeClr val="bg1"/>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ceiling&#10;&#10;Description automatically generated">
            <a:extLst>
              <a:ext uri="{FF2B5EF4-FFF2-40B4-BE49-F238E27FC236}">
                <a16:creationId xmlns:a16="http://schemas.microsoft.com/office/drawing/2014/main" id="{7260A0EE-44DD-426E-BC3A-0F53BD30072C}"/>
              </a:ext>
            </a:extLst>
          </p:cNvPr>
          <p:cNvPicPr>
            <a:picLocks noChangeAspect="1"/>
          </p:cNvPicPr>
          <p:nvPr/>
        </p:nvPicPr>
        <p:blipFill rotWithShape="1">
          <a:blip r:embed="rId3">
            <a:extLst>
              <a:ext uri="{28A0092B-C50C-407E-A947-70E740481C1C}">
                <a14:useLocalDpi xmlns:a14="http://schemas.microsoft.com/office/drawing/2010/main" val="0"/>
              </a:ext>
            </a:extLst>
          </a:blip>
          <a:srcRect l="19920" r="22570"/>
          <a:stretch/>
        </p:blipFill>
        <p:spPr>
          <a:xfrm>
            <a:off x="501556" y="573300"/>
            <a:ext cx="4926841" cy="5711402"/>
          </a:xfrm>
          <a:prstGeom prst="rect">
            <a:avLst/>
          </a:prstGeom>
        </p:spPr>
      </p:pic>
      <p:sp>
        <p:nvSpPr>
          <p:cNvPr id="20" name="TextBox 19">
            <a:extLst>
              <a:ext uri="{FF2B5EF4-FFF2-40B4-BE49-F238E27FC236}">
                <a16:creationId xmlns:a16="http://schemas.microsoft.com/office/drawing/2014/main" id="{F087D73C-D31C-47D5-89E3-EF311A9B4974}"/>
              </a:ext>
            </a:extLst>
          </p:cNvPr>
          <p:cNvSpPr txBox="1"/>
          <p:nvPr/>
        </p:nvSpPr>
        <p:spPr>
          <a:xfrm>
            <a:off x="5527902" y="2478670"/>
            <a:ext cx="6268872" cy="1323439"/>
          </a:xfrm>
          <a:prstGeom prst="rect">
            <a:avLst/>
          </a:prstGeom>
          <a:noFill/>
        </p:spPr>
        <p:txBody>
          <a:bodyPr wrap="square">
            <a:spAutoFit/>
          </a:bodyPr>
          <a:lstStyle/>
          <a:p>
            <a:pPr fontAlgn="base"/>
            <a:r>
              <a:rPr lang="en-US" sz="4000" b="1" dirty="0">
                <a:solidFill>
                  <a:srgbClr val="0A0000"/>
                </a:solidFill>
                <a:latin typeface="Balboa Medium" panose="020B0604040203020204" pitchFamily="34" charset="0"/>
              </a:rPr>
              <a:t>CONECTANDO SU INFORMACIÓN BANCARIA</a:t>
            </a:r>
            <a:endParaRPr lang="en-US" sz="4400" b="1" i="0" dirty="0">
              <a:solidFill>
                <a:srgbClr val="0A0000"/>
              </a:solidFill>
              <a:effectLst/>
              <a:latin typeface="Balboa Medium" panose="020B0604040203020204" pitchFamily="34" charset="0"/>
            </a:endParaRPr>
          </a:p>
        </p:txBody>
      </p:sp>
      <p:cxnSp>
        <p:nvCxnSpPr>
          <p:cNvPr id="6" name="Straight Connector 5">
            <a:extLst>
              <a:ext uri="{FF2B5EF4-FFF2-40B4-BE49-F238E27FC236}">
                <a16:creationId xmlns:a16="http://schemas.microsoft.com/office/drawing/2014/main" id="{4856571E-5822-4240-93A4-44E9BA4B914A}"/>
              </a:ext>
            </a:extLst>
          </p:cNvPr>
          <p:cNvCxnSpPr>
            <a:cxnSpLocks/>
          </p:cNvCxnSpPr>
          <p:nvPr/>
        </p:nvCxnSpPr>
        <p:spPr>
          <a:xfrm>
            <a:off x="6044467" y="3840486"/>
            <a:ext cx="941695"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EB7D6FC-26C8-4899-9E5C-070D302EEED5}"/>
              </a:ext>
            </a:extLst>
          </p:cNvPr>
          <p:cNvSpPr txBox="1"/>
          <p:nvPr/>
        </p:nvSpPr>
        <p:spPr>
          <a:xfrm>
            <a:off x="5964993" y="3846942"/>
            <a:ext cx="5562443" cy="1938992"/>
          </a:xfrm>
          <a:prstGeom prst="rect">
            <a:avLst/>
          </a:prstGeom>
          <a:noFill/>
        </p:spPr>
        <p:txBody>
          <a:bodyPr wrap="square">
            <a:spAutoFit/>
          </a:bodyPr>
          <a:lstStyle/>
          <a:p>
            <a:pPr fontAlgn="base"/>
            <a:r>
              <a:rPr lang="en-US" sz="2400" dirty="0">
                <a:solidFill>
                  <a:srgbClr val="0A0000"/>
                </a:solidFill>
                <a:latin typeface="Balboa Light" panose="020B0304040203020204" pitchFamily="34" charset="0"/>
              </a:rPr>
              <a:t>GUÍA PASO A PASO</a:t>
            </a:r>
          </a:p>
          <a:p>
            <a:pPr fontAlgn="base"/>
            <a:endParaRPr lang="en-US" sz="2400" i="0" dirty="0">
              <a:solidFill>
                <a:srgbClr val="0A0000"/>
              </a:solidFill>
              <a:effectLst/>
              <a:latin typeface="Balboa Light" panose="020B0304040203020204" pitchFamily="34" charset="0"/>
            </a:endParaRPr>
          </a:p>
          <a:p>
            <a:pPr fontAlgn="base"/>
            <a:r>
              <a:rPr lang="en-US" sz="2400" dirty="0">
                <a:solidFill>
                  <a:srgbClr val="FF0000"/>
                </a:solidFill>
                <a:latin typeface="Balboa Light" panose="020B0304040203020204" pitchFamily="34" charset="0"/>
              </a:rPr>
              <a:t>NOTA: ESTE PASO NO SE NECESITA </a:t>
            </a:r>
          </a:p>
          <a:p>
            <a:pPr fontAlgn="base"/>
            <a:r>
              <a:rPr lang="en-US" sz="2400" dirty="0">
                <a:solidFill>
                  <a:srgbClr val="FF0000"/>
                </a:solidFill>
                <a:latin typeface="Balboa Light" panose="020B0304040203020204" pitchFamily="34" charset="0"/>
              </a:rPr>
              <a:t>COMPLETAR SINO HASTA QUE USTED HAYA </a:t>
            </a:r>
          </a:p>
          <a:p>
            <a:pPr fontAlgn="base"/>
            <a:r>
              <a:rPr lang="en-US" sz="2400" dirty="0">
                <a:solidFill>
                  <a:srgbClr val="FF0000"/>
                </a:solidFill>
                <a:latin typeface="Balboa Light" panose="020B0304040203020204" pitchFamily="34" charset="0"/>
              </a:rPr>
              <a:t>SIDO APROVADO PARA LA SUBVENCIÓN. </a:t>
            </a:r>
          </a:p>
        </p:txBody>
      </p:sp>
      <p:pic>
        <p:nvPicPr>
          <p:cNvPr id="8" name="Picture 7" descr="Logo&#10;&#10;Description automatically generated">
            <a:extLst>
              <a:ext uri="{FF2B5EF4-FFF2-40B4-BE49-F238E27FC236}">
                <a16:creationId xmlns:a16="http://schemas.microsoft.com/office/drawing/2014/main" id="{DC9B3994-8B73-408F-A29D-47E3095C46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0967" y="6434060"/>
            <a:ext cx="1029599" cy="446159"/>
          </a:xfrm>
          <a:prstGeom prst="rect">
            <a:avLst/>
          </a:prstGeom>
        </p:spPr>
      </p:pic>
      <p:sp>
        <p:nvSpPr>
          <p:cNvPr id="10" name="TextBox 9">
            <a:extLst>
              <a:ext uri="{FF2B5EF4-FFF2-40B4-BE49-F238E27FC236}">
                <a16:creationId xmlns:a16="http://schemas.microsoft.com/office/drawing/2014/main" id="{016A342C-BE8F-43F9-8F27-13EDA63AF56C}"/>
              </a:ext>
            </a:extLst>
          </p:cNvPr>
          <p:cNvSpPr txBox="1"/>
          <p:nvPr/>
        </p:nvSpPr>
        <p:spPr>
          <a:xfrm>
            <a:off x="6104013" y="6445291"/>
            <a:ext cx="1518284" cy="400110"/>
          </a:xfrm>
          <a:prstGeom prst="rect">
            <a:avLst/>
          </a:prstGeom>
          <a:noFill/>
        </p:spPr>
        <p:txBody>
          <a:bodyPr wrap="square">
            <a:spAutoFit/>
          </a:bodyPr>
          <a:lstStyle/>
          <a:p>
            <a:pPr algn="ctr"/>
            <a:r>
              <a:rPr lang="en-US" sz="1000" dirty="0"/>
              <a:t>This Program is funded by </a:t>
            </a:r>
          </a:p>
          <a:p>
            <a:pPr algn="ctr"/>
            <a:r>
              <a:rPr lang="en-US" sz="1000" dirty="0"/>
              <a:t>the State of California</a:t>
            </a:r>
          </a:p>
        </p:txBody>
      </p:sp>
      <p:cxnSp>
        <p:nvCxnSpPr>
          <p:cNvPr id="12" name="Straight Connector 11">
            <a:extLst>
              <a:ext uri="{FF2B5EF4-FFF2-40B4-BE49-F238E27FC236}">
                <a16:creationId xmlns:a16="http://schemas.microsoft.com/office/drawing/2014/main" id="{27601891-1ADD-40A4-9535-240E265860CF}"/>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BC403DB4-3423-4578-8934-678E6A341762}"/>
              </a:ext>
            </a:extLst>
          </p:cNvPr>
          <p:cNvSpPr>
            <a:spLocks noGrp="1"/>
          </p:cNvSpPr>
          <p:nvPr>
            <p:ph type="sldNum" sz="quarter" idx="12"/>
          </p:nvPr>
        </p:nvSpPr>
        <p:spPr/>
        <p:txBody>
          <a:bodyPr/>
          <a:lstStyle/>
          <a:p>
            <a:fld id="{8AAEA597-3525-4545-A2CF-C14FA043E16B}" type="slidenum">
              <a:rPr lang="en-US" smtClean="0"/>
              <a:t>66</a:t>
            </a:fld>
            <a:endParaRPr lang="en-US"/>
          </a:p>
        </p:txBody>
      </p:sp>
    </p:spTree>
    <p:extLst>
      <p:ext uri="{BB962C8B-B14F-4D97-AF65-F5344CB8AC3E}">
        <p14:creationId xmlns:p14="http://schemas.microsoft.com/office/powerpoint/2010/main" val="38471593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7CD3BFA-BD75-420B-95A0-966F87C1108B}"/>
              </a:ext>
            </a:extLst>
          </p:cNvPr>
          <p:cNvSpPr txBox="1"/>
          <p:nvPr/>
        </p:nvSpPr>
        <p:spPr>
          <a:xfrm>
            <a:off x="321277" y="964893"/>
            <a:ext cx="5442157" cy="2989729"/>
          </a:xfrm>
          <a:prstGeom prst="rect">
            <a:avLst/>
          </a:prstGeom>
          <a:noFill/>
        </p:spPr>
        <p:txBody>
          <a:bodyPr wrap="square">
            <a:spAutoFit/>
          </a:bodyPr>
          <a:lstStyle/>
          <a:p>
            <a:r>
              <a:rPr lang="es-ES" sz="1400" dirty="0" err="1"/>
              <a:t>Lendistry</a:t>
            </a:r>
            <a:r>
              <a:rPr lang="es-ES" sz="1400" dirty="0"/>
              <a:t> utiliza una tecnología de terceros (</a:t>
            </a:r>
            <a:r>
              <a:rPr lang="es-ES" sz="1400" dirty="0" err="1"/>
              <a:t>Plaid</a:t>
            </a:r>
            <a:r>
              <a:rPr lang="es-ES" sz="1400" dirty="0"/>
              <a:t>) para configurar transferencias ACH conectando cuentas de cualquier banco o cooperativa de crédito en los EE. UU. A una aplicación como el Portal de </a:t>
            </a:r>
            <a:r>
              <a:rPr lang="es-ES" sz="1400" dirty="0" err="1"/>
              <a:t>Lendistry</a:t>
            </a:r>
            <a:r>
              <a:rPr lang="es-ES" sz="1400" dirty="0"/>
              <a:t>. El tercero no comparte su información personal sin su permiso y no la vende ni la alquila a empresas externas. </a:t>
            </a:r>
            <a:r>
              <a:rPr lang="es-ES" sz="1400" dirty="0" err="1"/>
              <a:t>Lendistry</a:t>
            </a:r>
            <a:r>
              <a:rPr lang="es-ES" sz="1400" dirty="0"/>
              <a:t> usa esta tecnología solo para verificar sus estados de cuenta bancarias. Se prefiere este método de verificación bancaria, pero no siempre funcionará si su institución bancaria no está disponible a través del proveedor. En este caso, puede verificar su cuenta bancaria utilizando los otros métodos de procedimiento.</a:t>
            </a:r>
            <a:endParaRPr lang="en-US" sz="1400" dirty="0"/>
          </a:p>
          <a:p>
            <a:pPr marR="0" lvl="0">
              <a:lnSpc>
                <a:spcPct val="107000"/>
              </a:lnSpc>
              <a:spcBef>
                <a:spcPts val="0"/>
              </a:spcBef>
              <a:spcAft>
                <a:spcPts val="0"/>
              </a:spcAft>
            </a:pPr>
            <a:endParaRPr lang="en-US" sz="1200" dirty="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s-ES_tradnl" sz="1200" b="1" dirty="0">
                <a:ea typeface="Calibri" panose="020F0502020204030204" pitchFamily="34" charset="0"/>
                <a:cs typeface="Times New Roman" panose="02020603050405020304" pitchFamily="18" charset="0"/>
              </a:rPr>
              <a:t>Como Verificar Su Cuenta Bancaria en el Portal de Lendistry </a:t>
            </a:r>
            <a:r>
              <a:rPr lang="es-ES_tradnl" sz="1200" b="1" dirty="0" err="1">
                <a:ea typeface="Calibri" panose="020F0502020204030204" pitchFamily="34" charset="0"/>
                <a:cs typeface="Times New Roman" panose="02020603050405020304" pitchFamily="18" charset="0"/>
              </a:rPr>
              <a:t>via</a:t>
            </a:r>
            <a:r>
              <a:rPr lang="es-ES_tradnl" sz="1200" b="1" dirty="0">
                <a:ea typeface="Calibri" panose="020F0502020204030204" pitchFamily="34" charset="0"/>
                <a:cs typeface="Times New Roman" panose="02020603050405020304" pitchFamily="18" charset="0"/>
              </a:rPr>
              <a:t> </a:t>
            </a:r>
            <a:r>
              <a:rPr lang="es-ES_tradnl" sz="1200" b="1" dirty="0" err="1">
                <a:ea typeface="Calibri" panose="020F0502020204030204" pitchFamily="34" charset="0"/>
                <a:cs typeface="Times New Roman" panose="02020603050405020304" pitchFamily="18" charset="0"/>
              </a:rPr>
              <a:t>Plaid</a:t>
            </a:r>
            <a:endParaRPr lang="es-ES_tradnl" sz="900" dirty="0">
              <a:latin typeface="Lato" panose="020F0502020204030203" pitchFamily="34" charset="0"/>
              <a:ea typeface="Calibri" panose="020F0502020204030204" pitchFamily="34" charset="0"/>
              <a:cs typeface="Times New Roman" panose="02020603050405020304" pitchFamily="18" charset="0"/>
            </a:endParaRPr>
          </a:p>
          <a:p>
            <a:pPr>
              <a:lnSpc>
                <a:spcPct val="107000"/>
              </a:lnSpc>
            </a:pPr>
            <a:endParaRPr lang="en-US" sz="1000" dirty="0">
              <a:latin typeface="Lato" panose="020F0502020204030203" pitchFamily="34" charset="0"/>
              <a:ea typeface="Calibri" panose="020F0502020204030204" pitchFamily="34" charset="0"/>
              <a:cs typeface="Times New Roman" panose="02020603050405020304" pitchFamily="18" charset="0"/>
            </a:endParaRPr>
          </a:p>
          <a:p>
            <a:pPr>
              <a:lnSpc>
                <a:spcPct val="107000"/>
              </a:lnSpc>
            </a:pPr>
            <a:endParaRPr lang="en-US" sz="1200" dirty="0">
              <a:effectLst/>
              <a:latin typeface="Lato" panose="020F0502020204030203"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3BAAAF8B-FEA1-416E-8E98-7FD0194D8E31}"/>
              </a:ext>
            </a:extLst>
          </p:cNvPr>
          <p:cNvSpPr txBox="1"/>
          <p:nvPr/>
        </p:nvSpPr>
        <p:spPr>
          <a:xfrm>
            <a:off x="6428566" y="967001"/>
            <a:ext cx="5442157" cy="1427955"/>
          </a:xfrm>
          <a:prstGeom prst="rect">
            <a:avLst/>
          </a:prstGeom>
          <a:noFill/>
        </p:spPr>
        <p:txBody>
          <a:bodyPr wrap="square">
            <a:spAutoFit/>
          </a:bodyPr>
          <a:lstStyle/>
          <a:p>
            <a:pPr>
              <a:lnSpc>
                <a:spcPct val="107000"/>
              </a:lnSpc>
            </a:pPr>
            <a:r>
              <a:rPr lang="es-ES_tradnl" sz="1400" b="1" dirty="0">
                <a:solidFill>
                  <a:srgbClr val="0D3C82"/>
                </a:solidFill>
                <a:latin typeface="Balboa Bold" panose="020B0804040203020204" pitchFamily="34" charset="0"/>
                <a:ea typeface="Calibri" panose="020F0502020204030204" pitchFamily="34" charset="0"/>
                <a:cs typeface="Times New Roman" panose="02020603050405020304" pitchFamily="18" charset="0"/>
              </a:rPr>
              <a:t>PASO 1</a:t>
            </a:r>
          </a:p>
          <a:p>
            <a:pPr marL="171450" indent="-171450">
              <a:lnSpc>
                <a:spcPct val="107000"/>
              </a:lnSpc>
              <a:buFont typeface="Arial" panose="020B0604020202020204" pitchFamily="34" charset="0"/>
              <a:buChar char="•"/>
            </a:pPr>
            <a:r>
              <a:rPr lang="es-ES_tradnl" sz="1400" dirty="0">
                <a:ea typeface="Calibri" panose="020F0502020204030204" pitchFamily="34" charset="0"/>
                <a:cs typeface="Times New Roman" panose="02020603050405020304" pitchFamily="18" charset="0"/>
              </a:rPr>
              <a:t>Presione “</a:t>
            </a:r>
            <a:r>
              <a:rPr lang="es-ES_tradnl" sz="1400" b="1" dirty="0">
                <a:ea typeface="Calibri" panose="020F0502020204030204" pitchFamily="34" charset="0"/>
                <a:cs typeface="Times New Roman" panose="02020603050405020304" pitchFamily="18" charset="0"/>
              </a:rPr>
              <a:t>Link </a:t>
            </a:r>
            <a:r>
              <a:rPr lang="es-ES_tradnl" sz="1400" b="1" dirty="0" err="1">
                <a:ea typeface="Calibri" panose="020F0502020204030204" pitchFamily="34" charset="0"/>
                <a:cs typeface="Times New Roman" panose="02020603050405020304" pitchFamily="18" charset="0"/>
              </a:rPr>
              <a:t>Your</a:t>
            </a:r>
            <a:r>
              <a:rPr lang="es-ES_tradnl" sz="1400" b="1" dirty="0">
                <a:ea typeface="Calibri" panose="020F0502020204030204" pitchFamily="34" charset="0"/>
                <a:cs typeface="Times New Roman" panose="02020603050405020304" pitchFamily="18" charset="0"/>
              </a:rPr>
              <a:t> Bank </a:t>
            </a:r>
            <a:r>
              <a:rPr lang="es-ES_tradnl" sz="1400" b="1" dirty="0" err="1">
                <a:ea typeface="Calibri" panose="020F0502020204030204" pitchFamily="34" charset="0"/>
                <a:cs typeface="Times New Roman" panose="02020603050405020304" pitchFamily="18" charset="0"/>
              </a:rPr>
              <a:t>Account</a:t>
            </a:r>
            <a:r>
              <a:rPr lang="es-ES_tradnl" sz="1400" dirty="0">
                <a:ea typeface="Calibri" panose="020F0502020204030204" pitchFamily="34" charset="0"/>
                <a:cs typeface="Times New Roman" panose="02020603050405020304" pitchFamily="18" charset="0"/>
              </a:rPr>
              <a:t>” para abrir una cuenta de </a:t>
            </a:r>
            <a:r>
              <a:rPr lang="es-ES_tradnl" sz="1400" dirty="0" err="1">
                <a:ea typeface="Calibri" panose="020F0502020204030204" pitchFamily="34" charset="0"/>
                <a:cs typeface="Times New Roman" panose="02020603050405020304" pitchFamily="18" charset="0"/>
              </a:rPr>
              <a:t>Plaid</a:t>
            </a:r>
            <a:r>
              <a:rPr lang="es-ES_tradnl" sz="1400" dirty="0">
                <a:ea typeface="Calibri" panose="020F0502020204030204" pitchFamily="34" charset="0"/>
                <a:cs typeface="Times New Roman" panose="02020603050405020304" pitchFamily="18" charset="0"/>
              </a:rPr>
              <a:t>.</a:t>
            </a:r>
          </a:p>
          <a:p>
            <a:pPr marL="171450" indent="-171450">
              <a:lnSpc>
                <a:spcPct val="107000"/>
              </a:lnSpc>
              <a:buFont typeface="Arial" panose="020B0604020202020204" pitchFamily="34" charset="0"/>
              <a:buChar char="•"/>
            </a:pPr>
            <a:r>
              <a:rPr lang="es-ES_tradnl" sz="1400" dirty="0">
                <a:ea typeface="Calibri" panose="020F0502020204030204" pitchFamily="34" charset="0"/>
                <a:cs typeface="Times New Roman" panose="02020603050405020304" pitchFamily="18" charset="0"/>
              </a:rPr>
              <a:t>Continúe por </a:t>
            </a:r>
            <a:r>
              <a:rPr lang="es-ES_tradnl" sz="1400" dirty="0" err="1">
                <a:ea typeface="Calibri" panose="020F0502020204030204" pitchFamily="34" charset="0"/>
                <a:cs typeface="Times New Roman" panose="02020603050405020304" pitchFamily="18" charset="0"/>
              </a:rPr>
              <a:t>Plaid</a:t>
            </a:r>
            <a:r>
              <a:rPr lang="es-ES_tradnl" sz="1400" dirty="0">
                <a:ea typeface="Calibri" panose="020F0502020204030204" pitchFamily="34" charset="0"/>
                <a:cs typeface="Times New Roman" panose="02020603050405020304" pitchFamily="18" charset="0"/>
              </a:rPr>
              <a:t> y localice su institución bancaria.  </a:t>
            </a:r>
          </a:p>
          <a:p>
            <a:pPr marL="171450" indent="-171450">
              <a:lnSpc>
                <a:spcPct val="107000"/>
              </a:lnSpc>
              <a:buFont typeface="Arial" panose="020B0604020202020204" pitchFamily="34" charset="0"/>
              <a:buChar char="•"/>
            </a:pPr>
            <a:r>
              <a:rPr lang="es-ES_tradnl" sz="1400" dirty="0">
                <a:ea typeface="Calibri" panose="020F0502020204030204" pitchFamily="34" charset="0"/>
                <a:cs typeface="Times New Roman" panose="02020603050405020304" pitchFamily="18" charset="0"/>
              </a:rPr>
              <a:t>Inicie sesión en su cuenta bancaria en línea y conéctelo al portal de Lendistry.</a:t>
            </a:r>
          </a:p>
          <a:p>
            <a:pPr>
              <a:lnSpc>
                <a:spcPct val="107000"/>
              </a:lnSpc>
            </a:pPr>
            <a:endParaRPr lang="en-US" sz="1200" dirty="0">
              <a:effectLst/>
              <a:latin typeface="Lato" panose="020F0502020204030203"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1EDE534A-F955-4FD0-96DB-76AA9ACBBB9E}"/>
              </a:ext>
            </a:extLst>
          </p:cNvPr>
          <p:cNvPicPr>
            <a:picLocks noChangeAspect="1"/>
          </p:cNvPicPr>
          <p:nvPr/>
        </p:nvPicPr>
        <p:blipFill>
          <a:blip r:embed="rId3"/>
          <a:stretch>
            <a:fillRect/>
          </a:stretch>
        </p:blipFill>
        <p:spPr>
          <a:xfrm>
            <a:off x="7201540" y="2355249"/>
            <a:ext cx="1072478" cy="1575696"/>
          </a:xfrm>
          <a:prstGeom prst="rect">
            <a:avLst/>
          </a:prstGeom>
        </p:spPr>
      </p:pic>
      <p:pic>
        <p:nvPicPr>
          <p:cNvPr id="10" name="Picture 9">
            <a:extLst>
              <a:ext uri="{FF2B5EF4-FFF2-40B4-BE49-F238E27FC236}">
                <a16:creationId xmlns:a16="http://schemas.microsoft.com/office/drawing/2014/main" id="{D1D899E2-D465-4605-912B-26C916D72F95}"/>
              </a:ext>
            </a:extLst>
          </p:cNvPr>
          <p:cNvPicPr>
            <a:picLocks noChangeAspect="1"/>
          </p:cNvPicPr>
          <p:nvPr/>
        </p:nvPicPr>
        <p:blipFill>
          <a:blip r:embed="rId4"/>
          <a:stretch>
            <a:fillRect/>
          </a:stretch>
        </p:blipFill>
        <p:spPr>
          <a:xfrm>
            <a:off x="8682795" y="2361288"/>
            <a:ext cx="1063197" cy="1575696"/>
          </a:xfrm>
          <a:prstGeom prst="rect">
            <a:avLst/>
          </a:prstGeom>
        </p:spPr>
      </p:pic>
      <p:pic>
        <p:nvPicPr>
          <p:cNvPr id="26" name="Picture 25">
            <a:extLst>
              <a:ext uri="{FF2B5EF4-FFF2-40B4-BE49-F238E27FC236}">
                <a16:creationId xmlns:a16="http://schemas.microsoft.com/office/drawing/2014/main" id="{0B635DC1-F44C-4F1B-B5B1-EA5F7087CB9C}"/>
              </a:ext>
            </a:extLst>
          </p:cNvPr>
          <p:cNvPicPr>
            <a:picLocks noChangeAspect="1"/>
          </p:cNvPicPr>
          <p:nvPr/>
        </p:nvPicPr>
        <p:blipFill>
          <a:blip r:embed="rId5"/>
          <a:stretch>
            <a:fillRect/>
          </a:stretch>
        </p:blipFill>
        <p:spPr>
          <a:xfrm>
            <a:off x="10158141" y="2367783"/>
            <a:ext cx="1068428" cy="1575696"/>
          </a:xfrm>
          <a:prstGeom prst="rect">
            <a:avLst/>
          </a:prstGeom>
        </p:spPr>
      </p:pic>
      <p:sp>
        <p:nvSpPr>
          <p:cNvPr id="35" name="TextBox 34">
            <a:extLst>
              <a:ext uri="{FF2B5EF4-FFF2-40B4-BE49-F238E27FC236}">
                <a16:creationId xmlns:a16="http://schemas.microsoft.com/office/drawing/2014/main" id="{5764EEE9-AB6C-4D26-AB83-219A99F05E63}"/>
              </a:ext>
            </a:extLst>
          </p:cNvPr>
          <p:cNvSpPr txBox="1"/>
          <p:nvPr/>
        </p:nvSpPr>
        <p:spPr>
          <a:xfrm>
            <a:off x="6428565" y="4073185"/>
            <a:ext cx="5442157" cy="2222532"/>
          </a:xfrm>
          <a:prstGeom prst="rect">
            <a:avLst/>
          </a:prstGeom>
          <a:noFill/>
        </p:spPr>
        <p:txBody>
          <a:bodyPr wrap="square">
            <a:spAutoFit/>
          </a:bodyPr>
          <a:lstStyle/>
          <a:p>
            <a:pPr>
              <a:lnSpc>
                <a:spcPct val="107000"/>
              </a:lnSpc>
            </a:pPr>
            <a:r>
              <a:rPr lang="es-ES_tradnl" sz="1400" b="1" dirty="0">
                <a:solidFill>
                  <a:srgbClr val="0D3C82"/>
                </a:solidFill>
                <a:latin typeface="Balboa Bold" panose="020B0804040203020204" pitchFamily="34" charset="0"/>
                <a:ea typeface="Calibri" panose="020F0502020204030204" pitchFamily="34" charset="0"/>
                <a:cs typeface="Times New Roman" panose="02020603050405020304" pitchFamily="18" charset="0"/>
              </a:rPr>
              <a:t>PASO 2</a:t>
            </a:r>
          </a:p>
          <a:p>
            <a:pPr>
              <a:lnSpc>
                <a:spcPct val="107000"/>
              </a:lnSpc>
            </a:pPr>
            <a:r>
              <a:rPr lang="es-ES_tradnl" sz="1400" b="1" dirty="0">
                <a:ea typeface="Calibri" panose="020F0502020204030204" pitchFamily="34" charset="0"/>
                <a:cs typeface="Times New Roman" panose="02020603050405020304" pitchFamily="18" charset="0"/>
              </a:rPr>
              <a:t>Este paso siempre debe completarse independientemente del método de verificación que utilice. </a:t>
            </a:r>
          </a:p>
          <a:p>
            <a:pPr marL="171450" indent="-171450">
              <a:lnSpc>
                <a:spcPct val="107000"/>
              </a:lnSpc>
              <a:buFont typeface="Arial" panose="020B0604020202020204" pitchFamily="34" charset="0"/>
              <a:buChar char="•"/>
            </a:pPr>
            <a:r>
              <a:rPr lang="es-ES_tradnl" sz="1400" dirty="0">
                <a:ea typeface="Calibri" panose="020F0502020204030204" pitchFamily="34" charset="0"/>
                <a:cs typeface="Times New Roman" panose="02020603050405020304" pitchFamily="18" charset="0"/>
              </a:rPr>
              <a:t>Ingrese su información bancaria. </a:t>
            </a:r>
          </a:p>
          <a:p>
            <a:pPr marL="171450" indent="-171450">
              <a:lnSpc>
                <a:spcPct val="107000"/>
              </a:lnSpc>
              <a:buFont typeface="Arial" panose="020B0604020202020204" pitchFamily="34" charset="0"/>
              <a:buChar char="•"/>
            </a:pPr>
            <a:r>
              <a:rPr lang="es-ES_tradnl" sz="1400" dirty="0">
                <a:ea typeface="Calibri" panose="020F0502020204030204" pitchFamily="34" charset="0"/>
                <a:cs typeface="Times New Roman" panose="02020603050405020304" pitchFamily="18" charset="0"/>
              </a:rPr>
              <a:t>El “</a:t>
            </a:r>
            <a:r>
              <a:rPr lang="es-ES_tradnl" sz="1400" b="1" dirty="0">
                <a:ea typeface="Calibri" panose="020F0502020204030204" pitchFamily="34" charset="0"/>
                <a:cs typeface="Times New Roman" panose="02020603050405020304" pitchFamily="18" charset="0"/>
              </a:rPr>
              <a:t>Business </a:t>
            </a:r>
            <a:r>
              <a:rPr lang="es-ES_tradnl" sz="1400" b="1" dirty="0" err="1">
                <a:ea typeface="Calibri" panose="020F0502020204030204" pitchFamily="34" charset="0"/>
                <a:cs typeface="Times New Roman" panose="02020603050405020304" pitchFamily="18" charset="0"/>
              </a:rPr>
              <a:t>Account</a:t>
            </a:r>
            <a:r>
              <a:rPr lang="es-ES_tradnl" sz="1400" b="1" dirty="0">
                <a:ea typeface="Calibri" panose="020F0502020204030204" pitchFamily="34" charset="0"/>
                <a:cs typeface="Times New Roman" panose="02020603050405020304" pitchFamily="18" charset="0"/>
              </a:rPr>
              <a:t> </a:t>
            </a:r>
            <a:r>
              <a:rPr lang="es-ES_tradnl" sz="1400" b="1" dirty="0" err="1">
                <a:ea typeface="Calibri" panose="020F0502020204030204" pitchFamily="34" charset="0"/>
                <a:cs typeface="Times New Roman" panose="02020603050405020304" pitchFamily="18" charset="0"/>
              </a:rPr>
              <a:t>Name</a:t>
            </a:r>
            <a:r>
              <a:rPr lang="es-ES_tradnl" sz="1400" dirty="0">
                <a:ea typeface="Calibri" panose="020F0502020204030204" pitchFamily="34" charset="0"/>
                <a:cs typeface="Times New Roman" panose="02020603050405020304" pitchFamily="18" charset="0"/>
              </a:rPr>
              <a:t>” NO es su tipo de cuenta.  Este campo es el nombre de su cuenta, que debe estar a nombre de su empresa y figurar en sus extractos bancarios. </a:t>
            </a:r>
          </a:p>
          <a:p>
            <a:pPr marL="171450" indent="-171450">
              <a:lnSpc>
                <a:spcPct val="107000"/>
              </a:lnSpc>
              <a:buFont typeface="Arial" panose="020B0604020202020204" pitchFamily="34" charset="0"/>
              <a:buChar char="•"/>
            </a:pPr>
            <a:r>
              <a:rPr lang="es-ES_tradnl" sz="1400" dirty="0">
                <a:ea typeface="Calibri" panose="020F0502020204030204" pitchFamily="34" charset="0"/>
                <a:cs typeface="Times New Roman" panose="02020603050405020304" pitchFamily="18" charset="0"/>
              </a:rPr>
              <a:t>Si su empresa es un propietario único, la cuenta bancaria puede ser una cuenta personal, pero debe coincidir con su nombre.</a:t>
            </a:r>
          </a:p>
        </p:txBody>
      </p:sp>
      <p:pic>
        <p:nvPicPr>
          <p:cNvPr id="6" name="Picture 5">
            <a:extLst>
              <a:ext uri="{FF2B5EF4-FFF2-40B4-BE49-F238E27FC236}">
                <a16:creationId xmlns:a16="http://schemas.microsoft.com/office/drawing/2014/main" id="{07907D41-05BD-4888-BE10-255002E1777D}"/>
              </a:ext>
            </a:extLst>
          </p:cNvPr>
          <p:cNvPicPr>
            <a:picLocks noChangeAspect="1"/>
          </p:cNvPicPr>
          <p:nvPr/>
        </p:nvPicPr>
        <p:blipFill rotWithShape="1">
          <a:blip r:embed="rId6"/>
          <a:srcRect l="4600" t="14993" r="62168" b="22791"/>
          <a:stretch/>
        </p:blipFill>
        <p:spPr>
          <a:xfrm>
            <a:off x="765107" y="3876330"/>
            <a:ext cx="1385994" cy="1546705"/>
          </a:xfrm>
          <a:prstGeom prst="rect">
            <a:avLst/>
          </a:prstGeom>
        </p:spPr>
      </p:pic>
      <p:pic>
        <p:nvPicPr>
          <p:cNvPr id="7" name="Picture 6">
            <a:extLst>
              <a:ext uri="{FF2B5EF4-FFF2-40B4-BE49-F238E27FC236}">
                <a16:creationId xmlns:a16="http://schemas.microsoft.com/office/drawing/2014/main" id="{EE736FFF-5C23-4079-8E36-6DF5D2582424}"/>
              </a:ext>
            </a:extLst>
          </p:cNvPr>
          <p:cNvPicPr>
            <a:picLocks noChangeAspect="1"/>
          </p:cNvPicPr>
          <p:nvPr/>
        </p:nvPicPr>
        <p:blipFill>
          <a:blip r:embed="rId7"/>
          <a:stretch>
            <a:fillRect/>
          </a:stretch>
        </p:blipFill>
        <p:spPr>
          <a:xfrm>
            <a:off x="2267904" y="3745478"/>
            <a:ext cx="3044293" cy="1848320"/>
          </a:xfrm>
          <a:prstGeom prst="rect">
            <a:avLst/>
          </a:prstGeom>
          <a:ln w="19050">
            <a:solidFill>
              <a:schemeClr val="tx1"/>
            </a:solidFill>
          </a:ln>
        </p:spPr>
      </p:pic>
      <p:sp>
        <p:nvSpPr>
          <p:cNvPr id="37" name="Rectangle 36">
            <a:extLst>
              <a:ext uri="{FF2B5EF4-FFF2-40B4-BE49-F238E27FC236}">
                <a16:creationId xmlns:a16="http://schemas.microsoft.com/office/drawing/2014/main" id="{32F1E9C4-0E82-4210-B626-3358CCF3269E}"/>
              </a:ext>
            </a:extLst>
          </p:cNvPr>
          <p:cNvSpPr/>
          <p:nvPr/>
        </p:nvSpPr>
        <p:spPr>
          <a:xfrm>
            <a:off x="1089527" y="5112571"/>
            <a:ext cx="718238" cy="204959"/>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D36D38EB-57A1-446C-8855-F07A19C0A0BF}"/>
              </a:ext>
            </a:extLst>
          </p:cNvPr>
          <p:cNvSpPr/>
          <p:nvPr/>
        </p:nvSpPr>
        <p:spPr>
          <a:xfrm>
            <a:off x="2806145" y="3862546"/>
            <a:ext cx="454640" cy="193034"/>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B1713822-AD66-49E2-9232-BE2A7EFB6378}"/>
              </a:ext>
            </a:extLst>
          </p:cNvPr>
          <p:cNvSpPr/>
          <p:nvPr/>
        </p:nvSpPr>
        <p:spPr>
          <a:xfrm>
            <a:off x="2435805" y="4124561"/>
            <a:ext cx="1461478" cy="1168169"/>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C2A602C-2C4F-41BD-B050-1EED29B40164}"/>
              </a:ext>
            </a:extLst>
          </p:cNvPr>
          <p:cNvSpPr/>
          <p:nvPr/>
        </p:nvSpPr>
        <p:spPr>
          <a:xfrm>
            <a:off x="4008856" y="4123921"/>
            <a:ext cx="1244082" cy="1168169"/>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7E8A48C1-2FB2-47D8-8A9C-144AC5FA7BBC}"/>
              </a:ext>
            </a:extLst>
          </p:cNvPr>
          <p:cNvSpPr/>
          <p:nvPr/>
        </p:nvSpPr>
        <p:spPr>
          <a:xfrm>
            <a:off x="775288" y="3724728"/>
            <a:ext cx="1334476" cy="19016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45D3E817-FB13-4C77-AFA4-FC2F7507AC61}"/>
              </a:ext>
            </a:extLst>
          </p:cNvPr>
          <p:cNvSpPr txBox="1"/>
          <p:nvPr/>
        </p:nvSpPr>
        <p:spPr>
          <a:xfrm>
            <a:off x="0" y="109255"/>
            <a:ext cx="12192000" cy="707886"/>
          </a:xfrm>
          <a:prstGeom prst="rect">
            <a:avLst/>
          </a:prstGeom>
          <a:noFill/>
        </p:spPr>
        <p:txBody>
          <a:bodyPr wrap="square">
            <a:spAutoFit/>
          </a:bodyPr>
          <a:lstStyle/>
          <a:p>
            <a:pPr algn="ctr" fontAlgn="base"/>
            <a:r>
              <a:rPr lang="es-ES_tradnl" sz="4000" b="1" i="0" dirty="0">
                <a:solidFill>
                  <a:srgbClr val="0A0000"/>
                </a:solidFill>
                <a:effectLst/>
                <a:latin typeface="Balboa Medium" panose="020B0604040203020204" pitchFamily="34" charset="0"/>
              </a:rPr>
              <a:t>SECCIÓN 1: </a:t>
            </a:r>
            <a:r>
              <a:rPr lang="es-ES_tradnl" sz="4000" b="1" dirty="0">
                <a:solidFill>
                  <a:srgbClr val="0A0000"/>
                </a:solidFill>
                <a:latin typeface="Balboa Medium" panose="020B0604040203020204" pitchFamily="34" charset="0"/>
              </a:rPr>
              <a:t>ENLAZANDO SU CUENTA BANCARIA</a:t>
            </a:r>
            <a:endParaRPr lang="es-ES_tradnl" sz="4000" b="1" i="0" dirty="0">
              <a:solidFill>
                <a:srgbClr val="0A0000"/>
              </a:solidFill>
              <a:effectLst/>
              <a:latin typeface="Balboa Medium" panose="020B0604040203020204" pitchFamily="34" charset="0"/>
            </a:endParaRPr>
          </a:p>
        </p:txBody>
      </p:sp>
      <p:cxnSp>
        <p:nvCxnSpPr>
          <p:cNvPr id="36" name="Straight Connector 35">
            <a:extLst>
              <a:ext uri="{FF2B5EF4-FFF2-40B4-BE49-F238E27FC236}">
                <a16:creationId xmlns:a16="http://schemas.microsoft.com/office/drawing/2014/main" id="{BD925BC8-354A-4B42-A9E1-24CF5D736B69}"/>
              </a:ext>
            </a:extLst>
          </p:cNvPr>
          <p:cNvCxnSpPr/>
          <p:nvPr/>
        </p:nvCxnSpPr>
        <p:spPr>
          <a:xfrm>
            <a:off x="6096000" y="1077448"/>
            <a:ext cx="0" cy="5114057"/>
          </a:xfrm>
          <a:prstGeom prst="line">
            <a:avLst/>
          </a:prstGeom>
          <a:ln>
            <a:solidFill>
              <a:srgbClr val="0D3C8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117A211-5143-431F-97EE-0D55E80B1748}"/>
              </a:ext>
            </a:extLst>
          </p:cNvPr>
          <p:cNvCxnSpPr>
            <a:cxnSpLocks/>
          </p:cNvCxnSpPr>
          <p:nvPr/>
        </p:nvCxnSpPr>
        <p:spPr>
          <a:xfrm>
            <a:off x="5731731" y="769013"/>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E95D58F5-46A4-4719-A73D-567CB66F8E58}"/>
              </a:ext>
            </a:extLst>
          </p:cNvPr>
          <p:cNvSpPr/>
          <p:nvPr/>
        </p:nvSpPr>
        <p:spPr>
          <a:xfrm>
            <a:off x="7201539" y="2342855"/>
            <a:ext cx="1072479" cy="159567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95FBFC9-09B8-4DFB-A0C0-7452A04019AD}"/>
              </a:ext>
            </a:extLst>
          </p:cNvPr>
          <p:cNvSpPr/>
          <p:nvPr/>
        </p:nvSpPr>
        <p:spPr>
          <a:xfrm>
            <a:off x="8682795" y="2343113"/>
            <a:ext cx="1072479" cy="159567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3724865D-9B15-4A05-8B3D-6DCC033F87C9}"/>
              </a:ext>
            </a:extLst>
          </p:cNvPr>
          <p:cNvSpPr/>
          <p:nvPr/>
        </p:nvSpPr>
        <p:spPr>
          <a:xfrm>
            <a:off x="10164051" y="2357794"/>
            <a:ext cx="1072479" cy="159567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7CE9D0A5-6C97-40C3-8133-BD139705E9ED}"/>
              </a:ext>
            </a:extLst>
          </p:cNvPr>
          <p:cNvSpPr txBox="1"/>
          <p:nvPr/>
        </p:nvSpPr>
        <p:spPr>
          <a:xfrm>
            <a:off x="2573521" y="5423035"/>
            <a:ext cx="1186046" cy="307777"/>
          </a:xfrm>
          <a:prstGeom prst="rect">
            <a:avLst/>
          </a:prstGeom>
          <a:solidFill>
            <a:srgbClr val="FF0000"/>
          </a:solidFill>
          <a:ln>
            <a:solidFill>
              <a:srgbClr val="FF0000"/>
            </a:solidFill>
          </a:ln>
        </p:spPr>
        <p:txBody>
          <a:bodyPr wrap="square">
            <a:spAutoFit/>
          </a:bodyPr>
          <a:lstStyle/>
          <a:p>
            <a:pPr algn="ctr"/>
            <a:r>
              <a:rPr lang="en-US" sz="1400" dirty="0">
                <a:solidFill>
                  <a:schemeClr val="bg1"/>
                </a:solidFill>
                <a:latin typeface="Balboa Light" panose="020B0304040203020204" pitchFamily="34" charset="0"/>
              </a:rPr>
              <a:t>PASO 1</a:t>
            </a:r>
          </a:p>
        </p:txBody>
      </p:sp>
      <p:sp>
        <p:nvSpPr>
          <p:cNvPr id="46" name="TextBox 45">
            <a:extLst>
              <a:ext uri="{FF2B5EF4-FFF2-40B4-BE49-F238E27FC236}">
                <a16:creationId xmlns:a16="http://schemas.microsoft.com/office/drawing/2014/main" id="{00AD79AA-3876-4E3A-BCE7-25BB1F1FD318}"/>
              </a:ext>
            </a:extLst>
          </p:cNvPr>
          <p:cNvSpPr txBox="1"/>
          <p:nvPr/>
        </p:nvSpPr>
        <p:spPr>
          <a:xfrm>
            <a:off x="4037874" y="5423035"/>
            <a:ext cx="1186046" cy="307777"/>
          </a:xfrm>
          <a:prstGeom prst="rect">
            <a:avLst/>
          </a:prstGeom>
          <a:solidFill>
            <a:srgbClr val="FF0000"/>
          </a:solidFill>
          <a:ln>
            <a:solidFill>
              <a:srgbClr val="FF0000"/>
            </a:solidFill>
          </a:ln>
        </p:spPr>
        <p:txBody>
          <a:bodyPr wrap="square">
            <a:spAutoFit/>
          </a:bodyPr>
          <a:lstStyle/>
          <a:p>
            <a:pPr algn="ctr"/>
            <a:r>
              <a:rPr lang="en-US" sz="1400" dirty="0">
                <a:solidFill>
                  <a:schemeClr val="bg1"/>
                </a:solidFill>
                <a:latin typeface="Balboa Light" panose="020B0304040203020204" pitchFamily="34" charset="0"/>
              </a:rPr>
              <a:t>PASO 2</a:t>
            </a:r>
          </a:p>
        </p:txBody>
      </p:sp>
      <p:sp>
        <p:nvSpPr>
          <p:cNvPr id="27" name="Rectangle 26">
            <a:extLst>
              <a:ext uri="{FF2B5EF4-FFF2-40B4-BE49-F238E27FC236}">
                <a16:creationId xmlns:a16="http://schemas.microsoft.com/office/drawing/2014/main" id="{7659034C-882C-4110-B0C6-2034E4DF5116}"/>
              </a:ext>
            </a:extLst>
          </p:cNvPr>
          <p:cNvSpPr/>
          <p:nvPr/>
        </p:nvSpPr>
        <p:spPr>
          <a:xfrm>
            <a:off x="0" y="6289288"/>
            <a:ext cx="12192000" cy="568712"/>
          </a:xfrm>
          <a:prstGeom prst="rect">
            <a:avLst/>
          </a:prstGeom>
          <a:solidFill>
            <a:srgbClr val="0D3C82"/>
          </a:solidFill>
          <a:ln>
            <a:solidFill>
              <a:srgbClr val="0D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89C96699-C6C4-4722-9873-91F82FB35542}"/>
              </a:ext>
            </a:extLst>
          </p:cNvPr>
          <p:cNvGrpSpPr/>
          <p:nvPr/>
        </p:nvGrpSpPr>
        <p:grpSpPr>
          <a:xfrm>
            <a:off x="4949367" y="6394491"/>
            <a:ext cx="2672930" cy="400110"/>
            <a:chOff x="4949367" y="6445291"/>
            <a:chExt cx="2672930" cy="400110"/>
          </a:xfrm>
        </p:grpSpPr>
        <p:pic>
          <p:nvPicPr>
            <p:cNvPr id="32" name="Picture 31">
              <a:extLst>
                <a:ext uri="{FF2B5EF4-FFF2-40B4-BE49-F238E27FC236}">
                  <a16:creationId xmlns:a16="http://schemas.microsoft.com/office/drawing/2014/main" id="{0689D673-3FDD-4932-ACE0-871089B08276}"/>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4949367" y="6517023"/>
              <a:ext cx="1029599" cy="280233"/>
            </a:xfrm>
            <a:prstGeom prst="rect">
              <a:avLst/>
            </a:prstGeom>
          </p:spPr>
        </p:pic>
        <p:sp>
          <p:nvSpPr>
            <p:cNvPr id="33" name="TextBox 32">
              <a:extLst>
                <a:ext uri="{FF2B5EF4-FFF2-40B4-BE49-F238E27FC236}">
                  <a16:creationId xmlns:a16="http://schemas.microsoft.com/office/drawing/2014/main" id="{EDE114BB-EB11-47AE-BF9A-E7042DEF91F6}"/>
                </a:ext>
              </a:extLst>
            </p:cNvPr>
            <p:cNvSpPr txBox="1"/>
            <p:nvPr/>
          </p:nvSpPr>
          <p:spPr>
            <a:xfrm>
              <a:off x="6104013" y="6445291"/>
              <a:ext cx="1518284" cy="400110"/>
            </a:xfrm>
            <a:prstGeom prst="rect">
              <a:avLst/>
            </a:prstGeom>
            <a:noFill/>
          </p:spPr>
          <p:txBody>
            <a:bodyPr wrap="square">
              <a:spAutoFit/>
            </a:bodyPr>
            <a:lstStyle/>
            <a:p>
              <a:pPr algn="ctr"/>
              <a:r>
                <a:rPr lang="en-US" sz="1000" dirty="0">
                  <a:solidFill>
                    <a:schemeClr val="bg1"/>
                  </a:solidFill>
                </a:rPr>
                <a:t>This Program is funded by </a:t>
              </a:r>
            </a:p>
            <a:p>
              <a:pPr algn="ctr"/>
              <a:r>
                <a:rPr lang="en-US" sz="1000" dirty="0">
                  <a:solidFill>
                    <a:schemeClr val="bg1"/>
                  </a:solidFill>
                </a:rPr>
                <a:t>the State of California</a:t>
              </a:r>
            </a:p>
          </p:txBody>
        </p:sp>
        <p:cxnSp>
          <p:nvCxnSpPr>
            <p:cNvPr id="38" name="Straight Connector 37">
              <a:extLst>
                <a:ext uri="{FF2B5EF4-FFF2-40B4-BE49-F238E27FC236}">
                  <a16:creationId xmlns:a16="http://schemas.microsoft.com/office/drawing/2014/main" id="{A64D5523-6846-4C4B-AD95-7448BBD258C0}"/>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2" name="Slide Number Placeholder 1">
            <a:extLst>
              <a:ext uri="{FF2B5EF4-FFF2-40B4-BE49-F238E27FC236}">
                <a16:creationId xmlns:a16="http://schemas.microsoft.com/office/drawing/2014/main" id="{5C1D4E91-C0D9-483D-915A-4CBC026DE485}"/>
              </a:ext>
            </a:extLst>
          </p:cNvPr>
          <p:cNvSpPr>
            <a:spLocks noGrp="1"/>
          </p:cNvSpPr>
          <p:nvPr>
            <p:ph type="sldNum" sz="quarter" idx="12"/>
          </p:nvPr>
        </p:nvSpPr>
        <p:spPr/>
        <p:txBody>
          <a:bodyPr/>
          <a:lstStyle/>
          <a:p>
            <a:fld id="{8AAEA597-3525-4545-A2CF-C14FA043E16B}" type="slidenum">
              <a:rPr lang="en-US" smtClean="0"/>
              <a:t>67</a:t>
            </a:fld>
            <a:endParaRPr lang="en-US"/>
          </a:p>
        </p:txBody>
      </p:sp>
    </p:spTree>
    <p:extLst>
      <p:ext uri="{BB962C8B-B14F-4D97-AF65-F5344CB8AC3E}">
        <p14:creationId xmlns:p14="http://schemas.microsoft.com/office/powerpoint/2010/main" val="10366273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2959F2-43DC-449C-90EB-271C2A015AA6}"/>
              </a:ext>
            </a:extLst>
          </p:cNvPr>
          <p:cNvSpPr/>
          <p:nvPr/>
        </p:nvSpPr>
        <p:spPr>
          <a:xfrm>
            <a:off x="0" y="0"/>
            <a:ext cx="12192000" cy="6866340"/>
          </a:xfrm>
          <a:prstGeom prst="rect">
            <a:avLst/>
          </a:prstGeom>
          <a:solidFill>
            <a:srgbClr val="F5F5F5"/>
          </a:solidFill>
          <a:ln>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5BF08EE-497C-415C-8CB5-1022DF26FE50}"/>
              </a:ext>
            </a:extLst>
          </p:cNvPr>
          <p:cNvSpPr/>
          <p:nvPr/>
        </p:nvSpPr>
        <p:spPr>
          <a:xfrm>
            <a:off x="501555" y="573299"/>
            <a:ext cx="11188888" cy="5711402"/>
          </a:xfrm>
          <a:prstGeom prst="rect">
            <a:avLst/>
          </a:prstGeom>
          <a:solidFill>
            <a:schemeClr val="bg1"/>
          </a:solidFill>
          <a:ln>
            <a:solidFill>
              <a:schemeClr val="bg1"/>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6F9544C-43EC-4681-8A37-5E9366AD3248}"/>
              </a:ext>
            </a:extLst>
          </p:cNvPr>
          <p:cNvGrpSpPr/>
          <p:nvPr/>
        </p:nvGrpSpPr>
        <p:grpSpPr>
          <a:xfrm>
            <a:off x="501556" y="573300"/>
            <a:ext cx="11243480" cy="5711402"/>
            <a:chOff x="1003111" y="573299"/>
            <a:chExt cx="11243480" cy="5711402"/>
          </a:xfrm>
        </p:grpSpPr>
        <p:pic>
          <p:nvPicPr>
            <p:cNvPr id="3" name="Picture 2" descr="A picture containing text, ceiling&#10;&#10;Description automatically generated">
              <a:extLst>
                <a:ext uri="{FF2B5EF4-FFF2-40B4-BE49-F238E27FC236}">
                  <a16:creationId xmlns:a16="http://schemas.microsoft.com/office/drawing/2014/main" id="{7260A0EE-44DD-426E-BC3A-0F53BD30072C}"/>
                </a:ext>
              </a:extLst>
            </p:cNvPr>
            <p:cNvPicPr>
              <a:picLocks noChangeAspect="1"/>
            </p:cNvPicPr>
            <p:nvPr/>
          </p:nvPicPr>
          <p:blipFill rotWithShape="1">
            <a:blip r:embed="rId3">
              <a:extLst>
                <a:ext uri="{28A0092B-C50C-407E-A947-70E740481C1C}">
                  <a14:useLocalDpi xmlns:a14="http://schemas.microsoft.com/office/drawing/2010/main" val="0"/>
                </a:ext>
              </a:extLst>
            </a:blip>
            <a:srcRect l="19920" r="22570"/>
            <a:stretch/>
          </p:blipFill>
          <p:spPr>
            <a:xfrm>
              <a:off x="1003111" y="573299"/>
              <a:ext cx="4926841" cy="5711402"/>
            </a:xfrm>
            <a:prstGeom prst="rect">
              <a:avLst/>
            </a:prstGeom>
          </p:spPr>
        </p:pic>
        <p:grpSp>
          <p:nvGrpSpPr>
            <p:cNvPr id="7" name="Group 6">
              <a:extLst>
                <a:ext uri="{FF2B5EF4-FFF2-40B4-BE49-F238E27FC236}">
                  <a16:creationId xmlns:a16="http://schemas.microsoft.com/office/drawing/2014/main" id="{8E7D91FD-D2E9-419F-A4F0-21E39581161F}"/>
                </a:ext>
              </a:extLst>
            </p:cNvPr>
            <p:cNvGrpSpPr/>
            <p:nvPr/>
          </p:nvGrpSpPr>
          <p:grpSpPr>
            <a:xfrm>
              <a:off x="5977719" y="1838196"/>
              <a:ext cx="6268872" cy="3416320"/>
              <a:chOff x="5977719" y="1838196"/>
              <a:chExt cx="6268872" cy="3416320"/>
            </a:xfrm>
          </p:grpSpPr>
          <p:sp>
            <p:nvSpPr>
              <p:cNvPr id="20" name="TextBox 19">
                <a:extLst>
                  <a:ext uri="{FF2B5EF4-FFF2-40B4-BE49-F238E27FC236}">
                    <a16:creationId xmlns:a16="http://schemas.microsoft.com/office/drawing/2014/main" id="{F087D73C-D31C-47D5-89E3-EF311A9B4974}"/>
                  </a:ext>
                </a:extLst>
              </p:cNvPr>
              <p:cNvSpPr txBox="1"/>
              <p:nvPr/>
            </p:nvSpPr>
            <p:spPr>
              <a:xfrm>
                <a:off x="5977719" y="1838196"/>
                <a:ext cx="6268872" cy="3416320"/>
              </a:xfrm>
              <a:prstGeom prst="rect">
                <a:avLst/>
              </a:prstGeom>
              <a:noFill/>
            </p:spPr>
            <p:txBody>
              <a:bodyPr wrap="square">
                <a:spAutoFit/>
              </a:bodyPr>
              <a:lstStyle/>
              <a:p>
                <a:pPr algn="ctr" fontAlgn="base"/>
                <a:r>
                  <a:rPr lang="en-US" sz="5400" b="1" dirty="0">
                    <a:solidFill>
                      <a:srgbClr val="0A0000"/>
                    </a:solidFill>
                    <a:latin typeface="Balboa Medium" panose="020B0604040203020204" pitchFamily="34" charset="0"/>
                  </a:rPr>
                  <a:t>FAQ</a:t>
                </a:r>
              </a:p>
              <a:p>
                <a:pPr algn="ctr" fontAlgn="base"/>
                <a:r>
                  <a:rPr lang="en-US" sz="5400" b="1" dirty="0">
                    <a:solidFill>
                      <a:srgbClr val="0A0000"/>
                    </a:solidFill>
                    <a:latin typeface="Balboa Medium" panose="020B0604040203020204" pitchFamily="34" charset="0"/>
                  </a:rPr>
                  <a:t>PREGUNTAS</a:t>
                </a:r>
              </a:p>
              <a:p>
                <a:pPr algn="ctr" fontAlgn="base"/>
                <a:r>
                  <a:rPr lang="en-US" sz="5400" b="1" dirty="0">
                    <a:solidFill>
                      <a:srgbClr val="0A0000"/>
                    </a:solidFill>
                    <a:latin typeface="Balboa Medium" panose="020B0604040203020204" pitchFamily="34" charset="0"/>
                  </a:rPr>
                  <a:t>Y</a:t>
                </a:r>
              </a:p>
              <a:p>
                <a:pPr algn="ctr" fontAlgn="base"/>
                <a:r>
                  <a:rPr lang="en-US" sz="5400" b="1" dirty="0">
                    <a:solidFill>
                      <a:srgbClr val="0A0000"/>
                    </a:solidFill>
                    <a:latin typeface="Balboa Medium" panose="020B0604040203020204" pitchFamily="34" charset="0"/>
                  </a:rPr>
                  <a:t>RESPUESTAS</a:t>
                </a:r>
                <a:endParaRPr lang="en-US" sz="5400" b="1" i="0" dirty="0">
                  <a:solidFill>
                    <a:srgbClr val="0A0000"/>
                  </a:solidFill>
                  <a:effectLst/>
                  <a:latin typeface="Balboa Medium" panose="020B0604040203020204" pitchFamily="34" charset="0"/>
                </a:endParaRPr>
              </a:p>
            </p:txBody>
          </p:sp>
          <p:cxnSp>
            <p:nvCxnSpPr>
              <p:cNvPr id="6" name="Straight Connector 5">
                <a:extLst>
                  <a:ext uri="{FF2B5EF4-FFF2-40B4-BE49-F238E27FC236}">
                    <a16:creationId xmlns:a16="http://schemas.microsoft.com/office/drawing/2014/main" id="{4856571E-5822-4240-93A4-44E9BA4B914A}"/>
                  </a:ext>
                </a:extLst>
              </p:cNvPr>
              <p:cNvCxnSpPr>
                <a:cxnSpLocks/>
              </p:cNvCxnSpPr>
              <p:nvPr/>
            </p:nvCxnSpPr>
            <p:spPr>
              <a:xfrm>
                <a:off x="6300973" y="3890665"/>
                <a:ext cx="941695"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grpSp>
      </p:grpSp>
      <p:pic>
        <p:nvPicPr>
          <p:cNvPr id="10" name="Picture 9" descr="Logo&#10;&#10;Description automatically generated">
            <a:extLst>
              <a:ext uri="{FF2B5EF4-FFF2-40B4-BE49-F238E27FC236}">
                <a16:creationId xmlns:a16="http://schemas.microsoft.com/office/drawing/2014/main" id="{3C68164A-1EE6-4D1A-AC83-A100768D26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0967" y="6434060"/>
            <a:ext cx="1029599" cy="446159"/>
          </a:xfrm>
          <a:prstGeom prst="rect">
            <a:avLst/>
          </a:prstGeom>
        </p:spPr>
      </p:pic>
      <p:sp>
        <p:nvSpPr>
          <p:cNvPr id="11" name="TextBox 10">
            <a:extLst>
              <a:ext uri="{FF2B5EF4-FFF2-40B4-BE49-F238E27FC236}">
                <a16:creationId xmlns:a16="http://schemas.microsoft.com/office/drawing/2014/main" id="{09BDE489-091B-480F-978E-16872EEFCD25}"/>
              </a:ext>
            </a:extLst>
          </p:cNvPr>
          <p:cNvSpPr txBox="1"/>
          <p:nvPr/>
        </p:nvSpPr>
        <p:spPr>
          <a:xfrm>
            <a:off x="6104013" y="6445291"/>
            <a:ext cx="1518284" cy="400110"/>
          </a:xfrm>
          <a:prstGeom prst="rect">
            <a:avLst/>
          </a:prstGeom>
          <a:noFill/>
        </p:spPr>
        <p:txBody>
          <a:bodyPr wrap="square">
            <a:spAutoFit/>
          </a:bodyPr>
          <a:lstStyle/>
          <a:p>
            <a:pPr algn="ctr"/>
            <a:r>
              <a:rPr lang="en-US" sz="1000" dirty="0"/>
              <a:t>This Program is funded by </a:t>
            </a:r>
          </a:p>
          <a:p>
            <a:pPr algn="ctr"/>
            <a:r>
              <a:rPr lang="en-US" sz="1000" dirty="0"/>
              <a:t>the State of California</a:t>
            </a:r>
          </a:p>
        </p:txBody>
      </p:sp>
      <p:cxnSp>
        <p:nvCxnSpPr>
          <p:cNvPr id="12" name="Straight Connector 11">
            <a:extLst>
              <a:ext uri="{FF2B5EF4-FFF2-40B4-BE49-F238E27FC236}">
                <a16:creationId xmlns:a16="http://schemas.microsoft.com/office/drawing/2014/main" id="{2604BF9C-FEFC-4168-AE34-BB4A28964950}"/>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DB480783-2357-450A-B3CB-ABD16AFB898C}"/>
              </a:ext>
            </a:extLst>
          </p:cNvPr>
          <p:cNvSpPr>
            <a:spLocks noGrp="1"/>
          </p:cNvSpPr>
          <p:nvPr>
            <p:ph type="sldNum" sz="quarter" idx="12"/>
          </p:nvPr>
        </p:nvSpPr>
        <p:spPr/>
        <p:txBody>
          <a:bodyPr/>
          <a:lstStyle/>
          <a:p>
            <a:fld id="{8AAEA597-3525-4545-A2CF-C14FA043E16B}" type="slidenum">
              <a:rPr lang="en-US" smtClean="0"/>
              <a:t>68</a:t>
            </a:fld>
            <a:endParaRPr lang="en-US"/>
          </a:p>
        </p:txBody>
      </p:sp>
    </p:spTree>
    <p:extLst>
      <p:ext uri="{BB962C8B-B14F-4D97-AF65-F5344CB8AC3E}">
        <p14:creationId xmlns:p14="http://schemas.microsoft.com/office/powerpoint/2010/main" val="14796408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F9ABB2-20AC-4519-86E8-BB62B5DB951E}"/>
              </a:ext>
            </a:extLst>
          </p:cNvPr>
          <p:cNvSpPr txBox="1"/>
          <p:nvPr/>
        </p:nvSpPr>
        <p:spPr>
          <a:xfrm>
            <a:off x="0" y="109255"/>
            <a:ext cx="12192000" cy="584775"/>
          </a:xfrm>
          <a:prstGeom prst="rect">
            <a:avLst/>
          </a:prstGeom>
          <a:noFill/>
        </p:spPr>
        <p:txBody>
          <a:bodyPr wrap="square">
            <a:spAutoFit/>
          </a:bodyPr>
          <a:lstStyle/>
          <a:p>
            <a:pPr algn="ctr" fontAlgn="base"/>
            <a:r>
              <a:rPr lang="en-US" sz="3200" b="1" i="0" dirty="0">
                <a:solidFill>
                  <a:srgbClr val="0A0000"/>
                </a:solidFill>
                <a:effectLst/>
                <a:latin typeface="Balboa Medium" panose="020B0604040203020204" pitchFamily="34" charset="0"/>
              </a:rPr>
              <a:t>SECCIÓN 1: PROGRAMA DE SUBVENCIÓN DE AYUDA DE CALIFORNIA</a:t>
            </a:r>
          </a:p>
        </p:txBody>
      </p:sp>
      <p:sp>
        <p:nvSpPr>
          <p:cNvPr id="6" name="TextBox 5">
            <a:extLst>
              <a:ext uri="{FF2B5EF4-FFF2-40B4-BE49-F238E27FC236}">
                <a16:creationId xmlns:a16="http://schemas.microsoft.com/office/drawing/2014/main" id="{DF71E93C-1F9D-4AB2-A3E6-4D3CA0E8C6E1}"/>
              </a:ext>
            </a:extLst>
          </p:cNvPr>
          <p:cNvSpPr txBox="1"/>
          <p:nvPr/>
        </p:nvSpPr>
        <p:spPr>
          <a:xfrm>
            <a:off x="1" y="1133409"/>
            <a:ext cx="5964864" cy="4755148"/>
          </a:xfrm>
          <a:prstGeom prst="rect">
            <a:avLst/>
          </a:prstGeom>
          <a:noFill/>
        </p:spPr>
        <p:txBody>
          <a:bodyPr wrap="square">
            <a:spAutoFit/>
          </a:bodyPr>
          <a:lstStyle/>
          <a:p>
            <a:r>
              <a:rPr lang="en-US" dirty="0">
                <a:latin typeface="Balboa Light" panose="020B0304040203020204" pitchFamily="34" charset="0"/>
              </a:rPr>
              <a:t>VISIÓN GENERAL</a:t>
            </a:r>
            <a:endParaRPr lang="en-US" sz="1200" dirty="0">
              <a:latin typeface="Balboa Light" panose="020B0304040203020204" pitchFamily="34" charset="0"/>
            </a:endParaRPr>
          </a:p>
          <a:p>
            <a:endParaRPr lang="en-US" sz="1200" dirty="0"/>
          </a:p>
          <a:p>
            <a:r>
              <a:rPr lang="es-ES_tradnl" sz="1300" b="1" dirty="0">
                <a:solidFill>
                  <a:srgbClr val="0D3C82"/>
                </a:solidFill>
              </a:rPr>
              <a:t>¿Qué es el Programa de Subvenciones de Ayuda de California?</a:t>
            </a:r>
          </a:p>
          <a:p>
            <a:r>
              <a:rPr lang="es-ES_tradnl" sz="1300" dirty="0"/>
              <a:t>El Programa de subvenciones de ayuda COVID-19 para pequeñas empresas de California (el “Programa”) proporciona micro subvenciones que van desde $5,000 a $25,000 a pequeñas empresas elegibles y organizaciones sin fines de lucro afectadas por COVID-19 y las restricciones de salud y seguridad relacionadas.</a:t>
            </a:r>
          </a:p>
          <a:p>
            <a:endParaRPr lang="es-ES_tradnl" sz="1300" dirty="0"/>
          </a:p>
          <a:p>
            <a:r>
              <a:rPr lang="es-ES_tradnl" sz="1300" dirty="0"/>
              <a:t>El 30 de noviembre de 2020, el gobernador </a:t>
            </a:r>
            <a:r>
              <a:rPr lang="es-ES_tradnl" sz="1300" dirty="0" err="1"/>
              <a:t>Newsom</a:t>
            </a:r>
            <a:r>
              <a:rPr lang="es-ES_tradnl" sz="1300" dirty="0"/>
              <a:t> y la legislatura estatal anunciaron la asignación de $500 millones para el programa que será administrado por la Oficina del Defensor de las Pequeñas Empresa de California (</a:t>
            </a:r>
            <a:r>
              <a:rPr lang="es-ES_tradnl" sz="1300" dirty="0" err="1"/>
              <a:t>CalOSBA</a:t>
            </a:r>
            <a:r>
              <a:rPr lang="es-ES_tradnl" sz="1300" dirty="0"/>
              <a:t>) en la oficina de Negocios y Desarrolló Económico del Gobernador.</a:t>
            </a:r>
          </a:p>
          <a:p>
            <a:endParaRPr lang="es-ES_tradnl" sz="1300" dirty="0"/>
          </a:p>
          <a:p>
            <a:r>
              <a:rPr lang="es-ES_tradnl" sz="1300" dirty="0"/>
              <a:t>Lendistry ha sido designado por el estado para actuar como intermediario del Programa para distribuir los fondos de la subvención. </a:t>
            </a:r>
          </a:p>
          <a:p>
            <a:endParaRPr lang="es-ES_tradnl" sz="1300" dirty="0"/>
          </a:p>
          <a:p>
            <a:r>
              <a:rPr lang="es-ES_tradnl" sz="1300" b="1" dirty="0">
                <a:solidFill>
                  <a:srgbClr val="0D3C82"/>
                </a:solidFill>
              </a:rPr>
              <a:t>¿Quién es Lendistry?</a:t>
            </a:r>
          </a:p>
          <a:p>
            <a:r>
              <a:rPr lang="es-ES_tradnl" sz="1300" dirty="0"/>
              <a:t>Lendistry es un socio tecnológico que </a:t>
            </a:r>
            <a:r>
              <a:rPr lang="es-ES_tradnl" sz="1300" dirty="0" err="1"/>
              <a:t>mantieney</a:t>
            </a:r>
            <a:r>
              <a:rPr lang="es-ES_tradnl" sz="1300" dirty="0"/>
              <a:t> administra el portal para la solicitud de subvención del Programa y realizará los pagos de subvención a los solicitantes aprobados. Los solicitantes recibirán notificaciones de Lendistry sobre el estado de su solicitud y solicitudes de información comercial y documentos de respaldo, incluida la información de su cuenta bancaria comercial. Visite </a:t>
            </a:r>
            <a:r>
              <a:rPr lang="es-ES_tradnl" sz="1300" dirty="0">
                <a:hlinkClick r:id="rId3"/>
              </a:rPr>
              <a:t>www.lendistry.com</a:t>
            </a:r>
            <a:r>
              <a:rPr lang="es-ES_tradnl" sz="1300" dirty="0"/>
              <a:t> para obtener más información sobre Lendistry.</a:t>
            </a:r>
          </a:p>
        </p:txBody>
      </p:sp>
      <p:cxnSp>
        <p:nvCxnSpPr>
          <p:cNvPr id="9" name="Straight Connector 8">
            <a:extLst>
              <a:ext uri="{FF2B5EF4-FFF2-40B4-BE49-F238E27FC236}">
                <a16:creationId xmlns:a16="http://schemas.microsoft.com/office/drawing/2014/main" id="{CC887923-09E9-4921-BD40-761253E50E8D}"/>
              </a:ext>
            </a:extLst>
          </p:cNvPr>
          <p:cNvCxnSpPr/>
          <p:nvPr/>
        </p:nvCxnSpPr>
        <p:spPr>
          <a:xfrm>
            <a:off x="6096000" y="1077448"/>
            <a:ext cx="0" cy="5114057"/>
          </a:xfrm>
          <a:prstGeom prst="line">
            <a:avLst/>
          </a:prstGeom>
          <a:ln>
            <a:solidFill>
              <a:srgbClr val="0D3C8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AF49DE-DE3E-4ED8-91B1-2231348904DF}"/>
              </a:ext>
            </a:extLst>
          </p:cNvPr>
          <p:cNvSpPr/>
          <p:nvPr/>
        </p:nvSpPr>
        <p:spPr>
          <a:xfrm>
            <a:off x="0" y="6289288"/>
            <a:ext cx="12192000" cy="568712"/>
          </a:xfrm>
          <a:prstGeom prst="rect">
            <a:avLst/>
          </a:prstGeom>
          <a:solidFill>
            <a:srgbClr val="0D3C82"/>
          </a:solidFill>
          <a:ln>
            <a:solidFill>
              <a:srgbClr val="0D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999FD90E-365E-444D-B761-AEA3958E1F92}"/>
              </a:ext>
            </a:extLst>
          </p:cNvPr>
          <p:cNvCxnSpPr>
            <a:cxnSpLocks/>
          </p:cNvCxnSpPr>
          <p:nvPr/>
        </p:nvCxnSpPr>
        <p:spPr>
          <a:xfrm>
            <a:off x="5731731" y="769013"/>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39DE40E-467D-44E8-BF25-48F98CC105C7}"/>
              </a:ext>
            </a:extLst>
          </p:cNvPr>
          <p:cNvSpPr txBox="1"/>
          <p:nvPr/>
        </p:nvSpPr>
        <p:spPr>
          <a:xfrm>
            <a:off x="6215707" y="1101512"/>
            <a:ext cx="5964861" cy="4909036"/>
          </a:xfrm>
          <a:prstGeom prst="rect">
            <a:avLst/>
          </a:prstGeom>
          <a:noFill/>
        </p:spPr>
        <p:txBody>
          <a:bodyPr wrap="square">
            <a:spAutoFit/>
          </a:bodyPr>
          <a:lstStyle/>
          <a:p>
            <a:r>
              <a:rPr lang="en-US" sz="1400" b="1" dirty="0">
                <a:solidFill>
                  <a:srgbClr val="0D3C82"/>
                </a:solidFill>
              </a:rPr>
              <a:t>¿</a:t>
            </a:r>
            <a:r>
              <a:rPr lang="es-ES_tradnl" sz="1300" b="1" dirty="0">
                <a:solidFill>
                  <a:srgbClr val="0D3C82"/>
                </a:solidFill>
              </a:rPr>
              <a:t>Quien mas puede ayudarme a solicitar el Programa de subvenciones de Ayuda de California?</a:t>
            </a:r>
          </a:p>
          <a:p>
            <a:r>
              <a:rPr lang="es-ES_tradnl" sz="1300" dirty="0"/>
              <a:t>Los socios de Lendistry incluyen prestamistas basados ​​en la misión y proveedores de asesoría y asistencia técnica para pequeñas empresas que están disponibles para ayudar a las pequeñas empresas con el proceso de solicitud. Esto incluye muchos de los centros de pequeñas empresas respaldados por el estado de California que dan prioridad a la expansión de la asistencia técnica a grupos empresariales desatendidos. Nuestros socios se han organizado por ubicación y por servicios lingüísticos. Puede encontrar nuestra lista de socios presionando aquí.</a:t>
            </a:r>
          </a:p>
          <a:p>
            <a:endParaRPr lang="es-ES_tradnl" sz="1300" dirty="0"/>
          </a:p>
          <a:p>
            <a:r>
              <a:rPr lang="es-ES_tradnl" sz="1300" b="1" dirty="0">
                <a:solidFill>
                  <a:srgbClr val="0D3C82"/>
                </a:solidFill>
              </a:rPr>
              <a:t>¿Cuales son las fechas clave para la presentación de solicitudes y la financiación del Programa de subvenciones de Ayuda de California? </a:t>
            </a:r>
          </a:p>
          <a:p>
            <a:r>
              <a:rPr lang="es-ES_tradnl" sz="1300" u="sng" dirty="0"/>
              <a:t>Ronda 1</a:t>
            </a:r>
          </a:p>
          <a:p>
            <a:pPr marL="285750" indent="-285750">
              <a:buFont typeface="Arial" panose="020B0604020202020204" pitchFamily="34" charset="0"/>
              <a:buChar char="•"/>
            </a:pPr>
            <a:r>
              <a:rPr lang="es-ES_tradnl" sz="1300" dirty="0"/>
              <a:t>Apertura de la Aplicación: 30 de diciembre, 2020 a las 6:00 AM</a:t>
            </a:r>
          </a:p>
          <a:p>
            <a:pPr marL="285750" indent="-285750">
              <a:buFont typeface="Arial" panose="020B0604020202020204" pitchFamily="34" charset="0"/>
              <a:buChar char="•"/>
            </a:pPr>
            <a:r>
              <a:rPr lang="es-ES_tradnl" sz="1300" dirty="0"/>
              <a:t>Cierre de la Aplicación: 13 de enero, 2021 a las 11:59 PM</a:t>
            </a:r>
          </a:p>
          <a:p>
            <a:pPr marL="285750" indent="-285750">
              <a:buFont typeface="Arial" panose="020B0604020202020204" pitchFamily="34" charset="0"/>
              <a:buChar char="•"/>
            </a:pPr>
            <a:r>
              <a:rPr lang="es-ES_tradnl" sz="1300" dirty="0"/>
              <a:t>Notificación de inicio de aprobación: las empresas comenzarán a recibir notificaciones de premios un par de días después del cierre</a:t>
            </a:r>
            <a:br>
              <a:rPr lang="es-ES_tradnl" sz="1300" dirty="0"/>
            </a:br>
            <a:endParaRPr lang="es-ES_tradnl" sz="1300" dirty="0"/>
          </a:p>
          <a:p>
            <a:r>
              <a:rPr lang="es-ES_tradnl" sz="1300" dirty="0"/>
              <a:t>Revisaremos las solicitudes para determinar su elegibilidad y comenzaremos a aprobar las subvenciones después del cierre de cada ronda de solicitudes. Los solicitantes que presentaron su solicitud y enviaron toda la documentación en la primera ronda no necesitan volver a presentar una solicitud; las solicitudes calificadas para empresas elegibles se transferirán a la próxima ronda de financiación para su consideración</a:t>
            </a:r>
          </a:p>
        </p:txBody>
      </p:sp>
      <p:grpSp>
        <p:nvGrpSpPr>
          <p:cNvPr id="13" name="Group 12">
            <a:extLst>
              <a:ext uri="{FF2B5EF4-FFF2-40B4-BE49-F238E27FC236}">
                <a16:creationId xmlns:a16="http://schemas.microsoft.com/office/drawing/2014/main" id="{903B90B0-B09C-48C0-B6E5-9182FC146BD2}"/>
              </a:ext>
            </a:extLst>
          </p:cNvPr>
          <p:cNvGrpSpPr/>
          <p:nvPr/>
        </p:nvGrpSpPr>
        <p:grpSpPr>
          <a:xfrm>
            <a:off x="4949367" y="6394491"/>
            <a:ext cx="2672930" cy="400110"/>
            <a:chOff x="4949367" y="6445291"/>
            <a:chExt cx="2672930" cy="400110"/>
          </a:xfrm>
        </p:grpSpPr>
        <p:pic>
          <p:nvPicPr>
            <p:cNvPr id="17" name="Picture 16">
              <a:extLst>
                <a:ext uri="{FF2B5EF4-FFF2-40B4-BE49-F238E27FC236}">
                  <a16:creationId xmlns:a16="http://schemas.microsoft.com/office/drawing/2014/main" id="{257132E7-7EEA-4811-9C4A-986404AE116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949367" y="6517023"/>
              <a:ext cx="1029599" cy="280233"/>
            </a:xfrm>
            <a:prstGeom prst="rect">
              <a:avLst/>
            </a:prstGeom>
          </p:spPr>
        </p:pic>
        <p:sp>
          <p:nvSpPr>
            <p:cNvPr id="18" name="TextBox 17">
              <a:extLst>
                <a:ext uri="{FF2B5EF4-FFF2-40B4-BE49-F238E27FC236}">
                  <a16:creationId xmlns:a16="http://schemas.microsoft.com/office/drawing/2014/main" id="{C86B124F-58EC-43B7-B4BE-4D36991EBDBC}"/>
                </a:ext>
              </a:extLst>
            </p:cNvPr>
            <p:cNvSpPr txBox="1"/>
            <p:nvPr/>
          </p:nvSpPr>
          <p:spPr>
            <a:xfrm>
              <a:off x="6104013" y="6445291"/>
              <a:ext cx="1518284" cy="400110"/>
            </a:xfrm>
            <a:prstGeom prst="rect">
              <a:avLst/>
            </a:prstGeom>
            <a:noFill/>
          </p:spPr>
          <p:txBody>
            <a:bodyPr wrap="square">
              <a:spAutoFit/>
            </a:bodyPr>
            <a:lstStyle/>
            <a:p>
              <a:pPr algn="ctr"/>
              <a:r>
                <a:rPr lang="en-US" sz="1000" dirty="0">
                  <a:solidFill>
                    <a:schemeClr val="bg1"/>
                  </a:solidFill>
                </a:rPr>
                <a:t>This Program is funded by </a:t>
              </a:r>
            </a:p>
            <a:p>
              <a:pPr algn="ctr"/>
              <a:r>
                <a:rPr lang="en-US" sz="1000" dirty="0">
                  <a:solidFill>
                    <a:schemeClr val="bg1"/>
                  </a:solidFill>
                </a:rPr>
                <a:t>the State of California</a:t>
              </a:r>
            </a:p>
          </p:txBody>
        </p:sp>
        <p:cxnSp>
          <p:nvCxnSpPr>
            <p:cNvPr id="19" name="Straight Connector 18">
              <a:extLst>
                <a:ext uri="{FF2B5EF4-FFF2-40B4-BE49-F238E27FC236}">
                  <a16:creationId xmlns:a16="http://schemas.microsoft.com/office/drawing/2014/main" id="{BEF8CA3A-7F94-447A-9892-AF0EB81CE6E5}"/>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DB0B4B59-FBE7-4DA9-AF6E-7C7BDBDAABEC}"/>
              </a:ext>
            </a:extLst>
          </p:cNvPr>
          <p:cNvSpPr>
            <a:spLocks noGrp="1"/>
          </p:cNvSpPr>
          <p:nvPr>
            <p:ph type="sldNum" sz="quarter" idx="12"/>
          </p:nvPr>
        </p:nvSpPr>
        <p:spPr/>
        <p:txBody>
          <a:bodyPr/>
          <a:lstStyle/>
          <a:p>
            <a:fld id="{8AAEA597-3525-4545-A2CF-C14FA043E16B}" type="slidenum">
              <a:rPr lang="en-US" smtClean="0"/>
              <a:t>69</a:t>
            </a:fld>
            <a:endParaRPr lang="en-US"/>
          </a:p>
        </p:txBody>
      </p:sp>
    </p:spTree>
    <p:extLst>
      <p:ext uri="{BB962C8B-B14F-4D97-AF65-F5344CB8AC3E}">
        <p14:creationId xmlns:p14="http://schemas.microsoft.com/office/powerpoint/2010/main" val="1163189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F9ABB2-20AC-4519-86E8-BB62B5DB951E}"/>
              </a:ext>
            </a:extLst>
          </p:cNvPr>
          <p:cNvSpPr txBox="1"/>
          <p:nvPr/>
        </p:nvSpPr>
        <p:spPr>
          <a:xfrm>
            <a:off x="0" y="109255"/>
            <a:ext cx="12192000" cy="707886"/>
          </a:xfrm>
          <a:prstGeom prst="rect">
            <a:avLst/>
          </a:prstGeom>
          <a:noFill/>
        </p:spPr>
        <p:txBody>
          <a:bodyPr wrap="square">
            <a:spAutoFit/>
          </a:bodyPr>
          <a:lstStyle/>
          <a:p>
            <a:pPr algn="ctr" fontAlgn="base"/>
            <a:r>
              <a:rPr lang="en-US" sz="4000" b="1" i="0" dirty="0">
                <a:solidFill>
                  <a:srgbClr val="0A0000"/>
                </a:solidFill>
                <a:effectLst/>
                <a:latin typeface="Balboa Medium" panose="020B0604040203020204" pitchFamily="34" charset="0"/>
              </a:rPr>
              <a:t>SECCIÓN 4: NEGOCIOS NO ELEGIBLES</a:t>
            </a:r>
          </a:p>
        </p:txBody>
      </p:sp>
      <p:sp>
        <p:nvSpPr>
          <p:cNvPr id="11" name="Rectangle 10">
            <a:extLst>
              <a:ext uri="{FF2B5EF4-FFF2-40B4-BE49-F238E27FC236}">
                <a16:creationId xmlns:a16="http://schemas.microsoft.com/office/drawing/2014/main" id="{F8AF49DE-DE3E-4ED8-91B1-2231348904DF}"/>
              </a:ext>
            </a:extLst>
          </p:cNvPr>
          <p:cNvSpPr/>
          <p:nvPr/>
        </p:nvSpPr>
        <p:spPr>
          <a:xfrm>
            <a:off x="0" y="6289288"/>
            <a:ext cx="12192000" cy="568712"/>
          </a:xfrm>
          <a:prstGeom prst="rect">
            <a:avLst/>
          </a:prstGeom>
          <a:solidFill>
            <a:srgbClr val="0D3C82"/>
          </a:solidFill>
          <a:ln>
            <a:solidFill>
              <a:srgbClr val="0D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BBAFFE1F-CF36-4D8C-92B6-C9A2E019DA13}"/>
              </a:ext>
            </a:extLst>
          </p:cNvPr>
          <p:cNvCxnSpPr>
            <a:cxnSpLocks/>
          </p:cNvCxnSpPr>
          <p:nvPr/>
        </p:nvCxnSpPr>
        <p:spPr>
          <a:xfrm>
            <a:off x="5731731" y="769013"/>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719AABE-78EA-4402-99DB-844E5DDF786B}"/>
              </a:ext>
            </a:extLst>
          </p:cNvPr>
          <p:cNvCxnSpPr/>
          <p:nvPr/>
        </p:nvCxnSpPr>
        <p:spPr>
          <a:xfrm>
            <a:off x="6096000" y="1077448"/>
            <a:ext cx="0" cy="5114057"/>
          </a:xfrm>
          <a:prstGeom prst="line">
            <a:avLst/>
          </a:prstGeom>
          <a:ln>
            <a:solidFill>
              <a:srgbClr val="0D3C8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8755B3E-B1A7-4BDD-A993-B776BC6BEF4C}"/>
              </a:ext>
            </a:extLst>
          </p:cNvPr>
          <p:cNvSpPr txBox="1"/>
          <p:nvPr/>
        </p:nvSpPr>
        <p:spPr>
          <a:xfrm>
            <a:off x="6200127" y="1110708"/>
            <a:ext cx="5964864" cy="4832092"/>
          </a:xfrm>
          <a:prstGeom prst="rect">
            <a:avLst/>
          </a:prstGeom>
          <a:noFill/>
        </p:spPr>
        <p:txBody>
          <a:bodyPr wrap="square">
            <a:spAutoFit/>
          </a:bodyPr>
          <a:lstStyle/>
          <a:p>
            <a:pPr marL="285750" indent="-285750">
              <a:buFont typeface="Arial" panose="020B0604020202020204" pitchFamily="34" charset="0"/>
              <a:buChar char="•"/>
            </a:pPr>
            <a:r>
              <a:rPr lang="es-ES_tradnl" sz="1400" dirty="0"/>
              <a:t>Empresas que restringen el patrocinio por cualquier motivo que no sea la capacidad</a:t>
            </a:r>
          </a:p>
          <a:p>
            <a:pPr marL="342900" indent="-342900">
              <a:buFont typeface="Arial" panose="020B0604020202020204" pitchFamily="34" charset="0"/>
              <a:buChar char="•"/>
            </a:pPr>
            <a:r>
              <a:rPr lang="es-ES_tradnl" sz="1400" dirty="0"/>
              <a:t>Negocios especulativos</a:t>
            </a:r>
          </a:p>
          <a:p>
            <a:pPr marL="342900" indent="-342900">
              <a:buFont typeface="Arial" panose="020B0604020202020204" pitchFamily="34" charset="0"/>
              <a:buChar char="•"/>
            </a:pPr>
            <a:r>
              <a:rPr lang="es-ES_tradnl" sz="1400" dirty="0"/>
              <a:t>Empresas de las cuales cualquier propietario de más del 10% de la participación accionaria en ellas (i) dentro de los tres años anteriores ha sido condenado o se ha dictado un juicio civil contra dicho propietario, o ha comenzado cualquier forma de libertad condicional o libertad condicional ( incluida la libertad condicional antes del juicio), por la comisión de fraude o un delito penal en relación con la obtención, el intento de obtener o la realización de una transacción o contrato público (federal, estatal o local) en virtud de una transacción pública; violación de los estatutos federales o estatales antimonopolio o de adquisiciones o comisión de malversación, robo, falsificación, soborno, falsificación o destrucción de registros, hacer declaraciones falsas o recibir propiedad robada, o (ii) está actualmente acusado o de otra manera criminal o civil acusado por una entidad gubernamental (federal, estatal o local) de la comisión de cualquiera de los delitos enumerados en el subpárrafo (i) anterior</a:t>
            </a:r>
          </a:p>
          <a:p>
            <a:pPr marL="342900" indent="-342900">
              <a:buFont typeface="Arial" panose="020B0604020202020204" pitchFamily="34" charset="0"/>
              <a:buChar char="•"/>
            </a:pPr>
            <a:r>
              <a:rPr lang="es-ES_tradnl" sz="1400" dirty="0"/>
              <a:t>Compañías “afiliados” 9segun se define dicho termino en 13 C.F.R. § 121.103)</a:t>
            </a:r>
          </a:p>
          <a:p>
            <a:pPr marL="342900" indent="-342900">
              <a:buFont typeface="Arial" panose="020B0604020202020204" pitchFamily="34" charset="0"/>
              <a:buChar char="•"/>
            </a:pPr>
            <a:r>
              <a:rPr lang="es-ES_tradnl" sz="1400" dirty="0"/>
              <a:t>Varias entidades comerciales, franquicias, ubicaciones, etc. no son elegibles para múltiples subvenciones y solo se les permite postularse una vez utilizando su pequeña empresa elegible con los mayores ingresos</a:t>
            </a:r>
          </a:p>
        </p:txBody>
      </p:sp>
      <p:grpSp>
        <p:nvGrpSpPr>
          <p:cNvPr id="15" name="Group 14">
            <a:extLst>
              <a:ext uri="{FF2B5EF4-FFF2-40B4-BE49-F238E27FC236}">
                <a16:creationId xmlns:a16="http://schemas.microsoft.com/office/drawing/2014/main" id="{23696947-848A-422C-B5B7-5BDE8F1021E1}"/>
              </a:ext>
            </a:extLst>
          </p:cNvPr>
          <p:cNvGrpSpPr/>
          <p:nvPr/>
        </p:nvGrpSpPr>
        <p:grpSpPr>
          <a:xfrm>
            <a:off x="4949367" y="6394491"/>
            <a:ext cx="2672930" cy="400110"/>
            <a:chOff x="4949367" y="6445291"/>
            <a:chExt cx="2672930" cy="400110"/>
          </a:xfrm>
        </p:grpSpPr>
        <p:pic>
          <p:nvPicPr>
            <p:cNvPr id="17" name="Picture 16">
              <a:extLst>
                <a:ext uri="{FF2B5EF4-FFF2-40B4-BE49-F238E27FC236}">
                  <a16:creationId xmlns:a16="http://schemas.microsoft.com/office/drawing/2014/main" id="{24E4BF7C-C1DC-46EC-985F-954D3D37553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49367" y="6517023"/>
              <a:ext cx="1029599" cy="280233"/>
            </a:xfrm>
            <a:prstGeom prst="rect">
              <a:avLst/>
            </a:prstGeom>
          </p:spPr>
        </p:pic>
        <p:sp>
          <p:nvSpPr>
            <p:cNvPr id="18" name="TextBox 17">
              <a:extLst>
                <a:ext uri="{FF2B5EF4-FFF2-40B4-BE49-F238E27FC236}">
                  <a16:creationId xmlns:a16="http://schemas.microsoft.com/office/drawing/2014/main" id="{05F95CF7-6CF8-4310-87CC-722479FB4EBD}"/>
                </a:ext>
              </a:extLst>
            </p:cNvPr>
            <p:cNvSpPr txBox="1"/>
            <p:nvPr/>
          </p:nvSpPr>
          <p:spPr>
            <a:xfrm>
              <a:off x="6104013" y="6445291"/>
              <a:ext cx="1518284" cy="400110"/>
            </a:xfrm>
            <a:prstGeom prst="rect">
              <a:avLst/>
            </a:prstGeom>
            <a:noFill/>
          </p:spPr>
          <p:txBody>
            <a:bodyPr wrap="square">
              <a:spAutoFit/>
            </a:bodyPr>
            <a:lstStyle/>
            <a:p>
              <a:pPr algn="ctr"/>
              <a:r>
                <a:rPr lang="en-US" sz="1000" dirty="0">
                  <a:solidFill>
                    <a:schemeClr val="bg1"/>
                  </a:solidFill>
                </a:rPr>
                <a:t>This Program is funded by </a:t>
              </a:r>
            </a:p>
            <a:p>
              <a:pPr algn="ctr"/>
              <a:r>
                <a:rPr lang="en-US" sz="1000" dirty="0">
                  <a:solidFill>
                    <a:schemeClr val="bg1"/>
                  </a:solidFill>
                </a:rPr>
                <a:t>the State of California</a:t>
              </a:r>
            </a:p>
          </p:txBody>
        </p:sp>
        <p:cxnSp>
          <p:nvCxnSpPr>
            <p:cNvPr id="19" name="Straight Connector 18">
              <a:extLst>
                <a:ext uri="{FF2B5EF4-FFF2-40B4-BE49-F238E27FC236}">
                  <a16:creationId xmlns:a16="http://schemas.microsoft.com/office/drawing/2014/main" id="{63E59DC4-DA4B-4FED-BB67-90EAED16FE80}"/>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B6D5C55B-2C8A-44B9-BAE6-C79245039999}"/>
              </a:ext>
            </a:extLst>
          </p:cNvPr>
          <p:cNvSpPr txBox="1"/>
          <p:nvPr/>
        </p:nvSpPr>
        <p:spPr>
          <a:xfrm>
            <a:off x="1" y="1133409"/>
            <a:ext cx="5964864" cy="5078313"/>
          </a:xfrm>
          <a:prstGeom prst="rect">
            <a:avLst/>
          </a:prstGeom>
          <a:noFill/>
        </p:spPr>
        <p:txBody>
          <a:bodyPr wrap="square">
            <a:spAutoFit/>
          </a:bodyPr>
          <a:lstStyle/>
          <a:p>
            <a:pPr marL="342900" indent="-342900">
              <a:buFont typeface="Arial" panose="020B0604020202020204" pitchFamily="34" charset="0"/>
              <a:buChar char="•"/>
            </a:pPr>
            <a:r>
              <a:rPr lang="es-ES_tradnl" sz="1350" dirty="0"/>
              <a:t>Empresas sin una ubicación física en California</a:t>
            </a:r>
          </a:p>
          <a:p>
            <a:pPr marL="342900" indent="-342900">
              <a:buFont typeface="Arial" panose="020B0604020202020204" pitchFamily="34" charset="0"/>
              <a:buChar char="•"/>
            </a:pPr>
            <a:r>
              <a:rPr lang="es-ES_tradnl" sz="1350" dirty="0"/>
              <a:t>Empresas sin fines de lucro no registradas como 501©(3), 501©(6) o 501©(19)</a:t>
            </a:r>
          </a:p>
          <a:p>
            <a:pPr marL="342900" indent="-342900">
              <a:buFont typeface="Arial" panose="020B0604020202020204" pitchFamily="34" charset="0"/>
              <a:buChar char="•"/>
            </a:pPr>
            <a:r>
              <a:rPr lang="es-ES_tradnl" sz="1350" dirty="0"/>
              <a:t>Entidades gubernamentales (que no sean tribus nativas americanas) u oficinas electas</a:t>
            </a:r>
          </a:p>
          <a:p>
            <a:pPr marL="342900" indent="-342900">
              <a:buFont typeface="Arial" panose="020B0604020202020204" pitchFamily="34" charset="0"/>
              <a:buChar char="•"/>
            </a:pPr>
            <a:r>
              <a:rPr lang="es-ES_tradnl" sz="1350" dirty="0"/>
              <a:t>Empresas dedicadas principalmente a actividades políticas o de cabildeo (independientemente de si dichas entidades califican como 501©(3), 501©(6) o 501©(19))</a:t>
            </a:r>
          </a:p>
          <a:p>
            <a:pPr marL="342900" indent="-342900">
              <a:buFont typeface="Arial" panose="020B0604020202020204" pitchFamily="34" charset="0"/>
              <a:buChar char="•"/>
            </a:pPr>
            <a:r>
              <a:rPr lang="es-ES_tradnl" sz="1350" dirty="0"/>
              <a:t>Empresas pasivas, sociedades de inversión e inversores que presenten un Anexo E en sus declaraciones de impuesto personales</a:t>
            </a:r>
          </a:p>
          <a:p>
            <a:pPr marL="342900" indent="-342900">
              <a:buFont typeface="Arial" panose="020B0604020202020204" pitchFamily="34" charset="0"/>
              <a:buChar char="•"/>
            </a:pPr>
            <a:r>
              <a:rPr lang="es-ES_tradnl" sz="1350" dirty="0"/>
              <a:t>Iglesias y otras instituciones religiosas (independientemente de si dichas entidades califican como 501©(3), 501©(6) o 501©(19))</a:t>
            </a:r>
          </a:p>
          <a:p>
            <a:pPr marL="342900" indent="-342900">
              <a:buFont typeface="Arial" panose="020B0604020202020204" pitchFamily="34" charset="0"/>
              <a:buChar char="•"/>
            </a:pPr>
            <a:r>
              <a:rPr lang="es-ES_tradnl" sz="1350" dirty="0"/>
              <a:t>Empresas financieras dedicadas principalmente al negocio de prestamos, como bancos, empresa financieras y empresa de factoraje</a:t>
            </a:r>
          </a:p>
          <a:p>
            <a:pPr marL="342900" indent="-342900">
              <a:buFont typeface="Arial" panose="020B0604020202020204" pitchFamily="34" charset="0"/>
              <a:buChar char="•"/>
            </a:pPr>
            <a:r>
              <a:rPr lang="es-ES_tradnl" sz="1350" dirty="0"/>
              <a:t>Empresas involucradas en cualquier actividad que sea ilegal según las leyes federales, estatales o locales.</a:t>
            </a:r>
          </a:p>
          <a:p>
            <a:pPr marL="342900" indent="-342900">
              <a:buFont typeface="Arial" panose="020B0604020202020204" pitchFamily="34" charset="0"/>
              <a:buChar char="•"/>
            </a:pPr>
            <a:r>
              <a:rPr lang="es-ES_tradnl" sz="1350" dirty="0"/>
              <a:t>Las empresas de naturaleza sexual lasciva, incluidas las empresas que presentan actuaciones en directo de naturaleza sexual lasciva y las empresas que obstinen directa o indirectamente mas que los ingresos brutos mínimos a través de la venta de productos o servicios, o la presentación de cualquier representación o exhibición de una naturaleza sexual lasciva</a:t>
            </a:r>
          </a:p>
          <a:p>
            <a:pPr marL="342900" indent="-342900">
              <a:buFont typeface="Arial" panose="020B0604020202020204" pitchFamily="34" charset="0"/>
              <a:buChar char="•"/>
            </a:pPr>
            <a:r>
              <a:rPr lang="es-ES_tradnl" sz="1350" dirty="0"/>
              <a:t>Empresas involucradas en cualquier actividad socialmente indeseable o actividad que pueda considerarse depredadora por naturaleza, como negocios de alquiler con opción a compra y negocios de cambio de cheques</a:t>
            </a:r>
          </a:p>
        </p:txBody>
      </p:sp>
      <p:sp>
        <p:nvSpPr>
          <p:cNvPr id="3" name="Slide Number Placeholder 2">
            <a:extLst>
              <a:ext uri="{FF2B5EF4-FFF2-40B4-BE49-F238E27FC236}">
                <a16:creationId xmlns:a16="http://schemas.microsoft.com/office/drawing/2014/main" id="{E9D80BC7-C97C-44B9-A9C6-DDC091197640}"/>
              </a:ext>
            </a:extLst>
          </p:cNvPr>
          <p:cNvSpPr>
            <a:spLocks noGrp="1"/>
          </p:cNvSpPr>
          <p:nvPr>
            <p:ph type="sldNum" sz="quarter" idx="12"/>
          </p:nvPr>
        </p:nvSpPr>
        <p:spPr/>
        <p:txBody>
          <a:bodyPr/>
          <a:lstStyle/>
          <a:p>
            <a:fld id="{8AAEA597-3525-4545-A2CF-C14FA043E16B}" type="slidenum">
              <a:rPr lang="en-US" smtClean="0"/>
              <a:t>7</a:t>
            </a:fld>
            <a:endParaRPr lang="en-US"/>
          </a:p>
        </p:txBody>
      </p:sp>
      <p:sp>
        <p:nvSpPr>
          <p:cNvPr id="4" name="Rectangle 1">
            <a:extLst>
              <a:ext uri="{FF2B5EF4-FFF2-40B4-BE49-F238E27FC236}">
                <a16:creationId xmlns:a16="http://schemas.microsoft.com/office/drawing/2014/main" id="{C2825252-B8BB-FB4A-AEF2-D46AE8B55F10}"/>
              </a:ext>
            </a:extLst>
          </p:cNvPr>
          <p:cNvSpPr>
            <a:spLocks noChangeArrowheads="1"/>
          </p:cNvSpPr>
          <p:nvPr/>
        </p:nvSpPr>
        <p:spPr bwMode="auto">
          <a:xfrm>
            <a:off x="0" y="28545"/>
            <a:ext cx="65" cy="40011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800" b="0" i="0" u="none" strike="noStrike" cap="none" normalizeH="0" baseline="0" dirty="0">
                <a:ln>
                  <a:noFill/>
                </a:ln>
                <a:solidFill>
                  <a:schemeClr val="tx1"/>
                </a:solidFill>
                <a:effectLst/>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A81029E2-3D04-5144-BA09-654EDE20D5FE}"/>
              </a:ext>
            </a:extLst>
          </p:cNvPr>
          <p:cNvSpPr>
            <a:spLocks noChangeArrowheads="1"/>
          </p:cNvSpPr>
          <p:nvPr/>
        </p:nvSpPr>
        <p:spPr bwMode="auto">
          <a:xfrm>
            <a:off x="152400" y="180945"/>
            <a:ext cx="65" cy="40011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800" b="0" i="0" u="none" strike="noStrike" cap="none" normalizeH="0" baseline="0" dirty="0">
                <a:ln>
                  <a:noFill/>
                </a:ln>
                <a:solidFill>
                  <a:schemeClr val="tx1"/>
                </a:solidFill>
                <a:effectLst/>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584252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F71E93C-1F9D-4AB2-A3E6-4D3CA0E8C6E1}"/>
              </a:ext>
            </a:extLst>
          </p:cNvPr>
          <p:cNvSpPr txBox="1"/>
          <p:nvPr/>
        </p:nvSpPr>
        <p:spPr>
          <a:xfrm>
            <a:off x="1" y="1133409"/>
            <a:ext cx="5964864" cy="2677656"/>
          </a:xfrm>
          <a:prstGeom prst="rect">
            <a:avLst/>
          </a:prstGeom>
          <a:noFill/>
        </p:spPr>
        <p:txBody>
          <a:bodyPr wrap="square">
            <a:spAutoFit/>
          </a:bodyPr>
          <a:lstStyle/>
          <a:p>
            <a:r>
              <a:rPr lang="es-ES_tradnl" sz="1400" b="1" dirty="0">
                <a:solidFill>
                  <a:srgbClr val="0D3C82"/>
                </a:solidFill>
              </a:rPr>
              <a:t>¿Cuales son las fechas claves para la presentación de solicitudes y la financiación del Programa de Subvenciones de Ayuda de California? (cont.)</a:t>
            </a:r>
          </a:p>
          <a:p>
            <a:r>
              <a:rPr lang="es-ES_tradnl" sz="1400" u="sng" dirty="0"/>
              <a:t>Ronda 2</a:t>
            </a:r>
          </a:p>
          <a:p>
            <a:r>
              <a:rPr lang="es-ES_tradnl" sz="1400" dirty="0"/>
              <a:t>Solicitud abierta: TBA</a:t>
            </a:r>
          </a:p>
          <a:p>
            <a:r>
              <a:rPr lang="es-ES_tradnl" sz="1400" dirty="0"/>
              <a:t>Cierre de la solicitud: TBA</a:t>
            </a:r>
          </a:p>
          <a:p>
            <a:r>
              <a:rPr lang="es-ES_tradnl" sz="1400" dirty="0"/>
              <a:t>Inicio de notificaciones de aprobación: TBA</a:t>
            </a:r>
            <a:br>
              <a:rPr lang="es-ES_tradnl" sz="1400" dirty="0"/>
            </a:br>
            <a:endParaRPr lang="es-ES_tradnl" sz="1400" dirty="0"/>
          </a:p>
          <a:p>
            <a:r>
              <a:rPr lang="es-ES_tradnl" sz="1400" dirty="0"/>
              <a:t>Revisaremos las solicitudes para determinar su elegibilidad y comenzaremos a aprobar las subvenciones después del cierre de cada ronda de solicitudes. La Ronda 2 es la ventana de aplicación final para el Programa. Las concesiones de subvenciones para empresas en la segunda ventana de solicitud se realizarán en dos rondas de decisión para la financiación.</a:t>
            </a:r>
          </a:p>
        </p:txBody>
      </p:sp>
      <p:cxnSp>
        <p:nvCxnSpPr>
          <p:cNvPr id="9" name="Straight Connector 8">
            <a:extLst>
              <a:ext uri="{FF2B5EF4-FFF2-40B4-BE49-F238E27FC236}">
                <a16:creationId xmlns:a16="http://schemas.microsoft.com/office/drawing/2014/main" id="{CC887923-09E9-4921-BD40-761253E50E8D}"/>
              </a:ext>
            </a:extLst>
          </p:cNvPr>
          <p:cNvCxnSpPr/>
          <p:nvPr/>
        </p:nvCxnSpPr>
        <p:spPr>
          <a:xfrm>
            <a:off x="6096000" y="1077448"/>
            <a:ext cx="0" cy="5114057"/>
          </a:xfrm>
          <a:prstGeom prst="line">
            <a:avLst/>
          </a:prstGeom>
          <a:ln>
            <a:solidFill>
              <a:srgbClr val="0D3C8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AF49DE-DE3E-4ED8-91B1-2231348904DF}"/>
              </a:ext>
            </a:extLst>
          </p:cNvPr>
          <p:cNvSpPr/>
          <p:nvPr/>
        </p:nvSpPr>
        <p:spPr>
          <a:xfrm>
            <a:off x="0" y="6289288"/>
            <a:ext cx="12192000" cy="568712"/>
          </a:xfrm>
          <a:prstGeom prst="rect">
            <a:avLst/>
          </a:prstGeom>
          <a:solidFill>
            <a:srgbClr val="0D3C82"/>
          </a:solidFill>
          <a:ln>
            <a:solidFill>
              <a:srgbClr val="0D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999FD90E-365E-444D-B761-AEA3958E1F92}"/>
              </a:ext>
            </a:extLst>
          </p:cNvPr>
          <p:cNvCxnSpPr>
            <a:cxnSpLocks/>
          </p:cNvCxnSpPr>
          <p:nvPr/>
        </p:nvCxnSpPr>
        <p:spPr>
          <a:xfrm>
            <a:off x="5731731" y="769013"/>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66D12432-43E5-4703-941E-F3AC5E48A319}"/>
              </a:ext>
            </a:extLst>
          </p:cNvPr>
          <p:cNvGrpSpPr/>
          <p:nvPr/>
        </p:nvGrpSpPr>
        <p:grpSpPr>
          <a:xfrm>
            <a:off x="4949367" y="6394491"/>
            <a:ext cx="2672930" cy="400110"/>
            <a:chOff x="4949367" y="6445291"/>
            <a:chExt cx="2672930" cy="400110"/>
          </a:xfrm>
        </p:grpSpPr>
        <p:pic>
          <p:nvPicPr>
            <p:cNvPr id="13" name="Picture 12">
              <a:extLst>
                <a:ext uri="{FF2B5EF4-FFF2-40B4-BE49-F238E27FC236}">
                  <a16:creationId xmlns:a16="http://schemas.microsoft.com/office/drawing/2014/main" id="{FFD28AE7-31B4-4613-BCEE-BE44E3B425F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49367" y="6517023"/>
              <a:ext cx="1029599" cy="280233"/>
            </a:xfrm>
            <a:prstGeom prst="rect">
              <a:avLst/>
            </a:prstGeom>
          </p:spPr>
        </p:pic>
        <p:sp>
          <p:nvSpPr>
            <p:cNvPr id="17" name="TextBox 16">
              <a:extLst>
                <a:ext uri="{FF2B5EF4-FFF2-40B4-BE49-F238E27FC236}">
                  <a16:creationId xmlns:a16="http://schemas.microsoft.com/office/drawing/2014/main" id="{69A4703B-637E-404C-AAA1-C97BE5DA4EC3}"/>
                </a:ext>
              </a:extLst>
            </p:cNvPr>
            <p:cNvSpPr txBox="1"/>
            <p:nvPr/>
          </p:nvSpPr>
          <p:spPr>
            <a:xfrm>
              <a:off x="6104013" y="6445291"/>
              <a:ext cx="1518284" cy="400110"/>
            </a:xfrm>
            <a:prstGeom prst="rect">
              <a:avLst/>
            </a:prstGeom>
            <a:noFill/>
          </p:spPr>
          <p:txBody>
            <a:bodyPr wrap="square">
              <a:spAutoFit/>
            </a:bodyPr>
            <a:lstStyle/>
            <a:p>
              <a:pPr algn="ctr"/>
              <a:r>
                <a:rPr lang="en-US" sz="1000" dirty="0">
                  <a:solidFill>
                    <a:schemeClr val="bg1"/>
                  </a:solidFill>
                </a:rPr>
                <a:t>This Program is funded by </a:t>
              </a:r>
            </a:p>
            <a:p>
              <a:pPr algn="ctr"/>
              <a:r>
                <a:rPr lang="en-US" sz="1000" dirty="0">
                  <a:solidFill>
                    <a:schemeClr val="bg1"/>
                  </a:solidFill>
                </a:rPr>
                <a:t>the State of California</a:t>
              </a:r>
            </a:p>
          </p:txBody>
        </p:sp>
        <p:cxnSp>
          <p:nvCxnSpPr>
            <p:cNvPr id="18" name="Straight Connector 17">
              <a:extLst>
                <a:ext uri="{FF2B5EF4-FFF2-40B4-BE49-F238E27FC236}">
                  <a16:creationId xmlns:a16="http://schemas.microsoft.com/office/drawing/2014/main" id="{4AB50E51-00C1-46AA-A6E2-EA7BAA1A16A6}"/>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398045EA-E991-4814-90AB-B3E1C8FC186A}"/>
              </a:ext>
            </a:extLst>
          </p:cNvPr>
          <p:cNvSpPr>
            <a:spLocks noGrp="1"/>
          </p:cNvSpPr>
          <p:nvPr>
            <p:ph type="sldNum" sz="quarter" idx="12"/>
          </p:nvPr>
        </p:nvSpPr>
        <p:spPr/>
        <p:txBody>
          <a:bodyPr/>
          <a:lstStyle/>
          <a:p>
            <a:fld id="{8AAEA597-3525-4545-A2CF-C14FA043E16B}" type="slidenum">
              <a:rPr lang="en-US" smtClean="0"/>
              <a:t>70</a:t>
            </a:fld>
            <a:endParaRPr lang="en-US"/>
          </a:p>
        </p:txBody>
      </p:sp>
      <p:sp>
        <p:nvSpPr>
          <p:cNvPr id="14" name="TextBox 13">
            <a:extLst>
              <a:ext uri="{FF2B5EF4-FFF2-40B4-BE49-F238E27FC236}">
                <a16:creationId xmlns:a16="http://schemas.microsoft.com/office/drawing/2014/main" id="{BD6F48F7-E50C-6342-B389-BB37C482513F}"/>
              </a:ext>
            </a:extLst>
          </p:cNvPr>
          <p:cNvSpPr txBox="1"/>
          <p:nvPr/>
        </p:nvSpPr>
        <p:spPr>
          <a:xfrm>
            <a:off x="0" y="109255"/>
            <a:ext cx="12192000" cy="584775"/>
          </a:xfrm>
          <a:prstGeom prst="rect">
            <a:avLst/>
          </a:prstGeom>
          <a:noFill/>
        </p:spPr>
        <p:txBody>
          <a:bodyPr wrap="square">
            <a:spAutoFit/>
          </a:bodyPr>
          <a:lstStyle/>
          <a:p>
            <a:pPr algn="ctr" fontAlgn="base"/>
            <a:r>
              <a:rPr lang="en-US" sz="3200" b="1" i="0" dirty="0">
                <a:solidFill>
                  <a:srgbClr val="0A0000"/>
                </a:solidFill>
                <a:effectLst/>
                <a:latin typeface="Balboa Medium" panose="020B0604040203020204" pitchFamily="34" charset="0"/>
              </a:rPr>
              <a:t>SECCIÓN 1: PROGRAMA DE SUBVENCIÓN DE AYUDA DE CALIFORNIA</a:t>
            </a:r>
          </a:p>
        </p:txBody>
      </p:sp>
    </p:spTree>
    <p:extLst>
      <p:ext uri="{BB962C8B-B14F-4D97-AF65-F5344CB8AC3E}">
        <p14:creationId xmlns:p14="http://schemas.microsoft.com/office/powerpoint/2010/main" val="25942656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F71E93C-1F9D-4AB2-A3E6-4D3CA0E8C6E1}"/>
              </a:ext>
            </a:extLst>
          </p:cNvPr>
          <p:cNvSpPr txBox="1"/>
          <p:nvPr/>
        </p:nvSpPr>
        <p:spPr>
          <a:xfrm>
            <a:off x="1" y="1133409"/>
            <a:ext cx="5964864" cy="3200876"/>
          </a:xfrm>
          <a:prstGeom prst="rect">
            <a:avLst/>
          </a:prstGeom>
          <a:noFill/>
        </p:spPr>
        <p:txBody>
          <a:bodyPr wrap="square">
            <a:spAutoFit/>
          </a:bodyPr>
          <a:lstStyle/>
          <a:p>
            <a:r>
              <a:rPr lang="en-US" sz="2000" dirty="0">
                <a:latin typeface="Balboa Light" panose="020B0304040203020204" pitchFamily="34" charset="0"/>
              </a:rPr>
              <a:t>OVERVIEW</a:t>
            </a:r>
            <a:r>
              <a:rPr lang="en-US" sz="1400" dirty="0">
                <a:latin typeface="Balboa Light" panose="020B0304040203020204" pitchFamily="34" charset="0"/>
              </a:rPr>
              <a:t> </a:t>
            </a:r>
          </a:p>
          <a:p>
            <a:endParaRPr lang="en-US" sz="1400" dirty="0"/>
          </a:p>
          <a:p>
            <a:r>
              <a:rPr lang="en-US" sz="1400" b="1" dirty="0">
                <a:solidFill>
                  <a:srgbClr val="0D3C82"/>
                </a:solidFill>
              </a:rPr>
              <a:t>¿CUANTAS RONDAS HAY?</a:t>
            </a:r>
          </a:p>
          <a:p>
            <a:r>
              <a:rPr lang="en-US" sz="1400" dirty="0"/>
              <a:t>Hay dos </a:t>
            </a:r>
            <a:r>
              <a:rPr lang="en-US" sz="1400" dirty="0" err="1"/>
              <a:t>rondas</a:t>
            </a:r>
            <a:r>
              <a:rPr lang="en-US" sz="1400" dirty="0"/>
              <a:t> de </a:t>
            </a:r>
            <a:r>
              <a:rPr lang="en-US" sz="1400" dirty="0" err="1"/>
              <a:t>aplicación</a:t>
            </a:r>
            <a:r>
              <a:rPr lang="en-US" sz="1400" dirty="0"/>
              <a:t>. </a:t>
            </a:r>
            <a:r>
              <a:rPr lang="en-US" sz="1400" dirty="0" err="1"/>
              <a:t>Vamos</a:t>
            </a:r>
            <a:r>
              <a:rPr lang="en-US" sz="1400" dirty="0"/>
              <a:t> a </a:t>
            </a:r>
            <a:r>
              <a:rPr lang="en-US" sz="1400" dirty="0" err="1"/>
              <a:t>revisar</a:t>
            </a:r>
            <a:r>
              <a:rPr lang="en-US" sz="1400" dirty="0"/>
              <a:t> las </a:t>
            </a:r>
            <a:r>
              <a:rPr lang="en-US" sz="1400" dirty="0" err="1"/>
              <a:t>aplicaciones</a:t>
            </a:r>
            <a:r>
              <a:rPr lang="en-US" sz="1400" dirty="0"/>
              <a:t> para </a:t>
            </a:r>
            <a:r>
              <a:rPr lang="en-US" sz="1400" dirty="0" err="1"/>
              <a:t>determinar</a:t>
            </a:r>
            <a:r>
              <a:rPr lang="en-US" sz="1400" dirty="0"/>
              <a:t> la </a:t>
            </a:r>
            <a:r>
              <a:rPr lang="en-US" sz="1400" dirty="0" err="1"/>
              <a:t>elegibilidad</a:t>
            </a:r>
            <a:r>
              <a:rPr lang="en-US" sz="1400" dirty="0"/>
              <a:t> y </a:t>
            </a:r>
            <a:r>
              <a:rPr lang="en-US" sz="1400" dirty="0" err="1"/>
              <a:t>estaremos</a:t>
            </a:r>
            <a:r>
              <a:rPr lang="en-US" sz="1400" dirty="0"/>
              <a:t> </a:t>
            </a:r>
            <a:r>
              <a:rPr lang="en-US" sz="1400" dirty="0" err="1"/>
              <a:t>aprovando</a:t>
            </a:r>
            <a:r>
              <a:rPr lang="en-US" sz="1400" dirty="0"/>
              <a:t> las </a:t>
            </a:r>
            <a:r>
              <a:rPr lang="en-US" sz="1400" dirty="0" err="1"/>
              <a:t>subvenciones</a:t>
            </a:r>
            <a:r>
              <a:rPr lang="en-US" sz="1400" dirty="0"/>
              <a:t> </a:t>
            </a:r>
            <a:r>
              <a:rPr lang="en-US" sz="1400" dirty="0" err="1"/>
              <a:t>después</a:t>
            </a:r>
            <a:r>
              <a:rPr lang="en-US" sz="1400" dirty="0"/>
              <a:t> de que se </a:t>
            </a:r>
            <a:r>
              <a:rPr lang="en-US" sz="1400" dirty="0" err="1"/>
              <a:t>cierre</a:t>
            </a:r>
            <a:r>
              <a:rPr lang="en-US" sz="1400" dirty="0"/>
              <a:t> </a:t>
            </a:r>
            <a:r>
              <a:rPr lang="en-US" sz="1400" dirty="0" err="1"/>
              <a:t>cada</a:t>
            </a:r>
            <a:r>
              <a:rPr lang="en-US" sz="1400" dirty="0"/>
              <a:t> </a:t>
            </a:r>
            <a:r>
              <a:rPr lang="en-US" sz="1400" dirty="0" err="1"/>
              <a:t>ronda</a:t>
            </a:r>
            <a:r>
              <a:rPr lang="en-US" sz="1400" dirty="0"/>
              <a:t> de </a:t>
            </a:r>
            <a:r>
              <a:rPr lang="en-US" sz="1400" dirty="0" err="1"/>
              <a:t>aplicación</a:t>
            </a:r>
            <a:r>
              <a:rPr lang="en-US" sz="1400" dirty="0"/>
              <a:t>. </a:t>
            </a:r>
          </a:p>
          <a:p>
            <a:endParaRPr lang="en-US" sz="1400" dirty="0"/>
          </a:p>
          <a:p>
            <a:r>
              <a:rPr lang="en-US" sz="1400" b="1" dirty="0">
                <a:solidFill>
                  <a:srgbClr val="0D3C82"/>
                </a:solidFill>
              </a:rPr>
              <a:t>¿NECESITO APLICAR EN CADA RONDA?</a:t>
            </a:r>
          </a:p>
          <a:p>
            <a:r>
              <a:rPr lang="en-US" sz="1400" dirty="0"/>
              <a:t>No, </a:t>
            </a:r>
            <a:r>
              <a:rPr lang="en-US" sz="1400" dirty="0" err="1"/>
              <a:t>si</a:t>
            </a:r>
            <a:r>
              <a:rPr lang="en-US" sz="1400" dirty="0"/>
              <a:t> </a:t>
            </a:r>
            <a:r>
              <a:rPr lang="en-US" sz="1400" dirty="0" err="1"/>
              <a:t>usted</a:t>
            </a:r>
            <a:r>
              <a:rPr lang="en-US" sz="1400" dirty="0"/>
              <a:t> </a:t>
            </a:r>
            <a:r>
              <a:rPr lang="en-US" sz="1400" dirty="0" err="1"/>
              <a:t>entregó</a:t>
            </a:r>
            <a:r>
              <a:rPr lang="en-US" sz="1400" dirty="0"/>
              <a:t> una </a:t>
            </a:r>
            <a:r>
              <a:rPr lang="en-US" sz="1400" dirty="0" err="1"/>
              <a:t>solicitud</a:t>
            </a:r>
            <a:r>
              <a:rPr lang="en-US" sz="1400" dirty="0"/>
              <a:t> </a:t>
            </a:r>
            <a:r>
              <a:rPr lang="en-US" sz="1400" dirty="0" err="1"/>
              <a:t>completa</a:t>
            </a:r>
            <a:r>
              <a:rPr lang="en-US" sz="1400" dirty="0"/>
              <a:t> </a:t>
            </a:r>
            <a:r>
              <a:rPr lang="en-US" sz="1400" dirty="0" err="1"/>
              <a:t>durante</a:t>
            </a:r>
            <a:r>
              <a:rPr lang="en-US" sz="1400" dirty="0"/>
              <a:t> el </a:t>
            </a:r>
            <a:r>
              <a:rPr lang="en-US" sz="1400" dirty="0" err="1"/>
              <a:t>tiempo</a:t>
            </a:r>
            <a:r>
              <a:rPr lang="en-US" sz="1400" dirty="0"/>
              <a:t> de </a:t>
            </a:r>
            <a:r>
              <a:rPr lang="en-US" sz="1400" dirty="0" err="1"/>
              <a:t>aplicación</a:t>
            </a:r>
            <a:r>
              <a:rPr lang="en-US" sz="1400" dirty="0"/>
              <a:t>, </a:t>
            </a:r>
            <a:r>
              <a:rPr lang="en-US" sz="1400" dirty="0" err="1"/>
              <a:t>llena</a:t>
            </a:r>
            <a:r>
              <a:rPr lang="en-US" sz="1400" dirty="0"/>
              <a:t> los requisites de </a:t>
            </a:r>
            <a:r>
              <a:rPr lang="en-US" sz="1400" dirty="0" err="1"/>
              <a:t>elegibilidad</a:t>
            </a:r>
            <a:r>
              <a:rPr lang="en-US" sz="1400" dirty="0"/>
              <a:t> y no se le </a:t>
            </a:r>
            <a:r>
              <a:rPr lang="en-US" sz="1400" dirty="0" err="1"/>
              <a:t>otorgó</a:t>
            </a:r>
            <a:r>
              <a:rPr lang="en-US" sz="1400" dirty="0"/>
              <a:t> una </a:t>
            </a:r>
            <a:r>
              <a:rPr lang="en-US" sz="1400" dirty="0" err="1"/>
              <a:t>subvención</a:t>
            </a:r>
            <a:r>
              <a:rPr lang="en-US" sz="1400" dirty="0"/>
              <a:t> </a:t>
            </a:r>
            <a:r>
              <a:rPr lang="en-US" sz="1400" dirty="0" err="1"/>
              <a:t>en</a:t>
            </a:r>
            <a:r>
              <a:rPr lang="en-US" sz="1400" dirty="0"/>
              <a:t> la </a:t>
            </a:r>
            <a:r>
              <a:rPr lang="en-US" sz="1400" dirty="0" err="1"/>
              <a:t>primera</a:t>
            </a:r>
            <a:r>
              <a:rPr lang="en-US" sz="1400" dirty="0"/>
              <a:t> </a:t>
            </a:r>
            <a:r>
              <a:rPr lang="en-US" sz="1400" dirty="0" err="1"/>
              <a:t>ronda</a:t>
            </a:r>
            <a:r>
              <a:rPr lang="en-US" sz="1400" dirty="0"/>
              <a:t>, </a:t>
            </a:r>
            <a:r>
              <a:rPr lang="en-US" sz="1400" dirty="0" err="1"/>
              <a:t>su</a:t>
            </a:r>
            <a:r>
              <a:rPr lang="en-US" sz="1400" dirty="0"/>
              <a:t> </a:t>
            </a:r>
            <a:r>
              <a:rPr lang="en-US" sz="1400" dirty="0" err="1"/>
              <a:t>aplicación</a:t>
            </a:r>
            <a:r>
              <a:rPr lang="en-US" sz="1400" dirty="0"/>
              <a:t> </a:t>
            </a:r>
            <a:r>
              <a:rPr lang="en-US" sz="1400" dirty="0" err="1"/>
              <a:t>será</a:t>
            </a:r>
            <a:r>
              <a:rPr lang="en-US" sz="1400" dirty="0"/>
              <a:t> </a:t>
            </a:r>
            <a:r>
              <a:rPr lang="en-US" sz="1400" dirty="0" err="1"/>
              <a:t>avanzada</a:t>
            </a:r>
            <a:r>
              <a:rPr lang="en-US" sz="1400" dirty="0"/>
              <a:t> a la </a:t>
            </a:r>
            <a:r>
              <a:rPr lang="en-US" sz="1400" dirty="0" err="1"/>
              <a:t>próxima</a:t>
            </a:r>
            <a:r>
              <a:rPr lang="en-US" sz="1400" dirty="0"/>
              <a:t> </a:t>
            </a:r>
            <a:r>
              <a:rPr lang="en-US" sz="1400" dirty="0" err="1"/>
              <a:t>ronda</a:t>
            </a:r>
            <a:r>
              <a:rPr lang="en-US" sz="1400" dirty="0"/>
              <a:t> para </a:t>
            </a:r>
            <a:r>
              <a:rPr lang="en-US" sz="1400" dirty="0" err="1"/>
              <a:t>consideración</a:t>
            </a:r>
            <a:r>
              <a:rPr lang="en-US" sz="1400" dirty="0"/>
              <a:t>.</a:t>
            </a:r>
          </a:p>
          <a:p>
            <a:endParaRPr lang="en-US" sz="1400" dirty="0"/>
          </a:p>
          <a:p>
            <a:endParaRPr lang="en-US" sz="1400" dirty="0"/>
          </a:p>
        </p:txBody>
      </p:sp>
      <p:cxnSp>
        <p:nvCxnSpPr>
          <p:cNvPr id="9" name="Straight Connector 8">
            <a:extLst>
              <a:ext uri="{FF2B5EF4-FFF2-40B4-BE49-F238E27FC236}">
                <a16:creationId xmlns:a16="http://schemas.microsoft.com/office/drawing/2014/main" id="{CC887923-09E9-4921-BD40-761253E50E8D}"/>
              </a:ext>
            </a:extLst>
          </p:cNvPr>
          <p:cNvCxnSpPr/>
          <p:nvPr/>
        </p:nvCxnSpPr>
        <p:spPr>
          <a:xfrm>
            <a:off x="6096000" y="1077448"/>
            <a:ext cx="0" cy="5114057"/>
          </a:xfrm>
          <a:prstGeom prst="line">
            <a:avLst/>
          </a:prstGeom>
          <a:ln>
            <a:solidFill>
              <a:srgbClr val="0D3C8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AF49DE-DE3E-4ED8-91B1-2231348904DF}"/>
              </a:ext>
            </a:extLst>
          </p:cNvPr>
          <p:cNvSpPr/>
          <p:nvPr/>
        </p:nvSpPr>
        <p:spPr>
          <a:xfrm>
            <a:off x="0" y="6289288"/>
            <a:ext cx="12192000" cy="568712"/>
          </a:xfrm>
          <a:prstGeom prst="rect">
            <a:avLst/>
          </a:prstGeom>
          <a:solidFill>
            <a:srgbClr val="0D3C82"/>
          </a:solidFill>
          <a:ln>
            <a:solidFill>
              <a:srgbClr val="0D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999FD90E-365E-444D-B761-AEA3958E1F92}"/>
              </a:ext>
            </a:extLst>
          </p:cNvPr>
          <p:cNvCxnSpPr>
            <a:cxnSpLocks/>
          </p:cNvCxnSpPr>
          <p:nvPr/>
        </p:nvCxnSpPr>
        <p:spPr>
          <a:xfrm>
            <a:off x="5731731" y="769013"/>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39DE40E-467D-44E8-BF25-48F98CC105C7}"/>
              </a:ext>
            </a:extLst>
          </p:cNvPr>
          <p:cNvSpPr txBox="1"/>
          <p:nvPr/>
        </p:nvSpPr>
        <p:spPr>
          <a:xfrm>
            <a:off x="6215707" y="1101512"/>
            <a:ext cx="5964861" cy="3970318"/>
          </a:xfrm>
          <a:prstGeom prst="rect">
            <a:avLst/>
          </a:prstGeom>
          <a:noFill/>
        </p:spPr>
        <p:txBody>
          <a:bodyPr wrap="square">
            <a:spAutoFit/>
          </a:bodyPr>
          <a:lstStyle/>
          <a:p>
            <a:r>
              <a:rPr lang="es-ES_tradnl" sz="1400" b="1" dirty="0">
                <a:solidFill>
                  <a:srgbClr val="0D3C82"/>
                </a:solidFill>
              </a:rPr>
              <a:t>¿Como se determinarán los beneficiarios de la subvención?</a:t>
            </a:r>
            <a:br>
              <a:rPr lang="en-US" sz="1400" dirty="0"/>
            </a:br>
            <a:r>
              <a:rPr lang="es-ES_tradnl" sz="1400" dirty="0"/>
              <a:t>Primero, las solicitudes se revisarán para determinar si el solicitante cumple con los requisitos de elegibilidad. Las empresas elegibles serán luego calificadas según los factores de impacto de COVID-19 incorporados en los criterios de prioridad del Programa. El Programa dará prioridad a la distribución en función de factores clave prioritarios, incluidos los siguientes:</a:t>
            </a:r>
          </a:p>
          <a:p>
            <a:pPr marL="285750" indent="-285750">
              <a:buFont typeface="Arial" panose="020B0604020202020204" pitchFamily="34" charset="0"/>
              <a:buChar char="•"/>
            </a:pPr>
            <a:r>
              <a:rPr lang="es-ES_tradnl" sz="1400" dirty="0"/>
              <a:t>Distribución geográfica basada en las restricciones de salud y seguridad de COVID-19 siguiendo el Plan de California para una economía más segura, el estado del condado y la nueva Orden regional de estadía en el hogar que se puede encontrar en </a:t>
            </a:r>
            <a:r>
              <a:rPr lang="es-ES_tradnl" sz="1400" dirty="0">
                <a:hlinkClick r:id="rId3"/>
              </a:rPr>
              <a:t>https://covid19.ca.gov/safer-economy/</a:t>
            </a:r>
            <a:endParaRPr lang="es-ES_tradnl" sz="1400" dirty="0"/>
          </a:p>
          <a:p>
            <a:pPr marL="285750" indent="-285750">
              <a:buFont typeface="Arial" panose="020B0604020202020204" pitchFamily="34" charset="0"/>
              <a:buChar char="•"/>
            </a:pPr>
            <a:r>
              <a:rPr lang="es-ES_tradnl" sz="1400" dirty="0"/>
              <a:t>Sectores industriales más afectados por la pandemia</a:t>
            </a:r>
          </a:p>
          <a:p>
            <a:pPr marL="285750" indent="-285750">
              <a:buFont typeface="Arial" panose="020B0604020202020204" pitchFamily="34" charset="0"/>
              <a:buChar char="•"/>
            </a:pPr>
            <a:r>
              <a:rPr lang="es-ES_tradnl" sz="1400" dirty="0"/>
              <a:t>Grupos de pequeñas empresas desatendidos atendidos por la red de centros de pequeñas empresas respaldada por el Estado (es decir, empresas que pertenecen y son administradas en su mayoría por mujeres, minorías / personas de color, veteranos y empresas ubicadas en comunidades rurales y de ingresos bajos a moderados).</a:t>
            </a:r>
          </a:p>
          <a:p>
            <a:endParaRPr lang="en-US" sz="1400" dirty="0"/>
          </a:p>
          <a:p>
            <a:endParaRPr lang="en-US" sz="1400" dirty="0"/>
          </a:p>
        </p:txBody>
      </p:sp>
      <p:grpSp>
        <p:nvGrpSpPr>
          <p:cNvPr id="14" name="Group 13">
            <a:extLst>
              <a:ext uri="{FF2B5EF4-FFF2-40B4-BE49-F238E27FC236}">
                <a16:creationId xmlns:a16="http://schemas.microsoft.com/office/drawing/2014/main" id="{513E354F-7F95-4EE9-B37C-6AB120437093}"/>
              </a:ext>
            </a:extLst>
          </p:cNvPr>
          <p:cNvGrpSpPr/>
          <p:nvPr/>
        </p:nvGrpSpPr>
        <p:grpSpPr>
          <a:xfrm>
            <a:off x="4949367" y="6394491"/>
            <a:ext cx="2672930" cy="400110"/>
            <a:chOff x="4949367" y="6445291"/>
            <a:chExt cx="2672930" cy="400110"/>
          </a:xfrm>
        </p:grpSpPr>
        <p:pic>
          <p:nvPicPr>
            <p:cNvPr id="17" name="Picture 16">
              <a:extLst>
                <a:ext uri="{FF2B5EF4-FFF2-40B4-BE49-F238E27FC236}">
                  <a16:creationId xmlns:a16="http://schemas.microsoft.com/office/drawing/2014/main" id="{06F9A79F-ED94-49A2-ACA7-F149B28AEC8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949367" y="6517023"/>
              <a:ext cx="1029599" cy="280233"/>
            </a:xfrm>
            <a:prstGeom prst="rect">
              <a:avLst/>
            </a:prstGeom>
          </p:spPr>
        </p:pic>
        <p:sp>
          <p:nvSpPr>
            <p:cNvPr id="18" name="TextBox 17">
              <a:extLst>
                <a:ext uri="{FF2B5EF4-FFF2-40B4-BE49-F238E27FC236}">
                  <a16:creationId xmlns:a16="http://schemas.microsoft.com/office/drawing/2014/main" id="{56F3ADAD-9EF5-4E99-A890-05881DF80221}"/>
                </a:ext>
              </a:extLst>
            </p:cNvPr>
            <p:cNvSpPr txBox="1"/>
            <p:nvPr/>
          </p:nvSpPr>
          <p:spPr>
            <a:xfrm>
              <a:off x="6104013" y="6445291"/>
              <a:ext cx="1518284" cy="400110"/>
            </a:xfrm>
            <a:prstGeom prst="rect">
              <a:avLst/>
            </a:prstGeom>
            <a:noFill/>
          </p:spPr>
          <p:txBody>
            <a:bodyPr wrap="square">
              <a:spAutoFit/>
            </a:bodyPr>
            <a:lstStyle/>
            <a:p>
              <a:pPr algn="ctr"/>
              <a:r>
                <a:rPr lang="en-US" sz="1000" dirty="0">
                  <a:solidFill>
                    <a:schemeClr val="bg1"/>
                  </a:solidFill>
                </a:rPr>
                <a:t>This Program is funded by </a:t>
              </a:r>
            </a:p>
            <a:p>
              <a:pPr algn="ctr"/>
              <a:r>
                <a:rPr lang="en-US" sz="1000" dirty="0">
                  <a:solidFill>
                    <a:schemeClr val="bg1"/>
                  </a:solidFill>
                </a:rPr>
                <a:t>the State of California</a:t>
              </a:r>
            </a:p>
          </p:txBody>
        </p:sp>
        <p:cxnSp>
          <p:nvCxnSpPr>
            <p:cNvPr id="19" name="Straight Connector 18">
              <a:extLst>
                <a:ext uri="{FF2B5EF4-FFF2-40B4-BE49-F238E27FC236}">
                  <a16:creationId xmlns:a16="http://schemas.microsoft.com/office/drawing/2014/main" id="{3C22F6B8-33B2-43EB-A65A-7CD036D441C0}"/>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B63AA34E-E89D-45EF-A988-5DAD7B7E28C0}"/>
              </a:ext>
            </a:extLst>
          </p:cNvPr>
          <p:cNvSpPr>
            <a:spLocks noGrp="1"/>
          </p:cNvSpPr>
          <p:nvPr>
            <p:ph type="sldNum" sz="quarter" idx="12"/>
          </p:nvPr>
        </p:nvSpPr>
        <p:spPr/>
        <p:txBody>
          <a:bodyPr/>
          <a:lstStyle/>
          <a:p>
            <a:fld id="{8AAEA597-3525-4545-A2CF-C14FA043E16B}" type="slidenum">
              <a:rPr lang="en-US" smtClean="0"/>
              <a:t>71</a:t>
            </a:fld>
            <a:endParaRPr lang="en-US"/>
          </a:p>
        </p:txBody>
      </p:sp>
      <p:sp>
        <p:nvSpPr>
          <p:cNvPr id="13" name="TextBox 12">
            <a:extLst>
              <a:ext uri="{FF2B5EF4-FFF2-40B4-BE49-F238E27FC236}">
                <a16:creationId xmlns:a16="http://schemas.microsoft.com/office/drawing/2014/main" id="{F6414490-591F-8340-BBF1-017C54CA642F}"/>
              </a:ext>
            </a:extLst>
          </p:cNvPr>
          <p:cNvSpPr txBox="1"/>
          <p:nvPr/>
        </p:nvSpPr>
        <p:spPr>
          <a:xfrm>
            <a:off x="0" y="109255"/>
            <a:ext cx="12192000" cy="707886"/>
          </a:xfrm>
          <a:prstGeom prst="rect">
            <a:avLst/>
          </a:prstGeom>
          <a:noFill/>
        </p:spPr>
        <p:txBody>
          <a:bodyPr wrap="square">
            <a:spAutoFit/>
          </a:bodyPr>
          <a:lstStyle/>
          <a:p>
            <a:pPr algn="ctr" fontAlgn="base"/>
            <a:r>
              <a:rPr lang="en-US" sz="4000" b="1" i="0" dirty="0">
                <a:solidFill>
                  <a:srgbClr val="0A0000"/>
                </a:solidFill>
                <a:effectLst/>
                <a:latin typeface="Balboa Medium" panose="020B0604040203020204" pitchFamily="34" charset="0"/>
              </a:rPr>
              <a:t>SECCIÓN 2: RONDAS DE FINANCIACIÓN</a:t>
            </a:r>
          </a:p>
        </p:txBody>
      </p:sp>
    </p:spTree>
    <p:extLst>
      <p:ext uri="{BB962C8B-B14F-4D97-AF65-F5344CB8AC3E}">
        <p14:creationId xmlns:p14="http://schemas.microsoft.com/office/powerpoint/2010/main" val="27460893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F9ABB2-20AC-4519-86E8-BB62B5DB951E}"/>
              </a:ext>
            </a:extLst>
          </p:cNvPr>
          <p:cNvSpPr txBox="1"/>
          <p:nvPr/>
        </p:nvSpPr>
        <p:spPr>
          <a:xfrm>
            <a:off x="0" y="109255"/>
            <a:ext cx="12192000" cy="707886"/>
          </a:xfrm>
          <a:prstGeom prst="rect">
            <a:avLst/>
          </a:prstGeom>
          <a:noFill/>
        </p:spPr>
        <p:txBody>
          <a:bodyPr wrap="square">
            <a:spAutoFit/>
          </a:bodyPr>
          <a:lstStyle/>
          <a:p>
            <a:pPr algn="ctr" fontAlgn="base"/>
            <a:r>
              <a:rPr lang="en-US" sz="4000" b="1" i="0" dirty="0">
                <a:solidFill>
                  <a:srgbClr val="0A0000"/>
                </a:solidFill>
                <a:effectLst/>
                <a:latin typeface="Balboa Medium" panose="020B0604040203020204" pitchFamily="34" charset="0"/>
              </a:rPr>
              <a:t>SECCIÓN 2: RONDAS DE FINANCIACIÓN</a:t>
            </a:r>
          </a:p>
        </p:txBody>
      </p:sp>
      <p:sp>
        <p:nvSpPr>
          <p:cNvPr id="6" name="TextBox 5">
            <a:extLst>
              <a:ext uri="{FF2B5EF4-FFF2-40B4-BE49-F238E27FC236}">
                <a16:creationId xmlns:a16="http://schemas.microsoft.com/office/drawing/2014/main" id="{DF71E93C-1F9D-4AB2-A3E6-4D3CA0E8C6E1}"/>
              </a:ext>
            </a:extLst>
          </p:cNvPr>
          <p:cNvSpPr txBox="1"/>
          <p:nvPr/>
        </p:nvSpPr>
        <p:spPr>
          <a:xfrm>
            <a:off x="1" y="1133409"/>
            <a:ext cx="5964864" cy="3323987"/>
          </a:xfrm>
          <a:prstGeom prst="rect">
            <a:avLst/>
          </a:prstGeom>
          <a:noFill/>
        </p:spPr>
        <p:txBody>
          <a:bodyPr wrap="square">
            <a:spAutoFit/>
          </a:bodyPr>
          <a:lstStyle/>
          <a:p>
            <a:r>
              <a:rPr lang="es-ES_tradnl" sz="1400" b="1" dirty="0">
                <a:solidFill>
                  <a:srgbClr val="0D3C82"/>
                </a:solidFill>
              </a:rPr>
              <a:t>¿Cuando sabré si voy a recibir la subvención?</a:t>
            </a:r>
          </a:p>
          <a:p>
            <a:r>
              <a:rPr lang="es-ES_tradnl" sz="1400" dirty="0"/>
              <a:t>Las decisiones se tomaran de forma continua tras el cierre de cada periodo de solicitud.</a:t>
            </a:r>
          </a:p>
          <a:p>
            <a:endParaRPr lang="es-ES_tradnl" sz="1400" dirty="0"/>
          </a:p>
          <a:p>
            <a:r>
              <a:rPr lang="es-ES_tradnl" sz="1400" dirty="0"/>
              <a:t>Se le notificará directamente por correo electrónico si ha sido aprobado para un subvención, si está en lista de espera o no. Lendistry tiene la intención de enviar notificaciones de aprobación para la primera ronda semanalmente a partir del 13 de enero de 2021 o alrededor de esa fecha. Agregue Lendistry a su lista de remitentes seguros en su correo electrónico y revise su correo no deseado para ver si hay mensajes de Lendistry. Una vez que se le notifique la aprobación, su solicitud estará sujeta a requisitos de verificación adicionales antes de que se distribuyan los fondos de la subvención. También se recomienda que permita que Lendistry le envíe mensajes por texto (esto se solicitará durante el proceso de solicitud).</a:t>
            </a:r>
          </a:p>
          <a:p>
            <a:endParaRPr lang="en-US" sz="1400" dirty="0"/>
          </a:p>
        </p:txBody>
      </p:sp>
      <p:cxnSp>
        <p:nvCxnSpPr>
          <p:cNvPr id="9" name="Straight Connector 8">
            <a:extLst>
              <a:ext uri="{FF2B5EF4-FFF2-40B4-BE49-F238E27FC236}">
                <a16:creationId xmlns:a16="http://schemas.microsoft.com/office/drawing/2014/main" id="{CC887923-09E9-4921-BD40-761253E50E8D}"/>
              </a:ext>
            </a:extLst>
          </p:cNvPr>
          <p:cNvCxnSpPr/>
          <p:nvPr/>
        </p:nvCxnSpPr>
        <p:spPr>
          <a:xfrm>
            <a:off x="6096000" y="1077448"/>
            <a:ext cx="0" cy="5114057"/>
          </a:xfrm>
          <a:prstGeom prst="line">
            <a:avLst/>
          </a:prstGeom>
          <a:ln>
            <a:solidFill>
              <a:srgbClr val="0D3C8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AF49DE-DE3E-4ED8-91B1-2231348904DF}"/>
              </a:ext>
            </a:extLst>
          </p:cNvPr>
          <p:cNvSpPr/>
          <p:nvPr/>
        </p:nvSpPr>
        <p:spPr>
          <a:xfrm>
            <a:off x="0" y="6289288"/>
            <a:ext cx="12192000" cy="568712"/>
          </a:xfrm>
          <a:prstGeom prst="rect">
            <a:avLst/>
          </a:prstGeom>
          <a:solidFill>
            <a:srgbClr val="0D3C82"/>
          </a:solidFill>
          <a:ln>
            <a:solidFill>
              <a:srgbClr val="0D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999FD90E-365E-444D-B761-AEA3958E1F92}"/>
              </a:ext>
            </a:extLst>
          </p:cNvPr>
          <p:cNvCxnSpPr>
            <a:cxnSpLocks/>
          </p:cNvCxnSpPr>
          <p:nvPr/>
        </p:nvCxnSpPr>
        <p:spPr>
          <a:xfrm>
            <a:off x="5731731" y="769013"/>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39DE40E-467D-44E8-BF25-48F98CC105C7}"/>
              </a:ext>
            </a:extLst>
          </p:cNvPr>
          <p:cNvSpPr txBox="1"/>
          <p:nvPr/>
        </p:nvSpPr>
        <p:spPr>
          <a:xfrm>
            <a:off x="6215707" y="1101512"/>
            <a:ext cx="5964861" cy="5693866"/>
          </a:xfrm>
          <a:prstGeom prst="rect">
            <a:avLst/>
          </a:prstGeom>
          <a:noFill/>
        </p:spPr>
        <p:txBody>
          <a:bodyPr wrap="square">
            <a:spAutoFit/>
          </a:bodyPr>
          <a:lstStyle/>
          <a:p>
            <a:r>
              <a:rPr lang="es-ES_tradnl" sz="1400" b="1" dirty="0">
                <a:solidFill>
                  <a:srgbClr val="0D3C82"/>
                </a:solidFill>
              </a:rPr>
              <a:t>¿Todos los que soliciten recibirán una subvención?</a:t>
            </a:r>
            <a:br>
              <a:rPr lang="es-ES_tradnl" sz="1400" dirty="0"/>
            </a:br>
            <a:r>
              <a:rPr lang="es-ES_tradnl" sz="1400" dirty="0"/>
              <a:t>No. Hay varios millones de pequeñas empresas y organizaciones sin fines de lucro en California, y anticipamos una demanda abrumadora de estas subvenciones. Las empresas elegibles se calificarán en función de los factores de impacto COVID-19 incorporados en los criterios de prioridad del Programa. El Programa dará prioridad a la distribución en función de factores clave prioritarios, incluidos los siguientes:</a:t>
            </a:r>
          </a:p>
          <a:p>
            <a:pPr marL="285750" indent="-285750">
              <a:buFont typeface="Arial" panose="020B0604020202020204" pitchFamily="34" charset="0"/>
              <a:buChar char="•"/>
            </a:pPr>
            <a:r>
              <a:rPr lang="es-ES_tradnl" sz="1400" dirty="0"/>
              <a:t>Distribución geográfica basada en las restricciones de salud y seguridad de COVID-19 siguiendo el Plan de California para una economía más segura, el estado del condado local y la nueva Orden regional de estadía en el hogar que se puede encontrar en </a:t>
            </a:r>
            <a:r>
              <a:rPr lang="es-ES_tradnl" sz="1400" dirty="0">
                <a:hlinkClick r:id="rId3"/>
              </a:rPr>
              <a:t>https://covid19.ca.gov/safer-economy/;</a:t>
            </a:r>
            <a:endParaRPr lang="es-ES_tradnl" sz="1400" dirty="0"/>
          </a:p>
          <a:p>
            <a:pPr marL="285750" indent="-285750">
              <a:buFont typeface="Arial" panose="020B0604020202020204" pitchFamily="34" charset="0"/>
              <a:buChar char="•"/>
            </a:pPr>
            <a:r>
              <a:rPr lang="es-ES_tradnl" sz="1400" dirty="0"/>
              <a:t>Sectores industriales más afectados por la pandemia</a:t>
            </a:r>
          </a:p>
          <a:p>
            <a:pPr marL="285750" indent="-285750">
              <a:buFont typeface="Arial" panose="020B0604020202020204" pitchFamily="34" charset="0"/>
              <a:buChar char="•"/>
            </a:pPr>
            <a:r>
              <a:rPr lang="es-ES_tradnl" sz="1400" dirty="0"/>
              <a:t>Grupos de pequeñas empresas desatendidos atendidos por la red de centros de pequeñas empresas respaldada por el estado (es decir, empresas que pertenecen y son administradas en su mayoría por mujeres, minorías / personas de color, veteranos y empresas ubicadas en comunidades rurales y de ingresos bajos a moderados).</a:t>
            </a:r>
          </a:p>
          <a:p>
            <a:endParaRPr lang="es-ES_tradnl" sz="1400" dirty="0"/>
          </a:p>
          <a:p>
            <a:r>
              <a:rPr lang="es-ES_tradnl" sz="1400" b="1" dirty="0">
                <a:solidFill>
                  <a:srgbClr val="0D3C82"/>
                </a:solidFill>
              </a:rPr>
              <a:t>¿Me notificaran si no soy seleccionado?</a:t>
            </a:r>
            <a:br>
              <a:rPr lang="es-ES_tradnl" sz="1400" dirty="0"/>
            </a:br>
            <a:r>
              <a:rPr lang="es-ES_tradnl" sz="1400" dirty="0"/>
              <a:t>Se le notificará directamente por correo electrónico si ha sido aprobado para la subvención, si está en lista de espera o no. Agregue Lendistry a su lista de remitentes seguros en su correo electrónico y revise su correo no deseado en busca de mensajes de Lendistry.</a:t>
            </a:r>
          </a:p>
          <a:p>
            <a:pPr marL="285750" indent="-285750">
              <a:buFont typeface="Arial" panose="020B0604020202020204" pitchFamily="34" charset="0"/>
              <a:buChar char="•"/>
            </a:pPr>
            <a:endParaRPr lang="en-US" sz="1400" dirty="0"/>
          </a:p>
          <a:p>
            <a:endParaRPr lang="en-US" sz="1400" dirty="0"/>
          </a:p>
          <a:p>
            <a:endParaRPr lang="en-US" sz="1400" dirty="0"/>
          </a:p>
        </p:txBody>
      </p:sp>
      <p:grpSp>
        <p:nvGrpSpPr>
          <p:cNvPr id="14" name="Group 13">
            <a:extLst>
              <a:ext uri="{FF2B5EF4-FFF2-40B4-BE49-F238E27FC236}">
                <a16:creationId xmlns:a16="http://schemas.microsoft.com/office/drawing/2014/main" id="{C30955E1-5279-48A0-965F-DE7DF14A0F3D}"/>
              </a:ext>
            </a:extLst>
          </p:cNvPr>
          <p:cNvGrpSpPr/>
          <p:nvPr/>
        </p:nvGrpSpPr>
        <p:grpSpPr>
          <a:xfrm>
            <a:off x="4949367" y="6394491"/>
            <a:ext cx="2672930" cy="400110"/>
            <a:chOff x="4949367" y="6445291"/>
            <a:chExt cx="2672930" cy="400110"/>
          </a:xfrm>
        </p:grpSpPr>
        <p:pic>
          <p:nvPicPr>
            <p:cNvPr id="17" name="Picture 16">
              <a:extLst>
                <a:ext uri="{FF2B5EF4-FFF2-40B4-BE49-F238E27FC236}">
                  <a16:creationId xmlns:a16="http://schemas.microsoft.com/office/drawing/2014/main" id="{0E66A929-D02D-4028-BE63-83150045625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949367" y="6517023"/>
              <a:ext cx="1029599" cy="280233"/>
            </a:xfrm>
            <a:prstGeom prst="rect">
              <a:avLst/>
            </a:prstGeom>
          </p:spPr>
        </p:pic>
        <p:sp>
          <p:nvSpPr>
            <p:cNvPr id="18" name="TextBox 17">
              <a:extLst>
                <a:ext uri="{FF2B5EF4-FFF2-40B4-BE49-F238E27FC236}">
                  <a16:creationId xmlns:a16="http://schemas.microsoft.com/office/drawing/2014/main" id="{94450443-6DC2-4424-A9A9-D1A17F97103C}"/>
                </a:ext>
              </a:extLst>
            </p:cNvPr>
            <p:cNvSpPr txBox="1"/>
            <p:nvPr/>
          </p:nvSpPr>
          <p:spPr>
            <a:xfrm>
              <a:off x="6104013" y="6445291"/>
              <a:ext cx="1518284" cy="400110"/>
            </a:xfrm>
            <a:prstGeom prst="rect">
              <a:avLst/>
            </a:prstGeom>
            <a:noFill/>
          </p:spPr>
          <p:txBody>
            <a:bodyPr wrap="square">
              <a:spAutoFit/>
            </a:bodyPr>
            <a:lstStyle/>
            <a:p>
              <a:pPr algn="ctr"/>
              <a:r>
                <a:rPr lang="en-US" sz="1000" dirty="0">
                  <a:solidFill>
                    <a:schemeClr val="bg1"/>
                  </a:solidFill>
                </a:rPr>
                <a:t>This Program is funded by </a:t>
              </a:r>
            </a:p>
            <a:p>
              <a:pPr algn="ctr"/>
              <a:r>
                <a:rPr lang="en-US" sz="1000" dirty="0">
                  <a:solidFill>
                    <a:schemeClr val="bg1"/>
                  </a:solidFill>
                </a:rPr>
                <a:t>the State of California</a:t>
              </a:r>
            </a:p>
          </p:txBody>
        </p:sp>
        <p:cxnSp>
          <p:nvCxnSpPr>
            <p:cNvPr id="19" name="Straight Connector 18">
              <a:extLst>
                <a:ext uri="{FF2B5EF4-FFF2-40B4-BE49-F238E27FC236}">
                  <a16:creationId xmlns:a16="http://schemas.microsoft.com/office/drawing/2014/main" id="{57E198E8-EC9B-448A-98FF-D538B5847577}"/>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DF44F382-5F7C-4FE4-9438-8510A242FB3D}"/>
              </a:ext>
            </a:extLst>
          </p:cNvPr>
          <p:cNvSpPr>
            <a:spLocks noGrp="1"/>
          </p:cNvSpPr>
          <p:nvPr>
            <p:ph type="sldNum" sz="quarter" idx="12"/>
          </p:nvPr>
        </p:nvSpPr>
        <p:spPr/>
        <p:txBody>
          <a:bodyPr/>
          <a:lstStyle/>
          <a:p>
            <a:fld id="{8AAEA597-3525-4545-A2CF-C14FA043E16B}" type="slidenum">
              <a:rPr lang="en-US" smtClean="0"/>
              <a:t>72</a:t>
            </a:fld>
            <a:endParaRPr lang="en-US"/>
          </a:p>
        </p:txBody>
      </p:sp>
    </p:spTree>
    <p:extLst>
      <p:ext uri="{BB962C8B-B14F-4D97-AF65-F5344CB8AC3E}">
        <p14:creationId xmlns:p14="http://schemas.microsoft.com/office/powerpoint/2010/main" val="29607623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F9ABB2-20AC-4519-86E8-BB62B5DB951E}"/>
              </a:ext>
            </a:extLst>
          </p:cNvPr>
          <p:cNvSpPr txBox="1"/>
          <p:nvPr/>
        </p:nvSpPr>
        <p:spPr>
          <a:xfrm>
            <a:off x="0" y="109255"/>
            <a:ext cx="12192000" cy="707886"/>
          </a:xfrm>
          <a:prstGeom prst="rect">
            <a:avLst/>
          </a:prstGeom>
          <a:noFill/>
        </p:spPr>
        <p:txBody>
          <a:bodyPr wrap="square">
            <a:spAutoFit/>
          </a:bodyPr>
          <a:lstStyle/>
          <a:p>
            <a:pPr algn="ctr" fontAlgn="base"/>
            <a:r>
              <a:rPr lang="en-US" sz="4000" b="1" i="0" dirty="0">
                <a:solidFill>
                  <a:srgbClr val="0A0000"/>
                </a:solidFill>
                <a:effectLst/>
                <a:latin typeface="Balboa Medium" panose="020B0604040203020204" pitchFamily="34" charset="0"/>
              </a:rPr>
              <a:t>SESSIÓN 3: GUÍA DE SOLICITUD</a:t>
            </a:r>
          </a:p>
        </p:txBody>
      </p:sp>
      <p:sp>
        <p:nvSpPr>
          <p:cNvPr id="6" name="TextBox 5">
            <a:extLst>
              <a:ext uri="{FF2B5EF4-FFF2-40B4-BE49-F238E27FC236}">
                <a16:creationId xmlns:a16="http://schemas.microsoft.com/office/drawing/2014/main" id="{DF71E93C-1F9D-4AB2-A3E6-4D3CA0E8C6E1}"/>
              </a:ext>
            </a:extLst>
          </p:cNvPr>
          <p:cNvSpPr txBox="1"/>
          <p:nvPr/>
        </p:nvSpPr>
        <p:spPr>
          <a:xfrm>
            <a:off x="1" y="1133409"/>
            <a:ext cx="5964864" cy="5047536"/>
          </a:xfrm>
          <a:prstGeom prst="rect">
            <a:avLst/>
          </a:prstGeom>
          <a:noFill/>
        </p:spPr>
        <p:txBody>
          <a:bodyPr wrap="square">
            <a:spAutoFit/>
          </a:bodyPr>
          <a:lstStyle/>
          <a:p>
            <a:r>
              <a:rPr lang="es-ES_tradnl" sz="1400" b="1" dirty="0">
                <a:solidFill>
                  <a:srgbClr val="0D3C82"/>
                </a:solidFill>
              </a:rPr>
              <a:t>Mi solicitud se inició, pero no se completó antes de que se cerrara la primera ronda de solicitudes a las 11:59pm. ¿Necesito reiniciar mi aplicación?</a:t>
            </a:r>
          </a:p>
          <a:p>
            <a:r>
              <a:rPr lang="es-ES_tradnl" sz="1400" dirty="0"/>
              <a:t>Si inició una solicitud durante la primera ronda de solicitud y su solicitud está incompleta, puede iniciar sesión en su cuenta con Lendistry para enviar una solicitud completa durante la segunda ronda de solicitud.</a:t>
            </a:r>
          </a:p>
          <a:p>
            <a:endParaRPr lang="es-ES_tradnl" sz="1400" dirty="0"/>
          </a:p>
          <a:p>
            <a:r>
              <a:rPr lang="es-ES_tradnl" sz="1400" b="1" dirty="0">
                <a:solidFill>
                  <a:srgbClr val="0D3C82"/>
                </a:solidFill>
              </a:rPr>
              <a:t>¿Como sabré que tienen toda mi información para ser considerado?</a:t>
            </a:r>
            <a:br>
              <a:rPr lang="es-ES_tradnl" sz="1400" dirty="0"/>
            </a:br>
            <a:r>
              <a:rPr lang="es-ES_tradnl" sz="1400" dirty="0"/>
              <a:t>Recibirá un correo electrónico de confirmación de </a:t>
            </a:r>
            <a:r>
              <a:rPr lang="es-ES_tradnl" sz="1400" dirty="0" err="1"/>
              <a:t>no-reply@mylendistry.com</a:t>
            </a:r>
            <a:r>
              <a:rPr lang="es-ES_tradnl" sz="1400" dirty="0"/>
              <a:t> para confirmar que se ha recibido su solicitud. Si se necesita más información o documentos, Lendistry puede comunicarse con usted por correo electrónico, teléfono y / o mensaje de texto (si está autorizado) y ayudarlo a completar su solicitud y verificar la información que envió. Lendistry está disponible para ayudarlo a identificar qué información comercial se necesita y cómo cargar documentos.</a:t>
            </a:r>
          </a:p>
          <a:p>
            <a:endParaRPr lang="es-ES_tradnl" sz="1400" dirty="0"/>
          </a:p>
          <a:p>
            <a:r>
              <a:rPr lang="es-ES_tradnl" sz="1400" dirty="0"/>
              <a:t>Los correos electrónicos de confirmación provienen de Lendistry en </a:t>
            </a:r>
            <a:r>
              <a:rPr lang="es-ES_tradnl" sz="1400" dirty="0" err="1"/>
              <a:t>no-reply@mylendistry.com</a:t>
            </a:r>
            <a:r>
              <a:rPr lang="es-ES_tradnl" sz="1400" dirty="0"/>
              <a:t>. Si no recibió un correo electrónico de confirmación después de enviar su solicitud, verifique en su carpeta de correo no deseado los correos electrónicos de </a:t>
            </a:r>
            <a:r>
              <a:rPr lang="es-ES_tradnl" sz="1400" dirty="0" err="1"/>
              <a:t>no-reply@mylendistry.com</a:t>
            </a:r>
            <a:r>
              <a:rPr lang="es-ES_tradnl" sz="1400" dirty="0"/>
              <a:t> y agregue la dirección de correo electrónico a la lista de remitentes seguros de su cuenta de correo electrónico. SUGERENCIA: Coloque "Lendistry" en su barra de búsqueda.</a:t>
            </a:r>
          </a:p>
          <a:p>
            <a:endParaRPr lang="en-US" sz="1400" dirty="0"/>
          </a:p>
          <a:p>
            <a:endParaRPr lang="en-US" sz="1400" dirty="0"/>
          </a:p>
        </p:txBody>
      </p:sp>
      <p:cxnSp>
        <p:nvCxnSpPr>
          <p:cNvPr id="9" name="Straight Connector 8">
            <a:extLst>
              <a:ext uri="{FF2B5EF4-FFF2-40B4-BE49-F238E27FC236}">
                <a16:creationId xmlns:a16="http://schemas.microsoft.com/office/drawing/2014/main" id="{CC887923-09E9-4921-BD40-761253E50E8D}"/>
              </a:ext>
            </a:extLst>
          </p:cNvPr>
          <p:cNvCxnSpPr/>
          <p:nvPr/>
        </p:nvCxnSpPr>
        <p:spPr>
          <a:xfrm>
            <a:off x="6096000" y="1077448"/>
            <a:ext cx="0" cy="5114057"/>
          </a:xfrm>
          <a:prstGeom prst="line">
            <a:avLst/>
          </a:prstGeom>
          <a:ln>
            <a:solidFill>
              <a:srgbClr val="0D3C8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AF49DE-DE3E-4ED8-91B1-2231348904DF}"/>
              </a:ext>
            </a:extLst>
          </p:cNvPr>
          <p:cNvSpPr/>
          <p:nvPr/>
        </p:nvSpPr>
        <p:spPr>
          <a:xfrm>
            <a:off x="0" y="6289288"/>
            <a:ext cx="12192000" cy="568712"/>
          </a:xfrm>
          <a:prstGeom prst="rect">
            <a:avLst/>
          </a:prstGeom>
          <a:solidFill>
            <a:srgbClr val="0D3C82"/>
          </a:solidFill>
          <a:ln>
            <a:solidFill>
              <a:srgbClr val="0D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999FD90E-365E-444D-B761-AEA3958E1F92}"/>
              </a:ext>
            </a:extLst>
          </p:cNvPr>
          <p:cNvCxnSpPr>
            <a:cxnSpLocks/>
          </p:cNvCxnSpPr>
          <p:nvPr/>
        </p:nvCxnSpPr>
        <p:spPr>
          <a:xfrm>
            <a:off x="5731731" y="769013"/>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6D893F6-FF34-4F08-A063-7F0386325B4E}"/>
              </a:ext>
            </a:extLst>
          </p:cNvPr>
          <p:cNvSpPr txBox="1"/>
          <p:nvPr/>
        </p:nvSpPr>
        <p:spPr>
          <a:xfrm>
            <a:off x="6215707" y="1101512"/>
            <a:ext cx="5964861" cy="307777"/>
          </a:xfrm>
          <a:prstGeom prst="rect">
            <a:avLst/>
          </a:prstGeom>
          <a:noFill/>
        </p:spPr>
        <p:txBody>
          <a:bodyPr wrap="square">
            <a:spAutoFit/>
          </a:bodyPr>
          <a:lstStyle/>
          <a:p>
            <a:endParaRPr lang="en-US" sz="1400" dirty="0"/>
          </a:p>
        </p:txBody>
      </p:sp>
      <p:sp>
        <p:nvSpPr>
          <p:cNvPr id="14" name="TextBox 13">
            <a:extLst>
              <a:ext uri="{FF2B5EF4-FFF2-40B4-BE49-F238E27FC236}">
                <a16:creationId xmlns:a16="http://schemas.microsoft.com/office/drawing/2014/main" id="{1C7AF236-E6D3-408D-B33D-6E8853740AE6}"/>
              </a:ext>
            </a:extLst>
          </p:cNvPr>
          <p:cNvSpPr txBox="1"/>
          <p:nvPr/>
        </p:nvSpPr>
        <p:spPr>
          <a:xfrm>
            <a:off x="6215707" y="1101512"/>
            <a:ext cx="5964861" cy="5047536"/>
          </a:xfrm>
          <a:prstGeom prst="rect">
            <a:avLst/>
          </a:prstGeom>
          <a:noFill/>
        </p:spPr>
        <p:txBody>
          <a:bodyPr wrap="square">
            <a:spAutoFit/>
          </a:bodyPr>
          <a:lstStyle/>
          <a:p>
            <a:r>
              <a:rPr lang="es-ES_tradnl" sz="1400" b="1" dirty="0">
                <a:solidFill>
                  <a:srgbClr val="0D3C82"/>
                </a:solidFill>
              </a:rPr>
              <a:t>¿Importa que organización asociada atiende una solicitud de subvención en mi área?</a:t>
            </a:r>
          </a:p>
          <a:p>
            <a:r>
              <a:rPr lang="es-ES_tradnl" sz="1400" dirty="0"/>
              <a:t>Puede seleccionar cualquier socio que atienda su área. Cada condado y todos los idiomas tendrán al menos un socio al que las empresas pueden optar por postularse. Algunos condados e idiomas tendrán más opciones que otros. Puede buscar socios que presten servicios en su condado en </a:t>
            </a:r>
            <a:r>
              <a:rPr lang="es-ES_tradnl" sz="1400" dirty="0" err="1"/>
              <a:t>CAReliefGrant.com</a:t>
            </a:r>
            <a:r>
              <a:rPr lang="es-ES_tradnl" sz="1400" dirty="0"/>
              <a:t>. Puede seleccionar el que crea que mejor se adapte a sus necesidades, ya que también pueden brindarle otra asistencia financiera, como préstamos de capital de trabajo, préstamos para equipos, así como asistencia técnica para ayudarlo a usted y a su negocio.</a:t>
            </a:r>
            <a:br>
              <a:rPr lang="es-ES_tradnl" sz="1400" dirty="0"/>
            </a:br>
            <a:endParaRPr lang="es-ES_tradnl" sz="1400" dirty="0"/>
          </a:p>
          <a:p>
            <a:r>
              <a:rPr lang="es-ES_tradnl" sz="1400" dirty="0"/>
              <a:t>SUGERENCIA: Solo aplique a una organización, ya que esto ayudará a reducir las demoras en el proceso. Hacer solicitud varias veces no mejorará sus posibilidades de obtener una subvención y retrasará su solicitud.</a:t>
            </a:r>
          </a:p>
          <a:p>
            <a:endParaRPr lang="es-ES_tradnl" sz="1400" dirty="0"/>
          </a:p>
          <a:p>
            <a:r>
              <a:rPr lang="es-ES_tradnl" sz="1400" b="1" dirty="0">
                <a:solidFill>
                  <a:srgbClr val="0D3C82"/>
                </a:solidFill>
              </a:rPr>
              <a:t>Estoy revisando la lista de instituciones asociadas y buscando la que mejor se adapte a mi.  Hay varios grupos listados para mi condado. ¿Puedo aplicar a través de varias organizaciones?</a:t>
            </a:r>
          </a:p>
          <a:p>
            <a:r>
              <a:rPr lang="es-ES_tradnl" sz="1400" dirty="0"/>
              <a:t>No. Enviar aplicaciones a través de varias organizaciones solo retrasará el procesamiento de su solicitud. Seleccione el que crea que mejor se adapta a sus necesidades, ya que también pueden brindarle otra asistencia financiera, como préstamos de capital de trabajo, préstamos para equipos y asistencia técnica para ayudarlo a usted y a su negocio.</a:t>
            </a:r>
          </a:p>
        </p:txBody>
      </p:sp>
      <p:grpSp>
        <p:nvGrpSpPr>
          <p:cNvPr id="18" name="Group 17">
            <a:extLst>
              <a:ext uri="{FF2B5EF4-FFF2-40B4-BE49-F238E27FC236}">
                <a16:creationId xmlns:a16="http://schemas.microsoft.com/office/drawing/2014/main" id="{B1B4A9BE-FD09-4993-825D-5D7082F6D015}"/>
              </a:ext>
            </a:extLst>
          </p:cNvPr>
          <p:cNvGrpSpPr/>
          <p:nvPr/>
        </p:nvGrpSpPr>
        <p:grpSpPr>
          <a:xfrm>
            <a:off x="4949367" y="6394491"/>
            <a:ext cx="2672930" cy="400110"/>
            <a:chOff x="4949367" y="6445291"/>
            <a:chExt cx="2672930" cy="400110"/>
          </a:xfrm>
        </p:grpSpPr>
        <p:pic>
          <p:nvPicPr>
            <p:cNvPr id="19" name="Picture 18">
              <a:extLst>
                <a:ext uri="{FF2B5EF4-FFF2-40B4-BE49-F238E27FC236}">
                  <a16:creationId xmlns:a16="http://schemas.microsoft.com/office/drawing/2014/main" id="{F7098D8A-5374-4A82-8B37-21FFA243D53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49367" y="6517023"/>
              <a:ext cx="1029599" cy="280233"/>
            </a:xfrm>
            <a:prstGeom prst="rect">
              <a:avLst/>
            </a:prstGeom>
          </p:spPr>
        </p:pic>
        <p:sp>
          <p:nvSpPr>
            <p:cNvPr id="20" name="TextBox 19">
              <a:extLst>
                <a:ext uri="{FF2B5EF4-FFF2-40B4-BE49-F238E27FC236}">
                  <a16:creationId xmlns:a16="http://schemas.microsoft.com/office/drawing/2014/main" id="{483D11DE-996C-4671-92D0-5076CD9A8594}"/>
                </a:ext>
              </a:extLst>
            </p:cNvPr>
            <p:cNvSpPr txBox="1"/>
            <p:nvPr/>
          </p:nvSpPr>
          <p:spPr>
            <a:xfrm>
              <a:off x="6104013" y="6445291"/>
              <a:ext cx="1518284" cy="400110"/>
            </a:xfrm>
            <a:prstGeom prst="rect">
              <a:avLst/>
            </a:prstGeom>
            <a:noFill/>
          </p:spPr>
          <p:txBody>
            <a:bodyPr wrap="square">
              <a:spAutoFit/>
            </a:bodyPr>
            <a:lstStyle/>
            <a:p>
              <a:pPr algn="ctr"/>
              <a:r>
                <a:rPr lang="en-US" sz="1000" dirty="0">
                  <a:solidFill>
                    <a:schemeClr val="bg1"/>
                  </a:solidFill>
                </a:rPr>
                <a:t>This Program is funded by </a:t>
              </a:r>
            </a:p>
            <a:p>
              <a:pPr algn="ctr"/>
              <a:r>
                <a:rPr lang="en-US" sz="1000" dirty="0">
                  <a:solidFill>
                    <a:schemeClr val="bg1"/>
                  </a:solidFill>
                </a:rPr>
                <a:t>the State of California</a:t>
              </a:r>
            </a:p>
          </p:txBody>
        </p:sp>
        <p:cxnSp>
          <p:nvCxnSpPr>
            <p:cNvPr id="21" name="Straight Connector 20">
              <a:extLst>
                <a:ext uri="{FF2B5EF4-FFF2-40B4-BE49-F238E27FC236}">
                  <a16:creationId xmlns:a16="http://schemas.microsoft.com/office/drawing/2014/main" id="{B1A9C1C3-8D63-42CB-97F3-7563A240E168}"/>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A489DEC8-C3EB-4988-B09E-8333807402A9}"/>
              </a:ext>
            </a:extLst>
          </p:cNvPr>
          <p:cNvSpPr>
            <a:spLocks noGrp="1"/>
          </p:cNvSpPr>
          <p:nvPr>
            <p:ph type="sldNum" sz="quarter" idx="12"/>
          </p:nvPr>
        </p:nvSpPr>
        <p:spPr/>
        <p:txBody>
          <a:bodyPr/>
          <a:lstStyle/>
          <a:p>
            <a:fld id="{8AAEA597-3525-4545-A2CF-C14FA043E16B}" type="slidenum">
              <a:rPr lang="en-US" smtClean="0"/>
              <a:t>73</a:t>
            </a:fld>
            <a:endParaRPr lang="en-US"/>
          </a:p>
        </p:txBody>
      </p:sp>
    </p:spTree>
    <p:extLst>
      <p:ext uri="{BB962C8B-B14F-4D97-AF65-F5344CB8AC3E}">
        <p14:creationId xmlns:p14="http://schemas.microsoft.com/office/powerpoint/2010/main" val="13697220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F9ABB2-20AC-4519-86E8-BB62B5DB951E}"/>
              </a:ext>
            </a:extLst>
          </p:cNvPr>
          <p:cNvSpPr txBox="1"/>
          <p:nvPr/>
        </p:nvSpPr>
        <p:spPr>
          <a:xfrm>
            <a:off x="0" y="109255"/>
            <a:ext cx="12192000" cy="707886"/>
          </a:xfrm>
          <a:prstGeom prst="rect">
            <a:avLst/>
          </a:prstGeom>
          <a:noFill/>
        </p:spPr>
        <p:txBody>
          <a:bodyPr wrap="square">
            <a:spAutoFit/>
          </a:bodyPr>
          <a:lstStyle/>
          <a:p>
            <a:pPr algn="ctr" fontAlgn="base"/>
            <a:r>
              <a:rPr lang="en-US" sz="4000" b="1" dirty="0">
                <a:solidFill>
                  <a:srgbClr val="0A0000"/>
                </a:solidFill>
                <a:latin typeface="Balboa Medium" panose="020B0604040203020204" pitchFamily="34" charset="0"/>
              </a:rPr>
              <a:t>SESSIÓN 3: GUÍA DE SOLICITUD</a:t>
            </a:r>
          </a:p>
        </p:txBody>
      </p:sp>
      <p:sp>
        <p:nvSpPr>
          <p:cNvPr id="6" name="TextBox 5">
            <a:extLst>
              <a:ext uri="{FF2B5EF4-FFF2-40B4-BE49-F238E27FC236}">
                <a16:creationId xmlns:a16="http://schemas.microsoft.com/office/drawing/2014/main" id="{DF71E93C-1F9D-4AB2-A3E6-4D3CA0E8C6E1}"/>
              </a:ext>
            </a:extLst>
          </p:cNvPr>
          <p:cNvSpPr txBox="1"/>
          <p:nvPr/>
        </p:nvSpPr>
        <p:spPr>
          <a:xfrm>
            <a:off x="1" y="1133409"/>
            <a:ext cx="5964864" cy="5109091"/>
          </a:xfrm>
          <a:prstGeom prst="rect">
            <a:avLst/>
          </a:prstGeom>
          <a:noFill/>
        </p:spPr>
        <p:txBody>
          <a:bodyPr wrap="square">
            <a:spAutoFit/>
          </a:bodyPr>
          <a:lstStyle/>
          <a:p>
            <a:r>
              <a:rPr lang="es-ES_tradnl" sz="1300" b="1" dirty="0">
                <a:solidFill>
                  <a:srgbClr val="0D3C82"/>
                </a:solidFill>
              </a:rPr>
              <a:t>¿Cuáles son los costos elegibles para los que puedo usar los fondos de la subvención?</a:t>
            </a:r>
            <a:br>
              <a:rPr lang="es-ES_tradnl" sz="1300" dirty="0"/>
            </a:br>
            <a:r>
              <a:rPr lang="es-ES_tradnl" sz="1300" dirty="0"/>
              <a:t>Los costos elegibles son solo aquellos costos incurridos debido a la pandemia de COVID-19 y las restricciones de salud y seguridad, como interrupciones de negocios o cierres de negocios incurridos como resultado de la pandemia de COVID-19. Los siguientes son los usos elegibles de los fondos de la subvención:</a:t>
            </a:r>
          </a:p>
          <a:p>
            <a:r>
              <a:rPr lang="es-ES_tradnl" sz="1300" dirty="0"/>
              <a:t>Todos los gastos de los empleados, incluidos los costos de nómina, beneficios de atención médica, licencia por enfermedad, médica o familiar pagada y primas de Seguro</a:t>
            </a:r>
          </a:p>
          <a:p>
            <a:pPr marL="285750" indent="-285750">
              <a:buFont typeface="Arial" panose="020B0604020202020204" pitchFamily="34" charset="0"/>
              <a:buChar char="•"/>
            </a:pPr>
            <a:r>
              <a:rPr lang="es-ES_tradnl" sz="1300" dirty="0"/>
              <a:t>Capital de trabajo, gastos generales (incluidos el alquiler, los servicios públicos, el principal de la hipoteca y los pagos de intereses (excluidos los pagos anticipados de la hipoteca)), las obligaciones de deuda (principal e intereses) incurridas antes del 1 de marzo de 2020;</a:t>
            </a:r>
          </a:p>
          <a:p>
            <a:pPr marL="285750" indent="-285750">
              <a:buFont typeface="Arial" panose="020B0604020202020204" pitchFamily="34" charset="0"/>
              <a:buChar char="•"/>
            </a:pPr>
            <a:r>
              <a:rPr lang="es-ES_tradnl" sz="1300" dirty="0"/>
              <a:t>Los costos asociados con la reapertura de las operaciones comerciales después de haber sido cerradas total o parcialmente debido a las restricciones de salud y seguridad COVID-19 exigidas por el estado y cierres comerciales;</a:t>
            </a:r>
          </a:p>
          <a:p>
            <a:pPr marL="285750" indent="-285750">
              <a:buFont typeface="Arial" panose="020B0604020202020204" pitchFamily="34" charset="0"/>
              <a:buChar char="•"/>
            </a:pPr>
            <a:r>
              <a:rPr lang="es-ES_tradnl" sz="1300" dirty="0"/>
              <a:t>Los costos asociados con el cumplimiento de las pautas federales, estatales o locales de COVID-19 para reabrir con los protocolos de seguridad requeridos, incluidos, entre otros, equipos, barreras de plexiglás, cenas al aire libre, suministros de PPE, pruebas y gastos de capacitación de empleados o</a:t>
            </a:r>
          </a:p>
          <a:p>
            <a:pPr marL="285750" indent="-285750">
              <a:buFont typeface="Arial" panose="020B0604020202020204" pitchFamily="34" charset="0"/>
              <a:buChar char="•"/>
            </a:pPr>
            <a:r>
              <a:rPr lang="es-ES_tradnl" sz="1300" dirty="0"/>
              <a:t>Cualquier otro gasto relacionado con COVID-19 que no esté cubierto a través de subvenciones, préstamos perdonables u otro alivio a través de programas federales, estatales, del condado o de la ciudad.</a:t>
            </a:r>
          </a:p>
          <a:p>
            <a:endParaRPr lang="es-ES_tradnl" sz="1300" dirty="0"/>
          </a:p>
          <a:p>
            <a:endParaRPr lang="en-US" sz="1400" dirty="0"/>
          </a:p>
        </p:txBody>
      </p:sp>
      <p:cxnSp>
        <p:nvCxnSpPr>
          <p:cNvPr id="9" name="Straight Connector 8">
            <a:extLst>
              <a:ext uri="{FF2B5EF4-FFF2-40B4-BE49-F238E27FC236}">
                <a16:creationId xmlns:a16="http://schemas.microsoft.com/office/drawing/2014/main" id="{CC887923-09E9-4921-BD40-761253E50E8D}"/>
              </a:ext>
            </a:extLst>
          </p:cNvPr>
          <p:cNvCxnSpPr/>
          <p:nvPr/>
        </p:nvCxnSpPr>
        <p:spPr>
          <a:xfrm>
            <a:off x="6096000" y="1077448"/>
            <a:ext cx="0" cy="5114057"/>
          </a:xfrm>
          <a:prstGeom prst="line">
            <a:avLst/>
          </a:prstGeom>
          <a:ln>
            <a:solidFill>
              <a:srgbClr val="0D3C8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AF49DE-DE3E-4ED8-91B1-2231348904DF}"/>
              </a:ext>
            </a:extLst>
          </p:cNvPr>
          <p:cNvSpPr/>
          <p:nvPr/>
        </p:nvSpPr>
        <p:spPr>
          <a:xfrm>
            <a:off x="0" y="6289288"/>
            <a:ext cx="12192000" cy="568712"/>
          </a:xfrm>
          <a:prstGeom prst="rect">
            <a:avLst/>
          </a:prstGeom>
          <a:solidFill>
            <a:srgbClr val="0D3C82"/>
          </a:solidFill>
          <a:ln>
            <a:solidFill>
              <a:srgbClr val="0D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999FD90E-365E-444D-B761-AEA3958E1F92}"/>
              </a:ext>
            </a:extLst>
          </p:cNvPr>
          <p:cNvCxnSpPr>
            <a:cxnSpLocks/>
          </p:cNvCxnSpPr>
          <p:nvPr/>
        </p:nvCxnSpPr>
        <p:spPr>
          <a:xfrm>
            <a:off x="5731731" y="769013"/>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6D893F6-FF34-4F08-A063-7F0386325B4E}"/>
              </a:ext>
            </a:extLst>
          </p:cNvPr>
          <p:cNvSpPr txBox="1"/>
          <p:nvPr/>
        </p:nvSpPr>
        <p:spPr>
          <a:xfrm>
            <a:off x="6215707" y="1101512"/>
            <a:ext cx="5964861" cy="307777"/>
          </a:xfrm>
          <a:prstGeom prst="rect">
            <a:avLst/>
          </a:prstGeom>
          <a:noFill/>
        </p:spPr>
        <p:txBody>
          <a:bodyPr wrap="square">
            <a:spAutoFit/>
          </a:bodyPr>
          <a:lstStyle/>
          <a:p>
            <a:endParaRPr lang="en-US" sz="1400" dirty="0"/>
          </a:p>
        </p:txBody>
      </p:sp>
      <p:sp>
        <p:nvSpPr>
          <p:cNvPr id="14" name="TextBox 13">
            <a:extLst>
              <a:ext uri="{FF2B5EF4-FFF2-40B4-BE49-F238E27FC236}">
                <a16:creationId xmlns:a16="http://schemas.microsoft.com/office/drawing/2014/main" id="{1C7AF236-E6D3-408D-B33D-6E8853740AE6}"/>
              </a:ext>
            </a:extLst>
          </p:cNvPr>
          <p:cNvSpPr txBox="1"/>
          <p:nvPr/>
        </p:nvSpPr>
        <p:spPr>
          <a:xfrm>
            <a:off x="6215707" y="1101512"/>
            <a:ext cx="5964861" cy="2677656"/>
          </a:xfrm>
          <a:prstGeom prst="rect">
            <a:avLst/>
          </a:prstGeom>
          <a:noFill/>
        </p:spPr>
        <p:txBody>
          <a:bodyPr wrap="square">
            <a:spAutoFit/>
          </a:bodyPr>
          <a:lstStyle/>
          <a:p>
            <a:r>
              <a:rPr lang="es-ES" sz="1400" b="1" dirty="0">
                <a:solidFill>
                  <a:srgbClr val="0D3C82"/>
                </a:solidFill>
              </a:rPr>
              <a:t>¿Cuáles son los costos no elegibles para los cuales no puedo usar los fondos de la subvención? </a:t>
            </a:r>
          </a:p>
          <a:p>
            <a:r>
              <a:rPr lang="es-ES" sz="1400" dirty="0"/>
              <a:t>Los siguientes son los usos no elegibles de los fondos de la subvención: </a:t>
            </a:r>
          </a:p>
          <a:p>
            <a:pPr marL="285750" indent="-285750">
              <a:buFont typeface="Arial" panose="020B0604020202020204" pitchFamily="34" charset="0"/>
              <a:buChar char="•"/>
            </a:pPr>
            <a:r>
              <a:rPr lang="es-ES" sz="1400" dirty="0"/>
              <a:t>Gastos de recursos humanos para la participación estatal de </a:t>
            </a:r>
            <a:r>
              <a:rPr lang="es-ES" sz="1400" dirty="0" err="1"/>
              <a:t>Medicaid</a:t>
            </a:r>
            <a:endParaRPr lang="es-ES" sz="1400" dirty="0"/>
          </a:p>
          <a:p>
            <a:pPr marL="285750" indent="-285750">
              <a:buFont typeface="Arial" panose="020B0604020202020204" pitchFamily="34" charset="0"/>
              <a:buChar char="•"/>
            </a:pPr>
            <a:r>
              <a:rPr lang="es-ES" sz="1400" dirty="0"/>
              <a:t>Bonificaciones para empleados o indemnizaciones por despido </a:t>
            </a:r>
          </a:p>
          <a:p>
            <a:pPr marL="285750" indent="-285750">
              <a:buFont typeface="Arial" panose="020B0604020202020204" pitchFamily="34" charset="0"/>
              <a:buChar char="•"/>
            </a:pPr>
            <a:r>
              <a:rPr lang="es-ES" sz="1400" dirty="0"/>
              <a:t>Impuestos </a:t>
            </a:r>
          </a:p>
          <a:p>
            <a:pPr marL="285750" indent="-285750">
              <a:buFont typeface="Arial" panose="020B0604020202020204" pitchFamily="34" charset="0"/>
              <a:buChar char="•"/>
            </a:pPr>
            <a:r>
              <a:rPr lang="es-ES" sz="1400" dirty="0"/>
              <a:t>Asentamientos legales </a:t>
            </a:r>
          </a:p>
          <a:p>
            <a:pPr marL="285750" indent="-285750">
              <a:buFont typeface="Arial" panose="020B0604020202020204" pitchFamily="34" charset="0"/>
              <a:buChar char="•"/>
            </a:pPr>
            <a:r>
              <a:rPr lang="es-ES" sz="1400" dirty="0"/>
              <a:t>Gastos personales u otros gastos no relacionados con los impactos de COVID-19 </a:t>
            </a:r>
          </a:p>
          <a:p>
            <a:pPr marL="285750" indent="-285750">
              <a:buFont typeface="Arial" panose="020B0604020202020204" pitchFamily="34" charset="0"/>
              <a:buChar char="•"/>
            </a:pPr>
            <a:r>
              <a:rPr lang="es-ES" sz="1400" dirty="0"/>
              <a:t>Gastos por reparaciones por daños ya cubiertos por el seguro. </a:t>
            </a:r>
          </a:p>
          <a:p>
            <a:pPr marL="285750" indent="-285750">
              <a:buFont typeface="Arial" panose="020B0604020202020204" pitchFamily="34" charset="0"/>
              <a:buChar char="•"/>
            </a:pPr>
            <a:r>
              <a:rPr lang="es-ES" sz="1400" dirty="0"/>
              <a:t>Reembolso a donantes por artículos o servicios donados</a:t>
            </a:r>
            <a:endParaRPr lang="en-US" sz="1400" dirty="0"/>
          </a:p>
          <a:p>
            <a:endParaRPr lang="en-US" sz="1400" dirty="0"/>
          </a:p>
        </p:txBody>
      </p:sp>
      <p:grpSp>
        <p:nvGrpSpPr>
          <p:cNvPr id="18" name="Group 17">
            <a:extLst>
              <a:ext uri="{FF2B5EF4-FFF2-40B4-BE49-F238E27FC236}">
                <a16:creationId xmlns:a16="http://schemas.microsoft.com/office/drawing/2014/main" id="{AA13FA4C-7F9A-451F-B69E-4BB1E600C3E2}"/>
              </a:ext>
            </a:extLst>
          </p:cNvPr>
          <p:cNvGrpSpPr/>
          <p:nvPr/>
        </p:nvGrpSpPr>
        <p:grpSpPr>
          <a:xfrm>
            <a:off x="4949367" y="6394491"/>
            <a:ext cx="2672930" cy="400110"/>
            <a:chOff x="4949367" y="6445291"/>
            <a:chExt cx="2672930" cy="400110"/>
          </a:xfrm>
        </p:grpSpPr>
        <p:pic>
          <p:nvPicPr>
            <p:cNvPr id="19" name="Picture 18">
              <a:extLst>
                <a:ext uri="{FF2B5EF4-FFF2-40B4-BE49-F238E27FC236}">
                  <a16:creationId xmlns:a16="http://schemas.microsoft.com/office/drawing/2014/main" id="{75B6FB87-9A04-4BEC-A34F-7B41C9A34A5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49367" y="6517023"/>
              <a:ext cx="1029599" cy="280233"/>
            </a:xfrm>
            <a:prstGeom prst="rect">
              <a:avLst/>
            </a:prstGeom>
          </p:spPr>
        </p:pic>
        <p:sp>
          <p:nvSpPr>
            <p:cNvPr id="20" name="TextBox 19">
              <a:extLst>
                <a:ext uri="{FF2B5EF4-FFF2-40B4-BE49-F238E27FC236}">
                  <a16:creationId xmlns:a16="http://schemas.microsoft.com/office/drawing/2014/main" id="{10C1BFB2-4962-4D1D-8A43-6BA7478A4573}"/>
                </a:ext>
              </a:extLst>
            </p:cNvPr>
            <p:cNvSpPr txBox="1"/>
            <p:nvPr/>
          </p:nvSpPr>
          <p:spPr>
            <a:xfrm>
              <a:off x="6104013" y="6445291"/>
              <a:ext cx="1518284" cy="400110"/>
            </a:xfrm>
            <a:prstGeom prst="rect">
              <a:avLst/>
            </a:prstGeom>
            <a:noFill/>
          </p:spPr>
          <p:txBody>
            <a:bodyPr wrap="square">
              <a:spAutoFit/>
            </a:bodyPr>
            <a:lstStyle/>
            <a:p>
              <a:pPr algn="ctr"/>
              <a:r>
                <a:rPr lang="en-US" sz="1000" dirty="0">
                  <a:solidFill>
                    <a:schemeClr val="bg1"/>
                  </a:solidFill>
                </a:rPr>
                <a:t>This Program is funded by </a:t>
              </a:r>
            </a:p>
            <a:p>
              <a:pPr algn="ctr"/>
              <a:r>
                <a:rPr lang="en-US" sz="1000" dirty="0">
                  <a:solidFill>
                    <a:schemeClr val="bg1"/>
                  </a:solidFill>
                </a:rPr>
                <a:t>the State of California</a:t>
              </a:r>
            </a:p>
          </p:txBody>
        </p:sp>
        <p:cxnSp>
          <p:nvCxnSpPr>
            <p:cNvPr id="21" name="Straight Connector 20">
              <a:extLst>
                <a:ext uri="{FF2B5EF4-FFF2-40B4-BE49-F238E27FC236}">
                  <a16:creationId xmlns:a16="http://schemas.microsoft.com/office/drawing/2014/main" id="{34EBCE4F-108C-4381-8981-2DE2F8FB1045}"/>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B2F58B69-90E0-4821-B41D-44DCE98878E7}"/>
              </a:ext>
            </a:extLst>
          </p:cNvPr>
          <p:cNvSpPr>
            <a:spLocks noGrp="1"/>
          </p:cNvSpPr>
          <p:nvPr>
            <p:ph type="sldNum" sz="quarter" idx="12"/>
          </p:nvPr>
        </p:nvSpPr>
        <p:spPr/>
        <p:txBody>
          <a:bodyPr/>
          <a:lstStyle/>
          <a:p>
            <a:fld id="{8AAEA597-3525-4545-A2CF-C14FA043E16B}" type="slidenum">
              <a:rPr lang="en-US" smtClean="0"/>
              <a:t>74</a:t>
            </a:fld>
            <a:endParaRPr lang="en-US"/>
          </a:p>
        </p:txBody>
      </p:sp>
    </p:spTree>
    <p:extLst>
      <p:ext uri="{BB962C8B-B14F-4D97-AF65-F5344CB8AC3E}">
        <p14:creationId xmlns:p14="http://schemas.microsoft.com/office/powerpoint/2010/main" val="33529633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F9ABB2-20AC-4519-86E8-BB62B5DB951E}"/>
              </a:ext>
            </a:extLst>
          </p:cNvPr>
          <p:cNvSpPr txBox="1"/>
          <p:nvPr/>
        </p:nvSpPr>
        <p:spPr>
          <a:xfrm>
            <a:off x="0" y="109255"/>
            <a:ext cx="12192000" cy="707886"/>
          </a:xfrm>
          <a:prstGeom prst="rect">
            <a:avLst/>
          </a:prstGeom>
          <a:noFill/>
        </p:spPr>
        <p:txBody>
          <a:bodyPr wrap="square">
            <a:spAutoFit/>
          </a:bodyPr>
          <a:lstStyle/>
          <a:p>
            <a:pPr algn="ctr" fontAlgn="base"/>
            <a:r>
              <a:rPr lang="en-US" sz="4000" b="1" dirty="0">
                <a:solidFill>
                  <a:srgbClr val="0A0000"/>
                </a:solidFill>
                <a:latin typeface="Balboa Medium" panose="020B0604040203020204" pitchFamily="34" charset="0"/>
              </a:rPr>
              <a:t>SESSIÓN 3: GUÍA DE SOLICITUD</a:t>
            </a:r>
          </a:p>
        </p:txBody>
      </p:sp>
      <p:sp>
        <p:nvSpPr>
          <p:cNvPr id="6" name="TextBox 5">
            <a:extLst>
              <a:ext uri="{FF2B5EF4-FFF2-40B4-BE49-F238E27FC236}">
                <a16:creationId xmlns:a16="http://schemas.microsoft.com/office/drawing/2014/main" id="{DF71E93C-1F9D-4AB2-A3E6-4D3CA0E8C6E1}"/>
              </a:ext>
            </a:extLst>
          </p:cNvPr>
          <p:cNvSpPr txBox="1"/>
          <p:nvPr/>
        </p:nvSpPr>
        <p:spPr>
          <a:xfrm>
            <a:off x="1" y="1133409"/>
            <a:ext cx="5964864" cy="4832092"/>
          </a:xfrm>
          <a:prstGeom prst="rect">
            <a:avLst/>
          </a:prstGeom>
          <a:noFill/>
        </p:spPr>
        <p:txBody>
          <a:bodyPr wrap="square">
            <a:spAutoFit/>
          </a:bodyPr>
          <a:lstStyle/>
          <a:p>
            <a:r>
              <a:rPr lang="es-ES_tradnl" sz="1400" b="1" dirty="0">
                <a:solidFill>
                  <a:srgbClr val="0D3C82"/>
                </a:solidFill>
              </a:rPr>
              <a:t>¿Que documentos tendré que presentar como parte de mi solicitud?</a:t>
            </a:r>
          </a:p>
          <a:p>
            <a:r>
              <a:rPr lang="es-ES_tradnl" sz="1400" dirty="0"/>
              <a:t>Las empresas deberán proporcionar los siguientes elementos en diferentes etapas del proceso de solicitud. Para obtener instrucciones paso a paso de toda la información necesaria para la solicitud, consulte las Instrucciones de solicitud. Las instrucciones de solicitud se pueden encontrar en </a:t>
            </a:r>
            <a:r>
              <a:rPr lang="es-ES_tradnl" sz="1400" dirty="0">
                <a:hlinkClick r:id="rId3"/>
              </a:rPr>
              <a:t>www.CaReliefGrant.com</a:t>
            </a:r>
            <a:r>
              <a:rPr lang="es-ES_tradnl" sz="1400" dirty="0"/>
              <a:t> .</a:t>
            </a:r>
          </a:p>
          <a:p>
            <a:pPr marL="285750" indent="-285750">
              <a:buFont typeface="Arial" panose="020B0604020202020204" pitchFamily="34" charset="0"/>
              <a:buChar char="•"/>
            </a:pPr>
            <a:r>
              <a:rPr lang="es-ES_tradnl" sz="1400" dirty="0"/>
              <a:t>Completar una solicitud de subvención (disponible a través de un portal en línea); </a:t>
            </a:r>
          </a:p>
          <a:p>
            <a:pPr marL="285750" indent="-285750">
              <a:buFont typeface="Arial" panose="020B0604020202020204" pitchFamily="34" charset="0"/>
              <a:buChar char="•"/>
            </a:pPr>
            <a:r>
              <a:rPr lang="es-ES_tradnl" sz="1400" dirty="0"/>
              <a:t>Cargar documentos financieros y organizativos seleccionados; y</a:t>
            </a:r>
          </a:p>
          <a:p>
            <a:pPr marL="285750" indent="-285750">
              <a:buFont typeface="Arial" panose="020B0604020202020204" pitchFamily="34" charset="0"/>
              <a:buChar char="•"/>
            </a:pPr>
            <a:r>
              <a:rPr lang="es-ES_tradnl" sz="1400" dirty="0"/>
              <a:t>Auto certificar la exactitud de la información mediante la firma de una certificación</a:t>
            </a:r>
          </a:p>
          <a:p>
            <a:br>
              <a:rPr lang="es-ES_tradnl" sz="1400" dirty="0"/>
            </a:br>
            <a:r>
              <a:rPr lang="es-ES_tradnl" sz="1400" dirty="0"/>
              <a:t>Se requiere la siguiente información de todos los solicitantes en la Etapa 1:</a:t>
            </a:r>
          </a:p>
          <a:p>
            <a:pPr marL="285750" indent="-285750">
              <a:buFont typeface="Arial" panose="020B0604020202020204" pitchFamily="34" charset="0"/>
              <a:buChar char="•"/>
            </a:pPr>
            <a:r>
              <a:rPr lang="es-ES_tradnl" sz="1400" dirty="0"/>
              <a:t>Una copia del formulario de certificación firmado mencionado anteriormente. </a:t>
            </a:r>
          </a:p>
          <a:p>
            <a:pPr marL="285750" indent="-285750">
              <a:buFont typeface="Arial" panose="020B0604020202020204" pitchFamily="34" charset="0"/>
              <a:buChar char="•"/>
            </a:pPr>
            <a:r>
              <a:rPr lang="es-ES_tradnl" sz="1400" dirty="0"/>
              <a:t>Declaración de impuestos más reciente presentada, o para entidades sin fines de lucro, formulario del IRS 990 presentado (2019 o 2018), proporcionado en un formulario electrónico para cargar en línea, como PDF / JPEG u otro formato de carga aprobado. </a:t>
            </a:r>
          </a:p>
          <a:p>
            <a:pPr marL="285750" indent="-285750">
              <a:buFont typeface="Arial" panose="020B0604020202020204" pitchFamily="34" charset="0"/>
              <a:buChar char="•"/>
            </a:pPr>
            <a:r>
              <a:rPr lang="es-ES_tradnl" sz="1400" dirty="0"/>
              <a:t>Una forma aceptable de identificación con foto emitida por el gobierno, proporcionada en un formulario electrónico para cargar en línea, como PDF / JPEG u otro formato de carga aprobado.</a:t>
            </a:r>
          </a:p>
        </p:txBody>
      </p:sp>
      <p:cxnSp>
        <p:nvCxnSpPr>
          <p:cNvPr id="9" name="Straight Connector 8">
            <a:extLst>
              <a:ext uri="{FF2B5EF4-FFF2-40B4-BE49-F238E27FC236}">
                <a16:creationId xmlns:a16="http://schemas.microsoft.com/office/drawing/2014/main" id="{CC887923-09E9-4921-BD40-761253E50E8D}"/>
              </a:ext>
            </a:extLst>
          </p:cNvPr>
          <p:cNvCxnSpPr/>
          <p:nvPr/>
        </p:nvCxnSpPr>
        <p:spPr>
          <a:xfrm>
            <a:off x="6096000" y="1077448"/>
            <a:ext cx="0" cy="5114057"/>
          </a:xfrm>
          <a:prstGeom prst="line">
            <a:avLst/>
          </a:prstGeom>
          <a:ln>
            <a:solidFill>
              <a:srgbClr val="0D3C8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AF49DE-DE3E-4ED8-91B1-2231348904DF}"/>
              </a:ext>
            </a:extLst>
          </p:cNvPr>
          <p:cNvSpPr/>
          <p:nvPr/>
        </p:nvSpPr>
        <p:spPr>
          <a:xfrm>
            <a:off x="0" y="6289288"/>
            <a:ext cx="12192000" cy="568712"/>
          </a:xfrm>
          <a:prstGeom prst="rect">
            <a:avLst/>
          </a:prstGeom>
          <a:solidFill>
            <a:srgbClr val="0D3C82"/>
          </a:solidFill>
          <a:ln>
            <a:solidFill>
              <a:srgbClr val="0D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999FD90E-365E-444D-B761-AEA3958E1F92}"/>
              </a:ext>
            </a:extLst>
          </p:cNvPr>
          <p:cNvCxnSpPr>
            <a:cxnSpLocks/>
          </p:cNvCxnSpPr>
          <p:nvPr/>
        </p:nvCxnSpPr>
        <p:spPr>
          <a:xfrm>
            <a:off x="5731731" y="769013"/>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6D893F6-FF34-4F08-A063-7F0386325B4E}"/>
              </a:ext>
            </a:extLst>
          </p:cNvPr>
          <p:cNvSpPr txBox="1"/>
          <p:nvPr/>
        </p:nvSpPr>
        <p:spPr>
          <a:xfrm>
            <a:off x="6215707" y="1101512"/>
            <a:ext cx="5964861" cy="307777"/>
          </a:xfrm>
          <a:prstGeom prst="rect">
            <a:avLst/>
          </a:prstGeom>
          <a:noFill/>
        </p:spPr>
        <p:txBody>
          <a:bodyPr wrap="square">
            <a:spAutoFit/>
          </a:bodyPr>
          <a:lstStyle/>
          <a:p>
            <a:endParaRPr lang="en-US" sz="1400" dirty="0"/>
          </a:p>
        </p:txBody>
      </p:sp>
      <p:sp>
        <p:nvSpPr>
          <p:cNvPr id="14" name="TextBox 13">
            <a:extLst>
              <a:ext uri="{FF2B5EF4-FFF2-40B4-BE49-F238E27FC236}">
                <a16:creationId xmlns:a16="http://schemas.microsoft.com/office/drawing/2014/main" id="{1C7AF236-E6D3-408D-B33D-6E8853740AE6}"/>
              </a:ext>
            </a:extLst>
          </p:cNvPr>
          <p:cNvSpPr txBox="1"/>
          <p:nvPr/>
        </p:nvSpPr>
        <p:spPr>
          <a:xfrm>
            <a:off x="6215707" y="1101512"/>
            <a:ext cx="5964861" cy="5016758"/>
          </a:xfrm>
          <a:prstGeom prst="rect">
            <a:avLst/>
          </a:prstGeom>
          <a:noFill/>
        </p:spPr>
        <p:txBody>
          <a:bodyPr wrap="square">
            <a:spAutoFit/>
          </a:bodyPr>
          <a:lstStyle/>
          <a:p>
            <a:r>
              <a:rPr lang="es-ES_tradnl" sz="1400" dirty="0"/>
              <a:t>Una vez seleccionados para la financiación, los solicitantes deberán proporcionar documentación adicional como se establece a continuación y volver a certificar la exactitud de la información proporcionada.</a:t>
            </a:r>
          </a:p>
          <a:p>
            <a:endParaRPr lang="es-ES_tradnl" sz="1400" dirty="0"/>
          </a:p>
          <a:p>
            <a:br>
              <a:rPr lang="es-ES_tradnl" sz="1400" dirty="0"/>
            </a:br>
            <a:r>
              <a:rPr lang="es-ES_tradnl" sz="1400" dirty="0"/>
              <a:t>Se requiere la siguiente información de todos los solicitantes en la Etapa 2:</a:t>
            </a:r>
          </a:p>
          <a:p>
            <a:r>
              <a:rPr lang="es-ES_tradnl" sz="1400" dirty="0"/>
              <a:t>Copia de la presentación oficial ante la Secretaría de Estado de California (que debe estar activa), si corresponde o el municipio local para su negocio, como uno de los siguientes, que debe proporcionarse en formato electrónico para su carga, como PDF / JPEG u otro aprobado. formato de carga:</a:t>
            </a:r>
          </a:p>
          <a:p>
            <a:pPr marL="285750" indent="-285750">
              <a:buFont typeface="Arial" panose="020B0604020202020204" pitchFamily="34" charset="0"/>
              <a:buChar char="•"/>
            </a:pPr>
            <a:r>
              <a:rPr lang="es-ES_tradnl" sz="1400" dirty="0"/>
              <a:t>Artículos de incorporación </a:t>
            </a:r>
          </a:p>
          <a:p>
            <a:pPr marL="285750" indent="-285750">
              <a:buFont typeface="Arial" panose="020B0604020202020204" pitchFamily="34" charset="0"/>
              <a:buChar char="•"/>
            </a:pPr>
            <a:r>
              <a:rPr lang="es-ES_tradnl" sz="1400" dirty="0"/>
              <a:t>Certificado de organización </a:t>
            </a:r>
          </a:p>
          <a:p>
            <a:pPr marL="285750" indent="-285750">
              <a:buFont typeface="Arial" panose="020B0604020202020204" pitchFamily="34" charset="0"/>
              <a:buChar char="•"/>
            </a:pPr>
            <a:r>
              <a:rPr lang="es-ES_tradnl" sz="1400" dirty="0"/>
              <a:t>Nombre ficticio de registro </a:t>
            </a:r>
          </a:p>
          <a:p>
            <a:pPr marL="285750" indent="-285750">
              <a:buFont typeface="Arial" panose="020B0604020202020204" pitchFamily="34" charset="0"/>
              <a:buChar char="•"/>
            </a:pPr>
            <a:r>
              <a:rPr lang="es-ES_tradnl" sz="1400" dirty="0"/>
              <a:t>Licencia comercial emitida por el gobierno</a:t>
            </a:r>
          </a:p>
          <a:p>
            <a:pPr marL="742950" lvl="1" indent="-285750">
              <a:buFont typeface="Courier New" panose="02070309020205020404" pitchFamily="49" charset="0"/>
              <a:buChar char="o"/>
            </a:pPr>
            <a:endParaRPr lang="es-ES_tradnl" sz="1400" dirty="0"/>
          </a:p>
          <a:p>
            <a:r>
              <a:rPr lang="es-ES_tradnl" sz="1400" dirty="0"/>
              <a:t>Para los solicitantes elegibles de entidades sin fines de lucro, una copia de la carta de exención de impuestos del IRS más reciente de la entidad.</a:t>
            </a:r>
          </a:p>
          <a:p>
            <a:br>
              <a:rPr lang="es-ES_tradnl" sz="1400" dirty="0"/>
            </a:br>
            <a:r>
              <a:rPr lang="es-ES_tradnl" sz="1400" dirty="0"/>
              <a:t>Verificación de cuenta bancaria mediante registro electrónico u otro proceso de revisión aprobado.</a:t>
            </a:r>
          </a:p>
          <a:p>
            <a:endParaRPr lang="en-US" sz="1400" dirty="0"/>
          </a:p>
          <a:p>
            <a:endParaRPr lang="en-US" sz="1400" dirty="0"/>
          </a:p>
        </p:txBody>
      </p:sp>
      <p:grpSp>
        <p:nvGrpSpPr>
          <p:cNvPr id="18" name="Group 17">
            <a:extLst>
              <a:ext uri="{FF2B5EF4-FFF2-40B4-BE49-F238E27FC236}">
                <a16:creationId xmlns:a16="http://schemas.microsoft.com/office/drawing/2014/main" id="{F253696A-D004-466F-9A94-515C3C92F3DC}"/>
              </a:ext>
            </a:extLst>
          </p:cNvPr>
          <p:cNvGrpSpPr/>
          <p:nvPr/>
        </p:nvGrpSpPr>
        <p:grpSpPr>
          <a:xfrm>
            <a:off x="4949367" y="6394491"/>
            <a:ext cx="2672930" cy="400110"/>
            <a:chOff x="4949367" y="6445291"/>
            <a:chExt cx="2672930" cy="400110"/>
          </a:xfrm>
        </p:grpSpPr>
        <p:pic>
          <p:nvPicPr>
            <p:cNvPr id="19" name="Picture 18">
              <a:extLst>
                <a:ext uri="{FF2B5EF4-FFF2-40B4-BE49-F238E27FC236}">
                  <a16:creationId xmlns:a16="http://schemas.microsoft.com/office/drawing/2014/main" id="{64DA8DA7-DBF7-4241-A1AE-6C592B3C8AC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949367" y="6517023"/>
              <a:ext cx="1029599" cy="280233"/>
            </a:xfrm>
            <a:prstGeom prst="rect">
              <a:avLst/>
            </a:prstGeom>
          </p:spPr>
        </p:pic>
        <p:sp>
          <p:nvSpPr>
            <p:cNvPr id="20" name="TextBox 19">
              <a:extLst>
                <a:ext uri="{FF2B5EF4-FFF2-40B4-BE49-F238E27FC236}">
                  <a16:creationId xmlns:a16="http://schemas.microsoft.com/office/drawing/2014/main" id="{DAFE48AF-E51F-4467-9397-91B9BB48D123}"/>
                </a:ext>
              </a:extLst>
            </p:cNvPr>
            <p:cNvSpPr txBox="1"/>
            <p:nvPr/>
          </p:nvSpPr>
          <p:spPr>
            <a:xfrm>
              <a:off x="6104013" y="6445291"/>
              <a:ext cx="1518284" cy="400110"/>
            </a:xfrm>
            <a:prstGeom prst="rect">
              <a:avLst/>
            </a:prstGeom>
            <a:noFill/>
          </p:spPr>
          <p:txBody>
            <a:bodyPr wrap="square">
              <a:spAutoFit/>
            </a:bodyPr>
            <a:lstStyle/>
            <a:p>
              <a:pPr algn="ctr"/>
              <a:r>
                <a:rPr lang="en-US" sz="1000" dirty="0">
                  <a:solidFill>
                    <a:schemeClr val="bg1"/>
                  </a:solidFill>
                </a:rPr>
                <a:t>This Program is funded by </a:t>
              </a:r>
            </a:p>
            <a:p>
              <a:pPr algn="ctr"/>
              <a:r>
                <a:rPr lang="en-US" sz="1000" dirty="0">
                  <a:solidFill>
                    <a:schemeClr val="bg1"/>
                  </a:solidFill>
                </a:rPr>
                <a:t>the State of California</a:t>
              </a:r>
            </a:p>
          </p:txBody>
        </p:sp>
        <p:cxnSp>
          <p:nvCxnSpPr>
            <p:cNvPr id="21" name="Straight Connector 20">
              <a:extLst>
                <a:ext uri="{FF2B5EF4-FFF2-40B4-BE49-F238E27FC236}">
                  <a16:creationId xmlns:a16="http://schemas.microsoft.com/office/drawing/2014/main" id="{8289E1CA-F150-4CD6-918E-D069AF24C870}"/>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454A46E3-87B8-4058-B6CD-621A9F1D5C71}"/>
              </a:ext>
            </a:extLst>
          </p:cNvPr>
          <p:cNvSpPr>
            <a:spLocks noGrp="1"/>
          </p:cNvSpPr>
          <p:nvPr>
            <p:ph type="sldNum" sz="quarter" idx="12"/>
          </p:nvPr>
        </p:nvSpPr>
        <p:spPr/>
        <p:txBody>
          <a:bodyPr/>
          <a:lstStyle/>
          <a:p>
            <a:fld id="{8AAEA597-3525-4545-A2CF-C14FA043E16B}" type="slidenum">
              <a:rPr lang="en-US" smtClean="0"/>
              <a:t>75</a:t>
            </a:fld>
            <a:endParaRPr lang="en-US"/>
          </a:p>
        </p:txBody>
      </p:sp>
    </p:spTree>
    <p:extLst>
      <p:ext uri="{BB962C8B-B14F-4D97-AF65-F5344CB8AC3E}">
        <p14:creationId xmlns:p14="http://schemas.microsoft.com/office/powerpoint/2010/main" val="38423123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F9ABB2-20AC-4519-86E8-BB62B5DB951E}"/>
              </a:ext>
            </a:extLst>
          </p:cNvPr>
          <p:cNvSpPr txBox="1"/>
          <p:nvPr/>
        </p:nvSpPr>
        <p:spPr>
          <a:xfrm>
            <a:off x="0" y="109255"/>
            <a:ext cx="12192000" cy="707886"/>
          </a:xfrm>
          <a:prstGeom prst="rect">
            <a:avLst/>
          </a:prstGeom>
          <a:noFill/>
        </p:spPr>
        <p:txBody>
          <a:bodyPr wrap="square">
            <a:spAutoFit/>
          </a:bodyPr>
          <a:lstStyle/>
          <a:p>
            <a:pPr algn="ctr" fontAlgn="base"/>
            <a:r>
              <a:rPr lang="en-US" sz="4000" b="1" dirty="0">
                <a:solidFill>
                  <a:srgbClr val="0A0000"/>
                </a:solidFill>
                <a:latin typeface="Balboa Medium" panose="020B0604040203020204" pitchFamily="34" charset="0"/>
              </a:rPr>
              <a:t>SESSIÓN 3: GUÍA DE SOLICITUD</a:t>
            </a:r>
          </a:p>
        </p:txBody>
      </p:sp>
      <p:sp>
        <p:nvSpPr>
          <p:cNvPr id="6" name="TextBox 5">
            <a:extLst>
              <a:ext uri="{FF2B5EF4-FFF2-40B4-BE49-F238E27FC236}">
                <a16:creationId xmlns:a16="http://schemas.microsoft.com/office/drawing/2014/main" id="{DF71E93C-1F9D-4AB2-A3E6-4D3CA0E8C6E1}"/>
              </a:ext>
            </a:extLst>
          </p:cNvPr>
          <p:cNvSpPr txBox="1"/>
          <p:nvPr/>
        </p:nvSpPr>
        <p:spPr>
          <a:xfrm>
            <a:off x="139149" y="843677"/>
            <a:ext cx="5964864" cy="2246769"/>
          </a:xfrm>
          <a:prstGeom prst="rect">
            <a:avLst/>
          </a:prstGeom>
          <a:noFill/>
        </p:spPr>
        <p:txBody>
          <a:bodyPr wrap="square">
            <a:spAutoFit/>
          </a:bodyPr>
          <a:lstStyle/>
          <a:p>
            <a:r>
              <a:rPr lang="es-ES_tradnl" sz="1400" b="1" dirty="0">
                <a:solidFill>
                  <a:srgbClr val="0D3C82"/>
                </a:solidFill>
              </a:rPr>
              <a:t>¿Cuánto puede solicitar mi empresa?</a:t>
            </a:r>
            <a:br>
              <a:rPr lang="es-ES_tradnl" sz="1400" dirty="0"/>
            </a:br>
            <a:r>
              <a:rPr lang="es-ES_tradnl" sz="1400" dirty="0"/>
              <a:t>Los montos de las subvenciones oscilarán entre $ 5,000 y $ 25,000. El monto de la subvención para el cual una empresa es elegible se basa en sus ingresos brutos anuales, como se documenta en su declaración de impuestos más reciente.</a:t>
            </a:r>
          </a:p>
          <a:p>
            <a:br>
              <a:rPr lang="es-ES_tradnl" sz="1400" dirty="0"/>
            </a:br>
            <a:r>
              <a:rPr lang="es-ES_tradnl" sz="1400" dirty="0"/>
              <a:t>Los propietarios de múltiples negocios, franquicias, ubicaciones, etc. serán considerados para una sola subvención y deben postularse para su negocio con los mayores ingresos.</a:t>
            </a:r>
          </a:p>
          <a:p>
            <a:endParaRPr lang="en-US" sz="1400" dirty="0"/>
          </a:p>
        </p:txBody>
      </p:sp>
      <p:cxnSp>
        <p:nvCxnSpPr>
          <p:cNvPr id="9" name="Straight Connector 8">
            <a:extLst>
              <a:ext uri="{FF2B5EF4-FFF2-40B4-BE49-F238E27FC236}">
                <a16:creationId xmlns:a16="http://schemas.microsoft.com/office/drawing/2014/main" id="{CC887923-09E9-4921-BD40-761253E50E8D}"/>
              </a:ext>
            </a:extLst>
          </p:cNvPr>
          <p:cNvCxnSpPr/>
          <p:nvPr/>
        </p:nvCxnSpPr>
        <p:spPr>
          <a:xfrm>
            <a:off x="6096000" y="1077448"/>
            <a:ext cx="0" cy="5114057"/>
          </a:xfrm>
          <a:prstGeom prst="line">
            <a:avLst/>
          </a:prstGeom>
          <a:ln>
            <a:solidFill>
              <a:srgbClr val="0D3C8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AF49DE-DE3E-4ED8-91B1-2231348904DF}"/>
              </a:ext>
            </a:extLst>
          </p:cNvPr>
          <p:cNvSpPr/>
          <p:nvPr/>
        </p:nvSpPr>
        <p:spPr>
          <a:xfrm>
            <a:off x="0" y="6289288"/>
            <a:ext cx="12192000" cy="568712"/>
          </a:xfrm>
          <a:prstGeom prst="rect">
            <a:avLst/>
          </a:prstGeom>
          <a:solidFill>
            <a:srgbClr val="0D3C82"/>
          </a:solidFill>
          <a:ln>
            <a:solidFill>
              <a:srgbClr val="0D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999FD90E-365E-444D-B761-AEA3958E1F92}"/>
              </a:ext>
            </a:extLst>
          </p:cNvPr>
          <p:cNvCxnSpPr>
            <a:cxnSpLocks/>
          </p:cNvCxnSpPr>
          <p:nvPr/>
        </p:nvCxnSpPr>
        <p:spPr>
          <a:xfrm>
            <a:off x="5731731" y="769013"/>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6D893F6-FF34-4F08-A063-7F0386325B4E}"/>
              </a:ext>
            </a:extLst>
          </p:cNvPr>
          <p:cNvSpPr txBox="1"/>
          <p:nvPr/>
        </p:nvSpPr>
        <p:spPr>
          <a:xfrm>
            <a:off x="6215707" y="1101512"/>
            <a:ext cx="5964861" cy="307777"/>
          </a:xfrm>
          <a:prstGeom prst="rect">
            <a:avLst/>
          </a:prstGeom>
          <a:noFill/>
        </p:spPr>
        <p:txBody>
          <a:bodyPr wrap="square">
            <a:spAutoFit/>
          </a:bodyPr>
          <a:lstStyle/>
          <a:p>
            <a:endParaRPr lang="en-US" sz="1400" dirty="0"/>
          </a:p>
        </p:txBody>
      </p:sp>
      <p:sp>
        <p:nvSpPr>
          <p:cNvPr id="14" name="TextBox 13">
            <a:extLst>
              <a:ext uri="{FF2B5EF4-FFF2-40B4-BE49-F238E27FC236}">
                <a16:creationId xmlns:a16="http://schemas.microsoft.com/office/drawing/2014/main" id="{1C7AF236-E6D3-408D-B33D-6E8853740AE6}"/>
              </a:ext>
            </a:extLst>
          </p:cNvPr>
          <p:cNvSpPr txBox="1"/>
          <p:nvPr/>
        </p:nvSpPr>
        <p:spPr>
          <a:xfrm>
            <a:off x="6215707" y="1101512"/>
            <a:ext cx="5964861" cy="6124754"/>
          </a:xfrm>
          <a:prstGeom prst="rect">
            <a:avLst/>
          </a:prstGeom>
          <a:noFill/>
        </p:spPr>
        <p:txBody>
          <a:bodyPr wrap="square">
            <a:spAutoFit/>
          </a:bodyPr>
          <a:lstStyle/>
          <a:p>
            <a:r>
              <a:rPr lang="es-ES_tradnl" sz="1400" b="1" dirty="0">
                <a:solidFill>
                  <a:srgbClr val="0D3C82"/>
                </a:solidFill>
              </a:rPr>
              <a:t>¿Los umbrales de ingresos para los montos de las subvenciones se basan en los ingresos BRUTOS?</a:t>
            </a:r>
            <a:r>
              <a:rPr lang="es-ES_tradnl" sz="1400" dirty="0">
                <a:solidFill>
                  <a:srgbClr val="0D3C82"/>
                </a:solidFill>
              </a:rPr>
              <a:t> </a:t>
            </a:r>
          </a:p>
          <a:p>
            <a:r>
              <a:rPr lang="es-ES_tradnl" sz="1400" dirty="0"/>
              <a:t>Los ingresos se determinan con base en la definición del formulario de impuestos del IRS de “Ventas brutas” (menos las devoluciones y las asignaciones) según se informa en la línea 1.c. tanto en el 1120 (rendimiento corporativo) como en el 1120S (rendimiento S-</a:t>
            </a:r>
            <a:r>
              <a:rPr lang="es-ES_tradnl" sz="1400" dirty="0" err="1"/>
              <a:t>Corp</a:t>
            </a:r>
            <a:r>
              <a:rPr lang="es-ES_tradnl" sz="1400" dirty="0"/>
              <a:t>); en la Línea 3 del Anexo C del IRS para LLC de un solo miembro y empresas unipersonales; en la línea 1.c. en el Formulario 1065, para asociaciones; en la línea 1.c. y Línea 2 en el Formulario Anejo F para negocios agrícolas; y Línea 12 del Formulario 990 para organizaciones sin fines de lucro. El Anexo E no es elegible.</a:t>
            </a:r>
          </a:p>
          <a:p>
            <a:endParaRPr lang="es-ES_tradnl" sz="1400" dirty="0"/>
          </a:p>
          <a:p>
            <a:br>
              <a:rPr lang="es-ES_tradnl" sz="1400" dirty="0"/>
            </a:br>
            <a:r>
              <a:rPr lang="es-ES_tradnl" sz="1400" b="1" dirty="0">
                <a:solidFill>
                  <a:srgbClr val="0D3C82"/>
                </a:solidFill>
              </a:rPr>
              <a:t>Soy dueño de varios negocios. ¿Puedo postularme para cada negocio?</a:t>
            </a:r>
            <a:br>
              <a:rPr lang="es-ES_tradnl" sz="1400" dirty="0"/>
            </a:br>
            <a:r>
              <a:rPr lang="es-ES_tradnl" sz="1400" dirty="0"/>
              <a:t>Los propietarios de múltiples negocios, franquicias, ubicaciones, etc. serán considerados para una sola subvención y deben postularse para su negocio con los mayores ingresos.</a:t>
            </a:r>
          </a:p>
          <a:p>
            <a:endParaRPr lang="es-ES_tradnl" sz="1400" dirty="0"/>
          </a:p>
          <a:p>
            <a:br>
              <a:rPr lang="es-ES_tradnl" sz="1400" dirty="0"/>
            </a:br>
            <a:r>
              <a:rPr lang="es-ES_tradnl" sz="1400" b="1" dirty="0">
                <a:solidFill>
                  <a:srgbClr val="0D3C82"/>
                </a:solidFill>
              </a:rPr>
              <a:t>Si mi negocio es una sociedad o tiene varios propietarios, y algunos son de baja riqueza y otros no, ¿cuál es el % de propiedad que debe ser de baja riqueza?</a:t>
            </a:r>
            <a:br>
              <a:rPr lang="es-ES_tradnl" sz="1400" dirty="0"/>
            </a:br>
            <a:r>
              <a:rPr lang="es-ES_tradnl" sz="1400" dirty="0"/>
              <a:t>51% de la propiedad para determinar la elegibilidad para el estado de baja riqueza y también para determinar el estado de propiedad de minorías o mujeres o veteranos.</a:t>
            </a:r>
          </a:p>
          <a:p>
            <a:endParaRPr lang="en-US" sz="1400" dirty="0"/>
          </a:p>
          <a:p>
            <a:endParaRPr lang="en-US" sz="1400" dirty="0"/>
          </a:p>
          <a:p>
            <a:endParaRPr lang="en-US" sz="1400" dirty="0"/>
          </a:p>
        </p:txBody>
      </p:sp>
      <p:graphicFrame>
        <p:nvGraphicFramePr>
          <p:cNvPr id="20" name="Table 3">
            <a:extLst>
              <a:ext uri="{FF2B5EF4-FFF2-40B4-BE49-F238E27FC236}">
                <a16:creationId xmlns:a16="http://schemas.microsoft.com/office/drawing/2014/main" id="{E3A09F69-59E8-46D0-A7D8-A792ACE0B618}"/>
              </a:ext>
            </a:extLst>
          </p:cNvPr>
          <p:cNvGraphicFramePr>
            <a:graphicFrameLocks noGrp="1"/>
          </p:cNvGraphicFramePr>
          <p:nvPr>
            <p:extLst>
              <p:ext uri="{D42A27DB-BD31-4B8C-83A1-F6EECF244321}">
                <p14:modId xmlns:p14="http://schemas.microsoft.com/office/powerpoint/2010/main" val="1481172590"/>
              </p:ext>
            </p:extLst>
          </p:nvPr>
        </p:nvGraphicFramePr>
        <p:xfrm>
          <a:off x="189709" y="3247886"/>
          <a:ext cx="5726218" cy="2732370"/>
        </p:xfrm>
        <a:graphic>
          <a:graphicData uri="http://schemas.openxmlformats.org/drawingml/2006/table">
            <a:tbl>
              <a:tblPr firstRow="1" bandRow="1">
                <a:tableStyleId>{5C22544A-7EE6-4342-B048-85BDC9FD1C3A}</a:tableStyleId>
              </a:tblPr>
              <a:tblGrid>
                <a:gridCol w="2863109">
                  <a:extLst>
                    <a:ext uri="{9D8B030D-6E8A-4147-A177-3AD203B41FA5}">
                      <a16:colId xmlns:a16="http://schemas.microsoft.com/office/drawing/2014/main" val="915394182"/>
                    </a:ext>
                  </a:extLst>
                </a:gridCol>
                <a:gridCol w="2863109">
                  <a:extLst>
                    <a:ext uri="{9D8B030D-6E8A-4147-A177-3AD203B41FA5}">
                      <a16:colId xmlns:a16="http://schemas.microsoft.com/office/drawing/2014/main" val="1798034944"/>
                    </a:ext>
                  </a:extLst>
                </a:gridCol>
              </a:tblGrid>
              <a:tr h="400227">
                <a:tc>
                  <a:txBody>
                    <a:bodyPr/>
                    <a:lstStyle/>
                    <a:p>
                      <a:pPr algn="ctr"/>
                      <a:r>
                        <a:rPr lang="es-ES_tradnl" sz="1800" b="0" i="0" kern="1200" noProof="0">
                          <a:solidFill>
                            <a:schemeClr val="lt1"/>
                          </a:solidFill>
                          <a:effectLst/>
                          <a:latin typeface="+mn-lt"/>
                          <a:ea typeface="+mn-ea"/>
                          <a:cs typeface="+mn-cs"/>
                        </a:rPr>
                        <a:t>INGRESOS BRUTOS DE EMPRESAS ELEGIBLES</a:t>
                      </a:r>
                      <a:endParaRPr lang="es-ES_tradnl" sz="1400" noProof="0">
                        <a:latin typeface="Balboa Bold" panose="020B0804040203020204" pitchFamily="34" charset="0"/>
                      </a:endParaRPr>
                    </a:p>
                  </a:txBody>
                  <a:tcPr anchor="ctr">
                    <a:solidFill>
                      <a:srgbClr val="0D3C82"/>
                    </a:solidFill>
                  </a:tcPr>
                </a:tc>
                <a:tc>
                  <a:txBody>
                    <a:bodyPr/>
                    <a:lstStyle/>
                    <a:p>
                      <a:pPr algn="ctr"/>
                      <a:r>
                        <a:rPr lang="es-ES_tradnl" sz="1800" b="0" i="0" kern="1200" noProof="0" dirty="0">
                          <a:solidFill>
                            <a:schemeClr val="lt1"/>
                          </a:solidFill>
                          <a:effectLst/>
                          <a:latin typeface="+mn-lt"/>
                          <a:ea typeface="+mn-ea"/>
                          <a:cs typeface="+mn-cs"/>
                        </a:rPr>
                        <a:t>PREMIO DE SUBVENCIÓN DISPONIBLE POR NEGOCIO</a:t>
                      </a:r>
                      <a:endParaRPr lang="es-ES_tradnl" sz="1400" noProof="0" dirty="0">
                        <a:latin typeface="Balboa Bold" panose="020B0804040203020204" pitchFamily="34" charset="0"/>
                      </a:endParaRPr>
                    </a:p>
                  </a:txBody>
                  <a:tcPr anchor="ctr">
                    <a:solidFill>
                      <a:srgbClr val="0D3C82"/>
                    </a:solidFill>
                  </a:tcPr>
                </a:tc>
                <a:extLst>
                  <a:ext uri="{0D108BD9-81ED-4DB2-BD59-A6C34878D82A}">
                    <a16:rowId xmlns:a16="http://schemas.microsoft.com/office/drawing/2014/main" val="4152211268"/>
                  </a:ext>
                </a:extLst>
              </a:tr>
              <a:tr h="680385">
                <a:tc>
                  <a:txBody>
                    <a:bodyPr/>
                    <a:lstStyle/>
                    <a:p>
                      <a:pPr algn="ctr"/>
                      <a:r>
                        <a:rPr lang="es-ES_tradnl" sz="1400" b="0" i="0" kern="1200" noProof="0" dirty="0">
                          <a:solidFill>
                            <a:schemeClr val="dk1"/>
                          </a:solidFill>
                          <a:effectLst/>
                          <a:latin typeface="+mn-lt"/>
                          <a:ea typeface="+mn-ea"/>
                          <a:cs typeface="+mn-cs"/>
                        </a:rPr>
                        <a:t>Ingresos brutos anuales</a:t>
                      </a:r>
                    </a:p>
                    <a:p>
                      <a:pPr algn="ctr"/>
                      <a:r>
                        <a:rPr lang="es-ES_tradnl" sz="1400" noProof="0" dirty="0"/>
                        <a:t>$1,000 a $100,000</a:t>
                      </a:r>
                    </a:p>
                  </a:txBody>
                  <a:tcPr anchor="ctr"/>
                </a:tc>
                <a:tc>
                  <a:txBody>
                    <a:bodyPr/>
                    <a:lstStyle/>
                    <a:p>
                      <a:pPr algn="ctr"/>
                      <a:r>
                        <a:rPr lang="es-ES_tradnl" sz="1400" b="1" noProof="0"/>
                        <a:t>$5,000 </a:t>
                      </a:r>
                      <a:r>
                        <a:rPr lang="es-ES_tradnl" sz="1400" noProof="0"/>
                        <a:t>subvención</a:t>
                      </a:r>
                    </a:p>
                  </a:txBody>
                  <a:tcPr anchor="ctr"/>
                </a:tc>
                <a:extLst>
                  <a:ext uri="{0D108BD9-81ED-4DB2-BD59-A6C34878D82A}">
                    <a16:rowId xmlns:a16="http://schemas.microsoft.com/office/drawing/2014/main" val="2140050326"/>
                  </a:ext>
                </a:extLst>
              </a:tr>
              <a:tr h="680385">
                <a:tc>
                  <a:txBody>
                    <a:bodyPr/>
                    <a:lstStyle/>
                    <a:p>
                      <a:pPr algn="ctr"/>
                      <a:r>
                        <a:rPr lang="es-ES_tradnl" sz="1400" b="0" i="0" kern="1200" noProof="0" dirty="0">
                          <a:solidFill>
                            <a:schemeClr val="dk1"/>
                          </a:solidFill>
                          <a:effectLst/>
                          <a:latin typeface="+mn-lt"/>
                          <a:ea typeface="+mn-ea"/>
                          <a:cs typeface="+mn-cs"/>
                        </a:rPr>
                        <a:t>Ingresos brutos anuales superiores a </a:t>
                      </a:r>
                      <a:r>
                        <a:rPr lang="es-ES_tradnl" sz="1400" noProof="0" dirty="0"/>
                        <a:t>$100,000 hasta $1,000,000</a:t>
                      </a:r>
                    </a:p>
                  </a:txBody>
                  <a:tcPr anchor="ctr"/>
                </a:tc>
                <a:tc>
                  <a:txBody>
                    <a:bodyPr/>
                    <a:lstStyle/>
                    <a:p>
                      <a:pPr algn="ctr"/>
                      <a:r>
                        <a:rPr lang="es-ES_tradnl" sz="1400" b="1" noProof="0"/>
                        <a:t>$15,000 </a:t>
                      </a:r>
                      <a:r>
                        <a:rPr lang="es-ES_tradnl" sz="1400" noProof="0"/>
                        <a:t>subvención</a:t>
                      </a:r>
                    </a:p>
                  </a:txBody>
                  <a:tcPr anchor="ctr"/>
                </a:tc>
                <a:extLst>
                  <a:ext uri="{0D108BD9-81ED-4DB2-BD59-A6C34878D82A}">
                    <a16:rowId xmlns:a16="http://schemas.microsoft.com/office/drawing/2014/main" val="2518512769"/>
                  </a:ext>
                </a:extLst>
              </a:tr>
              <a:tr h="680385">
                <a:tc>
                  <a:txBody>
                    <a:bodyPr/>
                    <a:lstStyle/>
                    <a:p>
                      <a:pPr algn="ctr"/>
                      <a:br>
                        <a:rPr lang="es-ES_tradnl" sz="1400" noProof="0" dirty="0"/>
                      </a:br>
                      <a:r>
                        <a:rPr lang="es-ES_tradnl" sz="1400" b="0" i="0" kern="1200" noProof="0" dirty="0">
                          <a:solidFill>
                            <a:schemeClr val="dk1"/>
                          </a:solidFill>
                          <a:effectLst/>
                          <a:latin typeface="+mn-lt"/>
                          <a:ea typeface="+mn-ea"/>
                          <a:cs typeface="+mn-cs"/>
                        </a:rPr>
                        <a:t>Ingresos brutos anuales superiores a </a:t>
                      </a:r>
                      <a:r>
                        <a:rPr lang="es-ES_tradnl" sz="1400" noProof="0" dirty="0"/>
                        <a:t>$1,000,000 hasta $2,500,000</a:t>
                      </a:r>
                    </a:p>
                  </a:txBody>
                  <a:tcPr anchor="ctr"/>
                </a:tc>
                <a:tc>
                  <a:txBody>
                    <a:bodyPr/>
                    <a:lstStyle/>
                    <a:p>
                      <a:pPr algn="ctr"/>
                      <a:r>
                        <a:rPr lang="es-ES_tradnl" sz="1400" b="1" noProof="0" dirty="0"/>
                        <a:t>$25,000 </a:t>
                      </a:r>
                      <a:r>
                        <a:rPr lang="es-ES_tradnl" sz="1400" noProof="0" dirty="0"/>
                        <a:t>subvención</a:t>
                      </a:r>
                    </a:p>
                  </a:txBody>
                  <a:tcPr anchor="ctr"/>
                </a:tc>
                <a:extLst>
                  <a:ext uri="{0D108BD9-81ED-4DB2-BD59-A6C34878D82A}">
                    <a16:rowId xmlns:a16="http://schemas.microsoft.com/office/drawing/2014/main" val="3801830583"/>
                  </a:ext>
                </a:extLst>
              </a:tr>
            </a:tbl>
          </a:graphicData>
        </a:graphic>
      </p:graphicFrame>
      <p:grpSp>
        <p:nvGrpSpPr>
          <p:cNvPr id="18" name="Group 17">
            <a:extLst>
              <a:ext uri="{FF2B5EF4-FFF2-40B4-BE49-F238E27FC236}">
                <a16:creationId xmlns:a16="http://schemas.microsoft.com/office/drawing/2014/main" id="{0184472A-6674-44AE-A9FE-98500C15CD57}"/>
              </a:ext>
            </a:extLst>
          </p:cNvPr>
          <p:cNvGrpSpPr/>
          <p:nvPr/>
        </p:nvGrpSpPr>
        <p:grpSpPr>
          <a:xfrm>
            <a:off x="4949367" y="6394491"/>
            <a:ext cx="2672930" cy="400110"/>
            <a:chOff x="4949367" y="6445291"/>
            <a:chExt cx="2672930" cy="400110"/>
          </a:xfrm>
        </p:grpSpPr>
        <p:pic>
          <p:nvPicPr>
            <p:cNvPr id="19" name="Picture 18">
              <a:extLst>
                <a:ext uri="{FF2B5EF4-FFF2-40B4-BE49-F238E27FC236}">
                  <a16:creationId xmlns:a16="http://schemas.microsoft.com/office/drawing/2014/main" id="{B26EC374-00B7-4F37-AC46-3B4BD0AAE7A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49367" y="6517023"/>
              <a:ext cx="1029599" cy="280233"/>
            </a:xfrm>
            <a:prstGeom prst="rect">
              <a:avLst/>
            </a:prstGeom>
          </p:spPr>
        </p:pic>
        <p:sp>
          <p:nvSpPr>
            <p:cNvPr id="21" name="TextBox 20">
              <a:extLst>
                <a:ext uri="{FF2B5EF4-FFF2-40B4-BE49-F238E27FC236}">
                  <a16:creationId xmlns:a16="http://schemas.microsoft.com/office/drawing/2014/main" id="{322F96B7-A838-4AEE-92D5-684A5A01315F}"/>
                </a:ext>
              </a:extLst>
            </p:cNvPr>
            <p:cNvSpPr txBox="1"/>
            <p:nvPr/>
          </p:nvSpPr>
          <p:spPr>
            <a:xfrm>
              <a:off x="6104013" y="6445291"/>
              <a:ext cx="1518284" cy="400110"/>
            </a:xfrm>
            <a:prstGeom prst="rect">
              <a:avLst/>
            </a:prstGeom>
            <a:noFill/>
          </p:spPr>
          <p:txBody>
            <a:bodyPr wrap="square">
              <a:spAutoFit/>
            </a:bodyPr>
            <a:lstStyle/>
            <a:p>
              <a:pPr algn="ctr"/>
              <a:r>
                <a:rPr lang="en-US" sz="1000" dirty="0">
                  <a:solidFill>
                    <a:schemeClr val="bg1"/>
                  </a:solidFill>
                </a:rPr>
                <a:t>This Program is funded by </a:t>
              </a:r>
            </a:p>
            <a:p>
              <a:pPr algn="ctr"/>
              <a:r>
                <a:rPr lang="en-US" sz="1000" dirty="0">
                  <a:solidFill>
                    <a:schemeClr val="bg1"/>
                  </a:solidFill>
                </a:rPr>
                <a:t>the State of California</a:t>
              </a:r>
            </a:p>
          </p:txBody>
        </p:sp>
        <p:cxnSp>
          <p:nvCxnSpPr>
            <p:cNvPr id="22" name="Straight Connector 21">
              <a:extLst>
                <a:ext uri="{FF2B5EF4-FFF2-40B4-BE49-F238E27FC236}">
                  <a16:creationId xmlns:a16="http://schemas.microsoft.com/office/drawing/2014/main" id="{A376E8AF-D560-495E-841B-84C1205491C5}"/>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C7D96705-9B2B-4891-ABAC-624268F3B909}"/>
              </a:ext>
            </a:extLst>
          </p:cNvPr>
          <p:cNvSpPr>
            <a:spLocks noGrp="1"/>
          </p:cNvSpPr>
          <p:nvPr>
            <p:ph type="sldNum" sz="quarter" idx="12"/>
          </p:nvPr>
        </p:nvSpPr>
        <p:spPr/>
        <p:txBody>
          <a:bodyPr/>
          <a:lstStyle/>
          <a:p>
            <a:fld id="{8AAEA597-3525-4545-A2CF-C14FA043E16B}" type="slidenum">
              <a:rPr lang="en-US" smtClean="0"/>
              <a:t>76</a:t>
            </a:fld>
            <a:endParaRPr lang="en-US"/>
          </a:p>
        </p:txBody>
      </p:sp>
    </p:spTree>
    <p:extLst>
      <p:ext uri="{BB962C8B-B14F-4D97-AF65-F5344CB8AC3E}">
        <p14:creationId xmlns:p14="http://schemas.microsoft.com/office/powerpoint/2010/main" val="7155680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F9ABB2-20AC-4519-86E8-BB62B5DB951E}"/>
              </a:ext>
            </a:extLst>
          </p:cNvPr>
          <p:cNvSpPr txBox="1"/>
          <p:nvPr/>
        </p:nvSpPr>
        <p:spPr>
          <a:xfrm>
            <a:off x="0" y="109255"/>
            <a:ext cx="12192000" cy="707886"/>
          </a:xfrm>
          <a:prstGeom prst="rect">
            <a:avLst/>
          </a:prstGeom>
          <a:noFill/>
        </p:spPr>
        <p:txBody>
          <a:bodyPr wrap="square">
            <a:spAutoFit/>
          </a:bodyPr>
          <a:lstStyle/>
          <a:p>
            <a:pPr algn="ctr" fontAlgn="base"/>
            <a:r>
              <a:rPr lang="en-US" sz="4000" b="1" dirty="0">
                <a:solidFill>
                  <a:srgbClr val="0A0000"/>
                </a:solidFill>
                <a:latin typeface="Balboa Medium" panose="020B0604040203020204" pitchFamily="34" charset="0"/>
              </a:rPr>
              <a:t>SESSIÓN 3: GUÍA DE SOLICITUD</a:t>
            </a:r>
            <a:endParaRPr lang="en-US" sz="4000" b="1" i="0" dirty="0">
              <a:solidFill>
                <a:srgbClr val="0A0000"/>
              </a:solidFill>
              <a:effectLst/>
              <a:latin typeface="Balboa Medium" panose="020B0604040203020204" pitchFamily="34" charset="0"/>
            </a:endParaRPr>
          </a:p>
        </p:txBody>
      </p:sp>
      <p:sp>
        <p:nvSpPr>
          <p:cNvPr id="6" name="TextBox 5">
            <a:extLst>
              <a:ext uri="{FF2B5EF4-FFF2-40B4-BE49-F238E27FC236}">
                <a16:creationId xmlns:a16="http://schemas.microsoft.com/office/drawing/2014/main" id="{DF71E93C-1F9D-4AB2-A3E6-4D3CA0E8C6E1}"/>
              </a:ext>
            </a:extLst>
          </p:cNvPr>
          <p:cNvSpPr txBox="1"/>
          <p:nvPr/>
        </p:nvSpPr>
        <p:spPr>
          <a:xfrm>
            <a:off x="1" y="1133409"/>
            <a:ext cx="5964864" cy="5109091"/>
          </a:xfrm>
          <a:prstGeom prst="rect">
            <a:avLst/>
          </a:prstGeom>
          <a:noFill/>
        </p:spPr>
        <p:txBody>
          <a:bodyPr wrap="square">
            <a:spAutoFit/>
          </a:bodyPr>
          <a:lstStyle/>
          <a:p>
            <a:r>
              <a:rPr lang="es-ES" sz="1300" b="1" dirty="0">
                <a:solidFill>
                  <a:srgbClr val="0D3C82"/>
                </a:solidFill>
              </a:rPr>
              <a:t>¿Soy elegible para el programa si mis ingresos para este año son menos de $ 2.5 millones, pero el año pasado y los años anteriores, fueron más de $ 2.5 millones? </a:t>
            </a:r>
          </a:p>
          <a:p>
            <a:r>
              <a:rPr lang="es-ES" sz="1300" dirty="0"/>
              <a:t>Las subvenciones están disponibles solo para empresas y organizaciones sin fines de lucro con ingresos anuales brutos de $ 2.5 millones o menos (según la declaración de impuestos más reciente o el Formulario 990, según corresponda). Los ingresos se determinan con base en la definición del formulario de impuestos del IRS de "Ventas brutas" (menos las devoluciones y las asignaciones) según se informa en la línea 1.c. tanto en el 1120 (rendimiento corporativo) como en el 1120S (rendimiento S-</a:t>
            </a:r>
            <a:r>
              <a:rPr lang="es-ES" sz="1300" dirty="0" err="1"/>
              <a:t>Corp</a:t>
            </a:r>
            <a:r>
              <a:rPr lang="es-ES" sz="1300" dirty="0"/>
              <a:t>); en la Línea 3 del Anexo C del IRS para LLC de un solo miembro y empresas unipersonales; en la línea 1.c. en el Formulario 1065, para asociaciones; en la línea 1.c. y Línea 2 en el Formulario Anejo F para negocios agrícolas; y Línea 12 del Formulario 990 para organizaciones sin fines de lucro. El Anexo E no es elegible. Mi empresa está constituida fuera de CA, pero genero la mayoría de los ingresos de mi empresa en CA. </a:t>
            </a:r>
          </a:p>
          <a:p>
            <a:endParaRPr lang="es-ES" sz="1300" dirty="0"/>
          </a:p>
          <a:p>
            <a:r>
              <a:rPr lang="es-ES" sz="1300" b="1" dirty="0">
                <a:solidFill>
                  <a:srgbClr val="0D3C82"/>
                </a:solidFill>
              </a:rPr>
              <a:t>¿Soy elegible para aplicar? Las empresas elegibles deben tener una dirección física y operar en California. ¿Las empresas inmobiliarias / corredores / agentes de ventas son beneficiarios elegibles? </a:t>
            </a:r>
          </a:p>
          <a:p>
            <a:r>
              <a:rPr lang="es-ES" sz="1300" dirty="0"/>
              <a:t>Los profesionales de bienes raíces que practican bienes raíces como su negocio operativo y presentan un Anexo C en sus declaraciones de impuestos personales son elegibles. Las empresas pasivas (incluidas las empresas inmobiliarias pasivas) y los inversores que presenten un Anexo E en sus declaraciones de impuestos personales no son elegibles. Las empresas inmobiliarias en las que la mayoría (&gt; 51%) de sus ingresos son ingresos por alquiler tampoco son elegibles.</a:t>
            </a:r>
            <a:endParaRPr lang="en-US" sz="1300" dirty="0"/>
          </a:p>
          <a:p>
            <a:endParaRPr lang="en-US" sz="1400" dirty="0"/>
          </a:p>
        </p:txBody>
      </p:sp>
      <p:cxnSp>
        <p:nvCxnSpPr>
          <p:cNvPr id="9" name="Straight Connector 8">
            <a:extLst>
              <a:ext uri="{FF2B5EF4-FFF2-40B4-BE49-F238E27FC236}">
                <a16:creationId xmlns:a16="http://schemas.microsoft.com/office/drawing/2014/main" id="{CC887923-09E9-4921-BD40-761253E50E8D}"/>
              </a:ext>
            </a:extLst>
          </p:cNvPr>
          <p:cNvCxnSpPr/>
          <p:nvPr/>
        </p:nvCxnSpPr>
        <p:spPr>
          <a:xfrm>
            <a:off x="6096000" y="1077448"/>
            <a:ext cx="0" cy="5114057"/>
          </a:xfrm>
          <a:prstGeom prst="line">
            <a:avLst/>
          </a:prstGeom>
          <a:ln>
            <a:solidFill>
              <a:srgbClr val="0D3C8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AF49DE-DE3E-4ED8-91B1-2231348904DF}"/>
              </a:ext>
            </a:extLst>
          </p:cNvPr>
          <p:cNvSpPr/>
          <p:nvPr/>
        </p:nvSpPr>
        <p:spPr>
          <a:xfrm>
            <a:off x="0" y="6289288"/>
            <a:ext cx="12192000" cy="568712"/>
          </a:xfrm>
          <a:prstGeom prst="rect">
            <a:avLst/>
          </a:prstGeom>
          <a:solidFill>
            <a:srgbClr val="0D3C82"/>
          </a:solidFill>
          <a:ln>
            <a:solidFill>
              <a:srgbClr val="0D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999FD90E-365E-444D-B761-AEA3958E1F92}"/>
              </a:ext>
            </a:extLst>
          </p:cNvPr>
          <p:cNvCxnSpPr>
            <a:cxnSpLocks/>
          </p:cNvCxnSpPr>
          <p:nvPr/>
        </p:nvCxnSpPr>
        <p:spPr>
          <a:xfrm>
            <a:off x="5731731" y="769013"/>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6D893F6-FF34-4F08-A063-7F0386325B4E}"/>
              </a:ext>
            </a:extLst>
          </p:cNvPr>
          <p:cNvSpPr txBox="1"/>
          <p:nvPr/>
        </p:nvSpPr>
        <p:spPr>
          <a:xfrm>
            <a:off x="6215707" y="1101512"/>
            <a:ext cx="5964861" cy="307777"/>
          </a:xfrm>
          <a:prstGeom prst="rect">
            <a:avLst/>
          </a:prstGeom>
          <a:noFill/>
        </p:spPr>
        <p:txBody>
          <a:bodyPr wrap="square">
            <a:spAutoFit/>
          </a:bodyPr>
          <a:lstStyle/>
          <a:p>
            <a:endParaRPr lang="en-US" sz="1400" dirty="0"/>
          </a:p>
        </p:txBody>
      </p:sp>
      <p:sp>
        <p:nvSpPr>
          <p:cNvPr id="14" name="TextBox 13">
            <a:extLst>
              <a:ext uri="{FF2B5EF4-FFF2-40B4-BE49-F238E27FC236}">
                <a16:creationId xmlns:a16="http://schemas.microsoft.com/office/drawing/2014/main" id="{1C7AF236-E6D3-408D-B33D-6E8853740AE6}"/>
              </a:ext>
            </a:extLst>
          </p:cNvPr>
          <p:cNvSpPr txBox="1"/>
          <p:nvPr/>
        </p:nvSpPr>
        <p:spPr>
          <a:xfrm>
            <a:off x="6215707" y="1101512"/>
            <a:ext cx="5964861" cy="4832092"/>
          </a:xfrm>
          <a:prstGeom prst="rect">
            <a:avLst/>
          </a:prstGeom>
          <a:noFill/>
        </p:spPr>
        <p:txBody>
          <a:bodyPr wrap="square">
            <a:spAutoFit/>
          </a:bodyPr>
          <a:lstStyle/>
          <a:p>
            <a:r>
              <a:rPr lang="es-ES_tradnl" sz="1400" b="1" dirty="0">
                <a:solidFill>
                  <a:srgbClr val="0D3C82"/>
                </a:solidFill>
              </a:rPr>
              <a:t>Una identificación con foto emitida por el gobierno es un documento obligatorio. ¿Se permite una identificación estatal en lugar de una licencia de conducir? ¿O se permitirían otras formas de identificación con fotografía? </a:t>
            </a:r>
          </a:p>
          <a:p>
            <a:r>
              <a:rPr lang="es-ES_tradnl" sz="1400" dirty="0"/>
              <a:t>Sí, se aceptará cualquier identificación con foto emitida por el gobierno. La identificación del estado o un pasaporte serían otras formas aceptables. </a:t>
            </a:r>
          </a:p>
          <a:p>
            <a:endParaRPr lang="es-ES_tradnl" sz="1400" dirty="0"/>
          </a:p>
          <a:p>
            <a:r>
              <a:rPr lang="es-ES_tradnl" sz="1400" b="1" dirty="0">
                <a:solidFill>
                  <a:srgbClr val="0D3C82"/>
                </a:solidFill>
              </a:rPr>
              <a:t>¿Tengo que enviar documentación para verificar la propiedad? ¿Las empresas de varios propietarios tienen que presentar para un propietario o para todos? </a:t>
            </a:r>
          </a:p>
          <a:p>
            <a:r>
              <a:rPr lang="es-ES_tradnl" sz="1400" dirty="0"/>
              <a:t>La solicitud debe ser presentada por el propietario mayoritario de la empresa. Los solicitantes deberán certificar que el propietario mayoritario del solicitante presenta la solicitud en nombre del solicitante como condición para recibir la subvención. Solo puede postularse un propietario de negocio. </a:t>
            </a:r>
          </a:p>
          <a:p>
            <a:endParaRPr lang="es-ES_tradnl" sz="1400" dirty="0"/>
          </a:p>
          <a:p>
            <a:r>
              <a:rPr lang="es-ES_tradnl" sz="1400" b="1" dirty="0">
                <a:solidFill>
                  <a:srgbClr val="0D3C82"/>
                </a:solidFill>
              </a:rPr>
              <a:t>¿Los beneficiarios de los fondos de ayuda comercial del condado / ciudad son elegibles para solicitarlo, y eso se considerará de alguna manera en el proceso?</a:t>
            </a:r>
          </a:p>
          <a:p>
            <a:r>
              <a:rPr lang="es-ES_tradnl" sz="1400" b="1" dirty="0">
                <a:solidFill>
                  <a:srgbClr val="0D3C82"/>
                </a:solidFill>
              </a:rPr>
              <a:t> </a:t>
            </a:r>
            <a:r>
              <a:rPr lang="es-ES_tradnl" sz="1400" dirty="0"/>
              <a:t>Sí, los beneficiarios de ayuda del condado / ciudad pueden presentar una solicitud. Sin embargo, los fondos de esta subvención no se pueden utilizar para cubrir los mismos gastos que cubrieron los fondos de ayuda del condado / ciudad.</a:t>
            </a:r>
          </a:p>
          <a:p>
            <a:endParaRPr lang="en-US" sz="1400" dirty="0"/>
          </a:p>
          <a:p>
            <a:endParaRPr lang="en-US" sz="1400" dirty="0"/>
          </a:p>
        </p:txBody>
      </p:sp>
      <p:grpSp>
        <p:nvGrpSpPr>
          <p:cNvPr id="18" name="Group 17">
            <a:extLst>
              <a:ext uri="{FF2B5EF4-FFF2-40B4-BE49-F238E27FC236}">
                <a16:creationId xmlns:a16="http://schemas.microsoft.com/office/drawing/2014/main" id="{F0EF0827-D355-4AB4-868C-CC7A06C28917}"/>
              </a:ext>
            </a:extLst>
          </p:cNvPr>
          <p:cNvGrpSpPr/>
          <p:nvPr/>
        </p:nvGrpSpPr>
        <p:grpSpPr>
          <a:xfrm>
            <a:off x="4949367" y="6394491"/>
            <a:ext cx="2672930" cy="400110"/>
            <a:chOff x="4949367" y="6445291"/>
            <a:chExt cx="2672930" cy="400110"/>
          </a:xfrm>
        </p:grpSpPr>
        <p:pic>
          <p:nvPicPr>
            <p:cNvPr id="19" name="Picture 18">
              <a:extLst>
                <a:ext uri="{FF2B5EF4-FFF2-40B4-BE49-F238E27FC236}">
                  <a16:creationId xmlns:a16="http://schemas.microsoft.com/office/drawing/2014/main" id="{6ECF78F2-18B8-485A-9FDB-2D4423CAC79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49367" y="6517023"/>
              <a:ext cx="1029599" cy="280233"/>
            </a:xfrm>
            <a:prstGeom prst="rect">
              <a:avLst/>
            </a:prstGeom>
          </p:spPr>
        </p:pic>
        <p:sp>
          <p:nvSpPr>
            <p:cNvPr id="20" name="TextBox 19">
              <a:extLst>
                <a:ext uri="{FF2B5EF4-FFF2-40B4-BE49-F238E27FC236}">
                  <a16:creationId xmlns:a16="http://schemas.microsoft.com/office/drawing/2014/main" id="{DB7E3D5C-2596-435E-978B-693A39FAAA4F}"/>
                </a:ext>
              </a:extLst>
            </p:cNvPr>
            <p:cNvSpPr txBox="1"/>
            <p:nvPr/>
          </p:nvSpPr>
          <p:spPr>
            <a:xfrm>
              <a:off x="6104013" y="6445291"/>
              <a:ext cx="1518284" cy="400110"/>
            </a:xfrm>
            <a:prstGeom prst="rect">
              <a:avLst/>
            </a:prstGeom>
            <a:noFill/>
          </p:spPr>
          <p:txBody>
            <a:bodyPr wrap="square">
              <a:spAutoFit/>
            </a:bodyPr>
            <a:lstStyle/>
            <a:p>
              <a:pPr algn="ctr"/>
              <a:r>
                <a:rPr lang="en-US" sz="1000" dirty="0">
                  <a:solidFill>
                    <a:schemeClr val="bg1"/>
                  </a:solidFill>
                </a:rPr>
                <a:t>This Program is funded by </a:t>
              </a:r>
            </a:p>
            <a:p>
              <a:pPr algn="ctr"/>
              <a:r>
                <a:rPr lang="en-US" sz="1000" dirty="0">
                  <a:solidFill>
                    <a:schemeClr val="bg1"/>
                  </a:solidFill>
                </a:rPr>
                <a:t>the State of California</a:t>
              </a:r>
            </a:p>
          </p:txBody>
        </p:sp>
        <p:cxnSp>
          <p:nvCxnSpPr>
            <p:cNvPr id="21" name="Straight Connector 20">
              <a:extLst>
                <a:ext uri="{FF2B5EF4-FFF2-40B4-BE49-F238E27FC236}">
                  <a16:creationId xmlns:a16="http://schemas.microsoft.com/office/drawing/2014/main" id="{80058161-EE72-4C07-B712-8AE7438595C1}"/>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5FBBBF0E-0F0B-4E82-B771-3904CCE3B1EE}"/>
              </a:ext>
            </a:extLst>
          </p:cNvPr>
          <p:cNvSpPr>
            <a:spLocks noGrp="1"/>
          </p:cNvSpPr>
          <p:nvPr>
            <p:ph type="sldNum" sz="quarter" idx="12"/>
          </p:nvPr>
        </p:nvSpPr>
        <p:spPr/>
        <p:txBody>
          <a:bodyPr/>
          <a:lstStyle/>
          <a:p>
            <a:fld id="{8AAEA597-3525-4545-A2CF-C14FA043E16B}" type="slidenum">
              <a:rPr lang="en-US" smtClean="0"/>
              <a:t>77</a:t>
            </a:fld>
            <a:endParaRPr lang="en-US"/>
          </a:p>
        </p:txBody>
      </p:sp>
    </p:spTree>
    <p:extLst>
      <p:ext uri="{BB962C8B-B14F-4D97-AF65-F5344CB8AC3E}">
        <p14:creationId xmlns:p14="http://schemas.microsoft.com/office/powerpoint/2010/main" val="24627333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F9ABB2-20AC-4519-86E8-BB62B5DB951E}"/>
              </a:ext>
            </a:extLst>
          </p:cNvPr>
          <p:cNvSpPr txBox="1"/>
          <p:nvPr/>
        </p:nvSpPr>
        <p:spPr>
          <a:xfrm>
            <a:off x="0" y="109255"/>
            <a:ext cx="12192000" cy="707886"/>
          </a:xfrm>
          <a:prstGeom prst="rect">
            <a:avLst/>
          </a:prstGeom>
          <a:noFill/>
        </p:spPr>
        <p:txBody>
          <a:bodyPr wrap="square">
            <a:spAutoFit/>
          </a:bodyPr>
          <a:lstStyle/>
          <a:p>
            <a:pPr algn="ctr" fontAlgn="base"/>
            <a:r>
              <a:rPr lang="en-US" sz="4000" b="1" i="0" dirty="0">
                <a:solidFill>
                  <a:srgbClr val="0A0000"/>
                </a:solidFill>
                <a:effectLst/>
                <a:latin typeface="Balboa Medium" panose="020B0604040203020204" pitchFamily="34" charset="0"/>
              </a:rPr>
              <a:t>SESSI</a:t>
            </a:r>
            <a:r>
              <a:rPr lang="en-US" sz="4000" b="1" dirty="0">
                <a:solidFill>
                  <a:srgbClr val="0A0000"/>
                </a:solidFill>
                <a:latin typeface="Balboa Medium" panose="020B0604040203020204" pitchFamily="34" charset="0"/>
              </a:rPr>
              <a:t>ÓN 3: GUÍA DE SOLICITUD</a:t>
            </a:r>
            <a:endParaRPr lang="en-US" sz="4000" b="1" i="0" dirty="0">
              <a:solidFill>
                <a:srgbClr val="0A0000"/>
              </a:solidFill>
              <a:effectLst/>
              <a:latin typeface="Balboa Medium" panose="020B0604040203020204" pitchFamily="34" charset="0"/>
            </a:endParaRPr>
          </a:p>
        </p:txBody>
      </p:sp>
      <p:sp>
        <p:nvSpPr>
          <p:cNvPr id="6" name="TextBox 5">
            <a:extLst>
              <a:ext uri="{FF2B5EF4-FFF2-40B4-BE49-F238E27FC236}">
                <a16:creationId xmlns:a16="http://schemas.microsoft.com/office/drawing/2014/main" id="{DF71E93C-1F9D-4AB2-A3E6-4D3CA0E8C6E1}"/>
              </a:ext>
            </a:extLst>
          </p:cNvPr>
          <p:cNvSpPr txBox="1"/>
          <p:nvPr/>
        </p:nvSpPr>
        <p:spPr>
          <a:xfrm>
            <a:off x="1" y="1133409"/>
            <a:ext cx="5964864" cy="5909310"/>
          </a:xfrm>
          <a:prstGeom prst="rect">
            <a:avLst/>
          </a:prstGeom>
          <a:noFill/>
        </p:spPr>
        <p:txBody>
          <a:bodyPr wrap="square">
            <a:spAutoFit/>
          </a:bodyPr>
          <a:lstStyle/>
          <a:p>
            <a:r>
              <a:rPr lang="es-ES_tradnl" sz="1400" b="1" dirty="0">
                <a:solidFill>
                  <a:srgbClr val="0D3C82"/>
                </a:solidFill>
              </a:rPr>
              <a:t>¿Los beneficiarios del Programa Federal de Protección de Cheques de Pago (PPP) o del Préstamo por Desastre por Lesiones Económicas (EIDL) son elegibles para presentar una solicitud, y eso se considerará de alguna manera en el proceso?</a:t>
            </a:r>
          </a:p>
          <a:p>
            <a:r>
              <a:rPr lang="es-ES_tradnl" sz="1400" dirty="0"/>
              <a:t>Sí, los beneficiarios de PPP y EIDL pueden postularse. Sin embargo, los fondos no se pueden utilizar para cubrir los mismos gastos durante el mismo período que cubrieron los fondos de PPP / EIDL.</a:t>
            </a:r>
            <a:endParaRPr lang="es-ES_tradnl" sz="1400" b="1" dirty="0">
              <a:solidFill>
                <a:srgbClr val="0D3C82"/>
              </a:solidFill>
            </a:endParaRPr>
          </a:p>
          <a:p>
            <a:br>
              <a:rPr lang="es-ES_tradnl" sz="1400" dirty="0"/>
            </a:br>
            <a:r>
              <a:rPr lang="es-ES_tradnl" sz="1400" b="1" dirty="0">
                <a:solidFill>
                  <a:srgbClr val="0D3C82"/>
                </a:solidFill>
              </a:rPr>
              <a:t>Tengo un negocio de franquicia con múltiples ubicaciones. ¿Puedo solicitar asistencia para cada ubicación?</a:t>
            </a:r>
          </a:p>
          <a:p>
            <a:r>
              <a:rPr lang="es-ES_tradnl" sz="1400" dirty="0"/>
              <a:t>No. Los propietarios de múltiples negocios, franquicias, ubicaciones, etc. serán considerados para una sola subvención y deben solicitar su negocio con los mayores ingresos. Los solicitantes deberán certificar que la solicitud está siendo presentada en nombre del solicitante por el propietario mayoritario del solicitante y que el solicitante es la empresa del propietario con los ingresos más altos como condición para recibir la subvención.</a:t>
            </a:r>
          </a:p>
          <a:p>
            <a:br>
              <a:rPr lang="es-ES_tradnl" sz="1400" dirty="0"/>
            </a:br>
            <a:r>
              <a:rPr lang="es-ES_tradnl" sz="1400" b="1" dirty="0">
                <a:solidFill>
                  <a:srgbClr val="0D3C82"/>
                </a:solidFill>
              </a:rPr>
              <a:t>Si recibo un premio, ¿tendré que devolverlo?</a:t>
            </a:r>
          </a:p>
          <a:p>
            <a:r>
              <a:rPr lang="es-ES_tradnl" sz="1400" dirty="0"/>
              <a:t>No. La concesión es una subvención y no un préstamo que deba reembolsarse. Sin embargo, el estado de California tiene el derecho de buscar todos los remedios disponibles por no cumplir con los términos y condiciones de la subvención, incluidos, entre otros, si el beneficiario no era elegible, utilizó fondos para fines no autorizados o hizo declaraciones falsas en relación con la solicitud de subvención.</a:t>
            </a:r>
          </a:p>
          <a:p>
            <a:endParaRPr lang="en-US" sz="1400" dirty="0"/>
          </a:p>
          <a:p>
            <a:endParaRPr lang="en-US" sz="1400" dirty="0"/>
          </a:p>
          <a:p>
            <a:endParaRPr lang="en-US" sz="1400" dirty="0"/>
          </a:p>
        </p:txBody>
      </p:sp>
      <p:cxnSp>
        <p:nvCxnSpPr>
          <p:cNvPr id="9" name="Straight Connector 8">
            <a:extLst>
              <a:ext uri="{FF2B5EF4-FFF2-40B4-BE49-F238E27FC236}">
                <a16:creationId xmlns:a16="http://schemas.microsoft.com/office/drawing/2014/main" id="{CC887923-09E9-4921-BD40-761253E50E8D}"/>
              </a:ext>
            </a:extLst>
          </p:cNvPr>
          <p:cNvCxnSpPr/>
          <p:nvPr/>
        </p:nvCxnSpPr>
        <p:spPr>
          <a:xfrm>
            <a:off x="6096000" y="1077448"/>
            <a:ext cx="0" cy="5114057"/>
          </a:xfrm>
          <a:prstGeom prst="line">
            <a:avLst/>
          </a:prstGeom>
          <a:ln>
            <a:solidFill>
              <a:srgbClr val="0D3C8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AF49DE-DE3E-4ED8-91B1-2231348904DF}"/>
              </a:ext>
            </a:extLst>
          </p:cNvPr>
          <p:cNvSpPr/>
          <p:nvPr/>
        </p:nvSpPr>
        <p:spPr>
          <a:xfrm>
            <a:off x="0" y="6289288"/>
            <a:ext cx="12192000" cy="568712"/>
          </a:xfrm>
          <a:prstGeom prst="rect">
            <a:avLst/>
          </a:prstGeom>
          <a:solidFill>
            <a:srgbClr val="0D3C82"/>
          </a:solidFill>
          <a:ln>
            <a:solidFill>
              <a:srgbClr val="0D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999FD90E-365E-444D-B761-AEA3958E1F92}"/>
              </a:ext>
            </a:extLst>
          </p:cNvPr>
          <p:cNvCxnSpPr>
            <a:cxnSpLocks/>
          </p:cNvCxnSpPr>
          <p:nvPr/>
        </p:nvCxnSpPr>
        <p:spPr>
          <a:xfrm>
            <a:off x="5731731" y="769013"/>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6D893F6-FF34-4F08-A063-7F0386325B4E}"/>
              </a:ext>
            </a:extLst>
          </p:cNvPr>
          <p:cNvSpPr txBox="1"/>
          <p:nvPr/>
        </p:nvSpPr>
        <p:spPr>
          <a:xfrm>
            <a:off x="6215707" y="1101512"/>
            <a:ext cx="5964861" cy="307777"/>
          </a:xfrm>
          <a:prstGeom prst="rect">
            <a:avLst/>
          </a:prstGeom>
          <a:noFill/>
        </p:spPr>
        <p:txBody>
          <a:bodyPr wrap="square">
            <a:spAutoFit/>
          </a:bodyPr>
          <a:lstStyle/>
          <a:p>
            <a:endParaRPr lang="en-US" sz="1400" dirty="0"/>
          </a:p>
        </p:txBody>
      </p:sp>
      <p:sp>
        <p:nvSpPr>
          <p:cNvPr id="14" name="TextBox 13">
            <a:extLst>
              <a:ext uri="{FF2B5EF4-FFF2-40B4-BE49-F238E27FC236}">
                <a16:creationId xmlns:a16="http://schemas.microsoft.com/office/drawing/2014/main" id="{1C7AF236-E6D3-408D-B33D-6E8853740AE6}"/>
              </a:ext>
            </a:extLst>
          </p:cNvPr>
          <p:cNvSpPr txBox="1"/>
          <p:nvPr/>
        </p:nvSpPr>
        <p:spPr>
          <a:xfrm>
            <a:off x="6215707" y="1101512"/>
            <a:ext cx="5964861" cy="5955476"/>
          </a:xfrm>
          <a:prstGeom prst="rect">
            <a:avLst/>
          </a:prstGeom>
          <a:noFill/>
        </p:spPr>
        <p:txBody>
          <a:bodyPr wrap="square">
            <a:spAutoFit/>
          </a:bodyPr>
          <a:lstStyle/>
          <a:p>
            <a:r>
              <a:rPr lang="es-ES_tradnl" sz="1300" b="1" dirty="0">
                <a:solidFill>
                  <a:srgbClr val="0D3C82"/>
                </a:solidFill>
              </a:rPr>
              <a:t>¿Tengo que pagar impuestos sobre los ingresos de la subvención?</a:t>
            </a:r>
            <a:br>
              <a:rPr lang="es-ES_tradnl" sz="1300" dirty="0"/>
            </a:br>
            <a:r>
              <a:rPr lang="es-ES_tradnl" sz="1300" dirty="0"/>
              <a:t>Si. Antes del 15 de febrero de 2022, recibirá información fiscal relacionada con los ingresos de la subvención, que deberá informar en sus declaraciones de impuestos. Consulte con un profesional de impuestos para obtener información adicional.</a:t>
            </a:r>
          </a:p>
          <a:p>
            <a:br>
              <a:rPr lang="es-ES_tradnl" sz="1300" dirty="0"/>
            </a:br>
            <a:r>
              <a:rPr lang="es-ES_tradnl" sz="1300" b="1" dirty="0">
                <a:solidFill>
                  <a:srgbClr val="0D3C82"/>
                </a:solidFill>
              </a:rPr>
              <a:t>No tengo una computadora. ¿Cómo puedo aplicar?</a:t>
            </a:r>
          </a:p>
          <a:p>
            <a:r>
              <a:rPr lang="es-ES_tradnl" sz="1300" dirty="0"/>
              <a:t>La solicitud de subvención es compatible con dispositivos móviles. Sin embargo, recomendamos encarecidamente utilizar Google Chrome en una computadora para una experiencia óptima. La solicitud de subvención es compatible con dispositivos móviles. Sin embargo, recomendamos encarecidamente utilizar Google Chrome en una computadora para una experiencia óptima. Si usa un dispositivo móvil, es posible que deba ver la aplicación en paisaje (horizontal) en su dispositivo para acceder a toda la información y divulgaciones.</a:t>
            </a:r>
          </a:p>
          <a:p>
            <a:endParaRPr lang="es-ES_tradnl" sz="1300" dirty="0"/>
          </a:p>
          <a:p>
            <a:r>
              <a:rPr lang="es-ES_tradnl" sz="1300" b="1" dirty="0">
                <a:solidFill>
                  <a:srgbClr val="0D3C82"/>
                </a:solidFill>
              </a:rPr>
              <a:t>Perdí el papeleo de verificación física. ¿Puedo enviar una captura de pantalla desde el sitio (es decir, la Secretaría de Estado)?</a:t>
            </a:r>
          </a:p>
          <a:p>
            <a:r>
              <a:rPr lang="es-ES_tradnl" sz="1300" dirty="0"/>
              <a:t>No. No se aceptarán capturas de pantalla como forma de recibo. Recomendamos comunicarse con la Secretaría de Estado de California (</a:t>
            </a:r>
            <a:r>
              <a:rPr lang="es-ES_tradnl" sz="1300" dirty="0">
                <a:hlinkClick r:id="rId3"/>
              </a:rPr>
              <a:t>https://www.sos.ca.gov/business-programs/business-entities/service-options</a:t>
            </a:r>
            <a:r>
              <a:rPr lang="es-ES_tradnl" sz="1300" dirty="0"/>
              <a:t> ) para obtener información sobre cómo obtener copias de ciertos documentos. En ausencia de copias de los documentos de la organización, es posible que solicitemos un comprobante de pago de las tarifas aplicables de la Secretaría de Estado y / o los pagos de la Junta de Impuestos de Franquicia que demuestren el estado activo en California. El comprobante de pago requerido puede incluir cheque cancelado, confirmación de pago por correo electrónico o extracto bancario que refleje el pago.</a:t>
            </a:r>
          </a:p>
          <a:p>
            <a:endParaRPr lang="en-US" sz="1400" dirty="0"/>
          </a:p>
          <a:p>
            <a:endParaRPr lang="en-US" sz="1400" dirty="0"/>
          </a:p>
          <a:p>
            <a:endParaRPr lang="en-US" sz="1400" dirty="0"/>
          </a:p>
          <a:p>
            <a:endParaRPr lang="en-US" sz="1400" dirty="0"/>
          </a:p>
        </p:txBody>
      </p:sp>
      <p:grpSp>
        <p:nvGrpSpPr>
          <p:cNvPr id="18" name="Group 17">
            <a:extLst>
              <a:ext uri="{FF2B5EF4-FFF2-40B4-BE49-F238E27FC236}">
                <a16:creationId xmlns:a16="http://schemas.microsoft.com/office/drawing/2014/main" id="{33C5E85D-EE7A-46F0-AB13-501BBBBE11BC}"/>
              </a:ext>
            </a:extLst>
          </p:cNvPr>
          <p:cNvGrpSpPr/>
          <p:nvPr/>
        </p:nvGrpSpPr>
        <p:grpSpPr>
          <a:xfrm>
            <a:off x="4949367" y="6394491"/>
            <a:ext cx="2672930" cy="400110"/>
            <a:chOff x="4949367" y="6445291"/>
            <a:chExt cx="2672930" cy="400110"/>
          </a:xfrm>
        </p:grpSpPr>
        <p:pic>
          <p:nvPicPr>
            <p:cNvPr id="19" name="Picture 18">
              <a:extLst>
                <a:ext uri="{FF2B5EF4-FFF2-40B4-BE49-F238E27FC236}">
                  <a16:creationId xmlns:a16="http://schemas.microsoft.com/office/drawing/2014/main" id="{AD8F6045-5584-4AB5-81AD-F4D696A340C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949367" y="6517023"/>
              <a:ext cx="1029599" cy="280233"/>
            </a:xfrm>
            <a:prstGeom prst="rect">
              <a:avLst/>
            </a:prstGeom>
          </p:spPr>
        </p:pic>
        <p:sp>
          <p:nvSpPr>
            <p:cNvPr id="20" name="TextBox 19">
              <a:extLst>
                <a:ext uri="{FF2B5EF4-FFF2-40B4-BE49-F238E27FC236}">
                  <a16:creationId xmlns:a16="http://schemas.microsoft.com/office/drawing/2014/main" id="{FA00E9A4-CA84-437B-85A5-D1AFE32A40E6}"/>
                </a:ext>
              </a:extLst>
            </p:cNvPr>
            <p:cNvSpPr txBox="1"/>
            <p:nvPr/>
          </p:nvSpPr>
          <p:spPr>
            <a:xfrm>
              <a:off x="6104013" y="6445291"/>
              <a:ext cx="1518284" cy="400110"/>
            </a:xfrm>
            <a:prstGeom prst="rect">
              <a:avLst/>
            </a:prstGeom>
            <a:noFill/>
          </p:spPr>
          <p:txBody>
            <a:bodyPr wrap="square">
              <a:spAutoFit/>
            </a:bodyPr>
            <a:lstStyle/>
            <a:p>
              <a:pPr algn="ctr"/>
              <a:r>
                <a:rPr lang="en-US" sz="1000" dirty="0">
                  <a:solidFill>
                    <a:schemeClr val="bg1"/>
                  </a:solidFill>
                </a:rPr>
                <a:t>This Program is funded by </a:t>
              </a:r>
            </a:p>
            <a:p>
              <a:pPr algn="ctr"/>
              <a:r>
                <a:rPr lang="en-US" sz="1000" dirty="0">
                  <a:solidFill>
                    <a:schemeClr val="bg1"/>
                  </a:solidFill>
                </a:rPr>
                <a:t>the State of California</a:t>
              </a:r>
            </a:p>
          </p:txBody>
        </p:sp>
        <p:cxnSp>
          <p:nvCxnSpPr>
            <p:cNvPr id="21" name="Straight Connector 20">
              <a:extLst>
                <a:ext uri="{FF2B5EF4-FFF2-40B4-BE49-F238E27FC236}">
                  <a16:creationId xmlns:a16="http://schemas.microsoft.com/office/drawing/2014/main" id="{0DB5FED0-1FE1-4D83-836B-833E0F83EA0F}"/>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5784A24D-C5C1-47A6-B3F2-40B816A81CA0}"/>
              </a:ext>
            </a:extLst>
          </p:cNvPr>
          <p:cNvSpPr>
            <a:spLocks noGrp="1"/>
          </p:cNvSpPr>
          <p:nvPr>
            <p:ph type="sldNum" sz="quarter" idx="12"/>
          </p:nvPr>
        </p:nvSpPr>
        <p:spPr/>
        <p:txBody>
          <a:bodyPr/>
          <a:lstStyle/>
          <a:p>
            <a:fld id="{8AAEA597-3525-4545-A2CF-C14FA043E16B}" type="slidenum">
              <a:rPr lang="en-US" smtClean="0"/>
              <a:t>78</a:t>
            </a:fld>
            <a:endParaRPr lang="en-US"/>
          </a:p>
        </p:txBody>
      </p:sp>
    </p:spTree>
    <p:extLst>
      <p:ext uri="{BB962C8B-B14F-4D97-AF65-F5344CB8AC3E}">
        <p14:creationId xmlns:p14="http://schemas.microsoft.com/office/powerpoint/2010/main" val="37037155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F9ABB2-20AC-4519-86E8-BB62B5DB951E}"/>
              </a:ext>
            </a:extLst>
          </p:cNvPr>
          <p:cNvSpPr txBox="1"/>
          <p:nvPr/>
        </p:nvSpPr>
        <p:spPr>
          <a:xfrm>
            <a:off x="0" y="109255"/>
            <a:ext cx="12192000" cy="707886"/>
          </a:xfrm>
          <a:prstGeom prst="rect">
            <a:avLst/>
          </a:prstGeom>
          <a:noFill/>
        </p:spPr>
        <p:txBody>
          <a:bodyPr wrap="square">
            <a:spAutoFit/>
          </a:bodyPr>
          <a:lstStyle/>
          <a:p>
            <a:pPr algn="ctr" fontAlgn="base"/>
            <a:r>
              <a:rPr lang="en-US" sz="4000" b="1" dirty="0">
                <a:solidFill>
                  <a:srgbClr val="0A0000"/>
                </a:solidFill>
                <a:latin typeface="Balboa Medium" panose="020B0604040203020204" pitchFamily="34" charset="0"/>
              </a:rPr>
              <a:t>SESSIÓN 3: GUÍA DE SOLICITUD</a:t>
            </a:r>
            <a:endParaRPr lang="en-US" sz="4000" b="1" i="0" dirty="0">
              <a:solidFill>
                <a:srgbClr val="0A0000"/>
              </a:solidFill>
              <a:effectLst/>
              <a:latin typeface="Balboa Medium" panose="020B0604040203020204" pitchFamily="34" charset="0"/>
            </a:endParaRPr>
          </a:p>
        </p:txBody>
      </p:sp>
      <p:sp>
        <p:nvSpPr>
          <p:cNvPr id="6" name="TextBox 5">
            <a:extLst>
              <a:ext uri="{FF2B5EF4-FFF2-40B4-BE49-F238E27FC236}">
                <a16:creationId xmlns:a16="http://schemas.microsoft.com/office/drawing/2014/main" id="{DF71E93C-1F9D-4AB2-A3E6-4D3CA0E8C6E1}"/>
              </a:ext>
            </a:extLst>
          </p:cNvPr>
          <p:cNvSpPr txBox="1"/>
          <p:nvPr/>
        </p:nvSpPr>
        <p:spPr>
          <a:xfrm>
            <a:off x="1" y="1133409"/>
            <a:ext cx="5964864" cy="4616648"/>
          </a:xfrm>
          <a:prstGeom prst="rect">
            <a:avLst/>
          </a:prstGeom>
          <a:noFill/>
        </p:spPr>
        <p:txBody>
          <a:bodyPr wrap="square">
            <a:spAutoFit/>
          </a:bodyPr>
          <a:lstStyle/>
          <a:p>
            <a:r>
              <a:rPr lang="es-ES_tradnl" sz="1400" b="1" dirty="0">
                <a:solidFill>
                  <a:srgbClr val="0D3C82"/>
                </a:solidFill>
              </a:rPr>
              <a:t>¿Necesito proporcionar recibos de mis compras (es decir, PPE)?</a:t>
            </a:r>
            <a:br>
              <a:rPr lang="es-ES_tradnl" sz="1400" dirty="0"/>
            </a:br>
            <a:r>
              <a:rPr lang="es-ES_tradnl" sz="1400" dirty="0"/>
              <a:t>No es necesario que proporcione recibos de compra como parte del proceso de solicitud. Sin embargo, le recomendamos que conserve todos sus registros relacionados con la subvención y el uso de fondos durante al menos tres años.</a:t>
            </a:r>
          </a:p>
          <a:p>
            <a:endParaRPr lang="es-ES_tradnl" sz="1400" dirty="0"/>
          </a:p>
          <a:p>
            <a:r>
              <a:rPr lang="es-ES_tradnl" sz="1400" b="1" dirty="0">
                <a:solidFill>
                  <a:srgbClr val="0D3C82"/>
                </a:solidFill>
              </a:rPr>
              <a:t>Soy indocumentado ¿Puedo solicitar las subvenciones?</a:t>
            </a:r>
          </a:p>
          <a:p>
            <a:r>
              <a:rPr lang="es-ES_tradnl" sz="1400" dirty="0"/>
              <a:t>Las subvenciones de ayuda para pequeñas empresas se otorgan a pequeñas empresas y organizaciones sin fines de lucro elegibles. La aplicación no requiere ninguna información sobre el estado migratorio de los dueños de negocios. Sin embargo, los dueños de negocios estarán sujetos a la verificación del ITIN a través del formulario CP565 del IRS.</a:t>
            </a:r>
          </a:p>
          <a:p>
            <a:endParaRPr lang="es-ES_tradnl" sz="1400" dirty="0"/>
          </a:p>
          <a:p>
            <a:r>
              <a:rPr lang="es-ES_tradnl" sz="1400" b="1" dirty="0">
                <a:solidFill>
                  <a:srgbClr val="0E3C83"/>
                </a:solidFill>
              </a:rPr>
              <a:t>Mi negocio esta activo, sin embargo, el sitio web de la Secretaría del Estado lo refleja como inactivo.  ¿Que documentos se pueden proporcionar para demostrar que mi empresa esta activa?</a:t>
            </a:r>
            <a:br>
              <a:rPr lang="es-ES_tradnl" sz="1400" dirty="0"/>
            </a:br>
            <a:r>
              <a:rPr lang="es-ES_tradnl" sz="1400" dirty="0"/>
              <a:t>Es posible que solicitemos un comprobante de pago de las tarifas aplicables de la Secretaría de Estado y / o los pagos de la Junta de Impuestos de Franquicia que demuestren el estado activo en California. El comprobante de pago requerido puede incluir cheque cancelado, confirmación de pago por correo electrónico o extracto bancario que refleje el pago.</a:t>
            </a:r>
          </a:p>
          <a:p>
            <a:endParaRPr lang="en-US" sz="1400" dirty="0"/>
          </a:p>
        </p:txBody>
      </p:sp>
      <p:cxnSp>
        <p:nvCxnSpPr>
          <p:cNvPr id="9" name="Straight Connector 8">
            <a:extLst>
              <a:ext uri="{FF2B5EF4-FFF2-40B4-BE49-F238E27FC236}">
                <a16:creationId xmlns:a16="http://schemas.microsoft.com/office/drawing/2014/main" id="{CC887923-09E9-4921-BD40-761253E50E8D}"/>
              </a:ext>
            </a:extLst>
          </p:cNvPr>
          <p:cNvCxnSpPr/>
          <p:nvPr/>
        </p:nvCxnSpPr>
        <p:spPr>
          <a:xfrm>
            <a:off x="6096000" y="1077448"/>
            <a:ext cx="0" cy="5114057"/>
          </a:xfrm>
          <a:prstGeom prst="line">
            <a:avLst/>
          </a:prstGeom>
          <a:ln>
            <a:solidFill>
              <a:srgbClr val="0D3C8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AF49DE-DE3E-4ED8-91B1-2231348904DF}"/>
              </a:ext>
            </a:extLst>
          </p:cNvPr>
          <p:cNvSpPr/>
          <p:nvPr/>
        </p:nvSpPr>
        <p:spPr>
          <a:xfrm>
            <a:off x="0" y="6289288"/>
            <a:ext cx="12192000" cy="568712"/>
          </a:xfrm>
          <a:prstGeom prst="rect">
            <a:avLst/>
          </a:prstGeom>
          <a:solidFill>
            <a:srgbClr val="0D3C82"/>
          </a:solidFill>
          <a:ln>
            <a:solidFill>
              <a:srgbClr val="0D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999FD90E-365E-444D-B761-AEA3958E1F92}"/>
              </a:ext>
            </a:extLst>
          </p:cNvPr>
          <p:cNvCxnSpPr>
            <a:cxnSpLocks/>
          </p:cNvCxnSpPr>
          <p:nvPr/>
        </p:nvCxnSpPr>
        <p:spPr>
          <a:xfrm>
            <a:off x="5731731" y="769013"/>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6D893F6-FF34-4F08-A063-7F0386325B4E}"/>
              </a:ext>
            </a:extLst>
          </p:cNvPr>
          <p:cNvSpPr txBox="1"/>
          <p:nvPr/>
        </p:nvSpPr>
        <p:spPr>
          <a:xfrm>
            <a:off x="6215707" y="1101512"/>
            <a:ext cx="5964861" cy="307777"/>
          </a:xfrm>
          <a:prstGeom prst="rect">
            <a:avLst/>
          </a:prstGeom>
          <a:noFill/>
        </p:spPr>
        <p:txBody>
          <a:bodyPr wrap="square">
            <a:spAutoFit/>
          </a:bodyPr>
          <a:lstStyle/>
          <a:p>
            <a:endParaRPr lang="en-US" sz="1400" dirty="0"/>
          </a:p>
        </p:txBody>
      </p:sp>
      <p:grpSp>
        <p:nvGrpSpPr>
          <p:cNvPr id="14" name="Group 13">
            <a:extLst>
              <a:ext uri="{FF2B5EF4-FFF2-40B4-BE49-F238E27FC236}">
                <a16:creationId xmlns:a16="http://schemas.microsoft.com/office/drawing/2014/main" id="{2220774E-4158-4B5F-A75D-4B7958CF8755}"/>
              </a:ext>
            </a:extLst>
          </p:cNvPr>
          <p:cNvGrpSpPr/>
          <p:nvPr/>
        </p:nvGrpSpPr>
        <p:grpSpPr>
          <a:xfrm>
            <a:off x="4949367" y="6394491"/>
            <a:ext cx="2672930" cy="400110"/>
            <a:chOff x="4949367" y="6445291"/>
            <a:chExt cx="2672930" cy="400110"/>
          </a:xfrm>
        </p:grpSpPr>
        <p:pic>
          <p:nvPicPr>
            <p:cNvPr id="18" name="Picture 17">
              <a:extLst>
                <a:ext uri="{FF2B5EF4-FFF2-40B4-BE49-F238E27FC236}">
                  <a16:creationId xmlns:a16="http://schemas.microsoft.com/office/drawing/2014/main" id="{6921AD85-9EA5-4E02-A1B4-C6EFABD0E20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49367" y="6517023"/>
              <a:ext cx="1029599" cy="280233"/>
            </a:xfrm>
            <a:prstGeom prst="rect">
              <a:avLst/>
            </a:prstGeom>
          </p:spPr>
        </p:pic>
        <p:sp>
          <p:nvSpPr>
            <p:cNvPr id="19" name="TextBox 18">
              <a:extLst>
                <a:ext uri="{FF2B5EF4-FFF2-40B4-BE49-F238E27FC236}">
                  <a16:creationId xmlns:a16="http://schemas.microsoft.com/office/drawing/2014/main" id="{F603D35A-1DFA-4B03-9C1D-999C85A30BF2}"/>
                </a:ext>
              </a:extLst>
            </p:cNvPr>
            <p:cNvSpPr txBox="1"/>
            <p:nvPr/>
          </p:nvSpPr>
          <p:spPr>
            <a:xfrm>
              <a:off x="6104013" y="6445291"/>
              <a:ext cx="1518284" cy="400110"/>
            </a:xfrm>
            <a:prstGeom prst="rect">
              <a:avLst/>
            </a:prstGeom>
            <a:noFill/>
          </p:spPr>
          <p:txBody>
            <a:bodyPr wrap="square">
              <a:spAutoFit/>
            </a:bodyPr>
            <a:lstStyle/>
            <a:p>
              <a:pPr algn="ctr"/>
              <a:r>
                <a:rPr lang="en-US" sz="1000" dirty="0">
                  <a:solidFill>
                    <a:schemeClr val="bg1"/>
                  </a:solidFill>
                </a:rPr>
                <a:t>This Program is funded by </a:t>
              </a:r>
            </a:p>
            <a:p>
              <a:pPr algn="ctr"/>
              <a:r>
                <a:rPr lang="en-US" sz="1000" dirty="0">
                  <a:solidFill>
                    <a:schemeClr val="bg1"/>
                  </a:solidFill>
                </a:rPr>
                <a:t>the State of California</a:t>
              </a:r>
            </a:p>
          </p:txBody>
        </p:sp>
        <p:cxnSp>
          <p:nvCxnSpPr>
            <p:cNvPr id="20" name="Straight Connector 19">
              <a:extLst>
                <a:ext uri="{FF2B5EF4-FFF2-40B4-BE49-F238E27FC236}">
                  <a16:creationId xmlns:a16="http://schemas.microsoft.com/office/drawing/2014/main" id="{70828B92-6765-4D2C-BE33-096AB6712456}"/>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F9139F44-FBE1-4AB6-919F-D68B404998D6}"/>
              </a:ext>
            </a:extLst>
          </p:cNvPr>
          <p:cNvSpPr>
            <a:spLocks noGrp="1"/>
          </p:cNvSpPr>
          <p:nvPr>
            <p:ph type="sldNum" sz="quarter" idx="12"/>
          </p:nvPr>
        </p:nvSpPr>
        <p:spPr/>
        <p:txBody>
          <a:bodyPr/>
          <a:lstStyle/>
          <a:p>
            <a:fld id="{8AAEA597-3525-4545-A2CF-C14FA043E16B}" type="slidenum">
              <a:rPr lang="en-US" smtClean="0"/>
              <a:t>79</a:t>
            </a:fld>
            <a:endParaRPr lang="en-US"/>
          </a:p>
        </p:txBody>
      </p:sp>
      <p:sp>
        <p:nvSpPr>
          <p:cNvPr id="15" name="TextBox 14">
            <a:extLst>
              <a:ext uri="{FF2B5EF4-FFF2-40B4-BE49-F238E27FC236}">
                <a16:creationId xmlns:a16="http://schemas.microsoft.com/office/drawing/2014/main" id="{0AFB2E87-6CA9-40A2-9348-0AE32568C666}"/>
              </a:ext>
            </a:extLst>
          </p:cNvPr>
          <p:cNvSpPr txBox="1"/>
          <p:nvPr/>
        </p:nvSpPr>
        <p:spPr>
          <a:xfrm>
            <a:off x="6215707" y="1101512"/>
            <a:ext cx="5964861" cy="4832092"/>
          </a:xfrm>
          <a:prstGeom prst="rect">
            <a:avLst/>
          </a:prstGeom>
          <a:noFill/>
        </p:spPr>
        <p:txBody>
          <a:bodyPr wrap="square">
            <a:spAutoFit/>
          </a:bodyPr>
          <a:lstStyle/>
          <a:p>
            <a:r>
              <a:rPr lang="es-ES_tradnl" sz="1400" b="1" dirty="0">
                <a:solidFill>
                  <a:srgbClr val="0D3C82"/>
                </a:solidFill>
              </a:rPr>
              <a:t>¿Son elegibles las organizaciones sin fines de lucro que utilizan un patrocinador ? </a:t>
            </a:r>
          </a:p>
          <a:p>
            <a:r>
              <a:rPr lang="es-ES_tradnl" sz="1400" dirty="0"/>
              <a:t>Las organizaciones sin fines de lucro que utilizan un patrocinador fiscal solo son elegibles si la organización sin fines de lucro está registrada por separado como una organización exenta de impuestos de conformidad con la Sección del Código 501 (c) (3), 501 (c) (6) o 501 (c) (19 ) y cumple con todos los demás requisitos de elegibilidad. Las organizaciones sin fines de lucro no pueden confiar en el estado de exención de impuestos del patrocinador fiscal para determinar su elegibilidad.</a:t>
            </a:r>
          </a:p>
          <a:p>
            <a:endParaRPr lang="es-ES_tradnl" sz="1400" dirty="0"/>
          </a:p>
          <a:p>
            <a:pPr marL="0" marR="0"/>
            <a:r>
              <a:rPr lang="es-ES_tradnl" sz="1400" b="1" dirty="0">
                <a:solidFill>
                  <a:srgbClr val="0D3C82"/>
                </a:solidFill>
                <a:effectLst/>
                <a:latin typeface="Calibri" panose="020F0502020204030204" pitchFamily="34" charset="0"/>
                <a:ea typeface="Calibri" panose="020F0502020204030204" pitchFamily="34" charset="0"/>
              </a:rPr>
              <a:t>¿Se considerarán las subvenciones bajo la regla de carga publica?</a:t>
            </a:r>
          </a:p>
          <a:p>
            <a:r>
              <a:rPr lang="es-ES_tradnl" sz="1400" dirty="0"/>
              <a:t>Las subvenciones de ayuda para pequeñas empresas se otorgan a pequeñas empresas y organizaciones sin fines de lucro elegibles. Estas subvenciones no se consideran bajo la regla de carga pública. La política de carga pública considera el uso que hace una persona de los beneficios públicos y otras circunstancias individuales, incluidos los ingresos, el estado financiero, los activos y otros factores. Si tiene preguntas sobre su caso específico, consulte la asistencia de inmigración calificada aquí.</a:t>
            </a:r>
          </a:p>
          <a:p>
            <a:endParaRPr lang="en-US" sz="1400" dirty="0"/>
          </a:p>
          <a:p>
            <a:endParaRPr lang="en-US" sz="1400" dirty="0"/>
          </a:p>
          <a:p>
            <a:endParaRPr lang="en-US" sz="1400" dirty="0"/>
          </a:p>
          <a:p>
            <a:endParaRPr lang="en-US" sz="1400" dirty="0"/>
          </a:p>
        </p:txBody>
      </p:sp>
    </p:spTree>
    <p:extLst>
      <p:ext uri="{BB962C8B-B14F-4D97-AF65-F5344CB8AC3E}">
        <p14:creationId xmlns:p14="http://schemas.microsoft.com/office/powerpoint/2010/main" val="3939542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F9ABB2-20AC-4519-86E8-BB62B5DB951E}"/>
              </a:ext>
            </a:extLst>
          </p:cNvPr>
          <p:cNvSpPr txBox="1"/>
          <p:nvPr/>
        </p:nvSpPr>
        <p:spPr>
          <a:xfrm>
            <a:off x="0" y="109255"/>
            <a:ext cx="12192000" cy="707886"/>
          </a:xfrm>
          <a:prstGeom prst="rect">
            <a:avLst/>
          </a:prstGeom>
          <a:noFill/>
        </p:spPr>
        <p:txBody>
          <a:bodyPr wrap="square">
            <a:spAutoFit/>
          </a:bodyPr>
          <a:lstStyle/>
          <a:p>
            <a:pPr algn="ctr" fontAlgn="base"/>
            <a:r>
              <a:rPr lang="en-US" sz="4000" b="1" i="0" dirty="0">
                <a:solidFill>
                  <a:srgbClr val="0A0000"/>
                </a:solidFill>
                <a:effectLst/>
                <a:latin typeface="Balboa Medium" panose="020B0604040203020204" pitchFamily="34" charset="0"/>
              </a:rPr>
              <a:t>SECCION # 5: USO DE LOS FONDOS</a:t>
            </a:r>
          </a:p>
        </p:txBody>
      </p:sp>
      <p:sp>
        <p:nvSpPr>
          <p:cNvPr id="6" name="TextBox 5">
            <a:extLst>
              <a:ext uri="{FF2B5EF4-FFF2-40B4-BE49-F238E27FC236}">
                <a16:creationId xmlns:a16="http://schemas.microsoft.com/office/drawing/2014/main" id="{DF71E93C-1F9D-4AB2-A3E6-4D3CA0E8C6E1}"/>
              </a:ext>
            </a:extLst>
          </p:cNvPr>
          <p:cNvSpPr txBox="1"/>
          <p:nvPr/>
        </p:nvSpPr>
        <p:spPr>
          <a:xfrm>
            <a:off x="29384" y="1101512"/>
            <a:ext cx="7013673" cy="4985980"/>
          </a:xfrm>
          <a:prstGeom prst="rect">
            <a:avLst/>
          </a:prstGeom>
          <a:noFill/>
        </p:spPr>
        <p:txBody>
          <a:bodyPr wrap="square">
            <a:spAutoFit/>
          </a:bodyPr>
          <a:lstStyle/>
          <a:p>
            <a:r>
              <a:rPr lang="en-US" dirty="0">
                <a:latin typeface="Balboa Light" panose="020B0304040203020204" pitchFamily="34" charset="0"/>
              </a:rPr>
              <a:t>USO ELEGIBLES DE LOS FONDOS  </a:t>
            </a:r>
          </a:p>
          <a:p>
            <a:pPr marL="342900" indent="-342900">
              <a:buFont typeface="Arial" panose="020B0604020202020204" pitchFamily="34" charset="0"/>
              <a:buChar char="•"/>
            </a:pPr>
            <a:r>
              <a:rPr lang="es-ES_tradnl" sz="1500" dirty="0"/>
              <a:t>seguridad, como interrupciones comerciales o cierres comerciales incurridos como resultado de la pandemia COVID-19.  Los siguientes son los usos elegibles de los fondos de subvención:​</a:t>
            </a:r>
          </a:p>
          <a:p>
            <a:pPr marL="800100" lvl="1" indent="-342900">
              <a:buFont typeface="Courier New" panose="02070309020205020404" pitchFamily="49" charset="0"/>
              <a:buChar char="o"/>
            </a:pPr>
            <a:r>
              <a:rPr lang="es-ES_tradnl" sz="1500" dirty="0"/>
              <a:t>Todos los gastos de los empleaos, incluidos los costos de nómina, beneficios de atención médica, ausencia por enfermedad, medica o familiar pagada y primas de seguro.</a:t>
            </a:r>
          </a:p>
          <a:p>
            <a:pPr marL="800100" lvl="1" indent="-342900">
              <a:buFont typeface="Courier New" panose="02070309020205020404" pitchFamily="49" charset="0"/>
              <a:buChar char="o"/>
            </a:pPr>
            <a:r>
              <a:rPr lang="es-ES_tradnl" sz="1500" dirty="0"/>
              <a:t>Capital de trabajo, gastos generales (incluidos el alquiler, los servicios públicos, el principal de la hipoteca y los pagos de interés ( excluidos los pagos anticipados de la hipoteca)), los pagos de la deuda (principal e intereses) incurridos después del 1 de marzo del 2020. ​</a:t>
            </a:r>
          </a:p>
          <a:p>
            <a:pPr marL="800100" lvl="1" indent="-342900">
              <a:buFont typeface="Courier New" panose="02070309020205020404" pitchFamily="49" charset="0"/>
              <a:buChar char="o"/>
            </a:pPr>
            <a:r>
              <a:rPr lang="es-ES_tradnl" sz="1500" dirty="0"/>
              <a:t>Costos asociados con la reapertura de operaciones comerciales después de haber sido cerradas total o parcialmente debido a restricciones de salud y seguridad COVID-19 exigidas por el estado y cierres comerciales.</a:t>
            </a:r>
          </a:p>
          <a:p>
            <a:pPr marL="800100" lvl="1" indent="-342900">
              <a:buFont typeface="Courier New" panose="02070309020205020404" pitchFamily="49" charset="0"/>
              <a:buChar char="o"/>
            </a:pPr>
            <a:r>
              <a:rPr lang="es-ES_tradnl" sz="1500" dirty="0"/>
              <a:t>Costos asociados con el cumplimiento de las pautas federales, estatales o locales de COVID-19 para reabrir con los protocolos de seguridad requeridos, que incluyen, entre otros, equipos, barreras de plexiglás, cenas al aire libre, suministros de PPE, pruebas y gastos de capacitación de empleados</a:t>
            </a:r>
          </a:p>
          <a:p>
            <a:pPr marL="800100" lvl="1" indent="-342900">
              <a:buFont typeface="Courier New" panose="02070309020205020404" pitchFamily="49" charset="0"/>
              <a:buChar char="o"/>
            </a:pPr>
            <a:r>
              <a:rPr lang="es-ES_tradnl" sz="1500" dirty="0"/>
              <a:t>Cualquier otro gasto relacionado con COVID-19 que no este cubierto (durante el mismo periodo) a través del subsidio, prestamos condenables u otro alivio a través de programas federales, estatales, del condado o de la ciudad.</a:t>
            </a:r>
          </a:p>
        </p:txBody>
      </p:sp>
      <p:sp>
        <p:nvSpPr>
          <p:cNvPr id="7" name="TextBox 6">
            <a:extLst>
              <a:ext uri="{FF2B5EF4-FFF2-40B4-BE49-F238E27FC236}">
                <a16:creationId xmlns:a16="http://schemas.microsoft.com/office/drawing/2014/main" id="{7A1B6CB9-412C-4936-BC2F-E2469D7F885E}"/>
              </a:ext>
            </a:extLst>
          </p:cNvPr>
          <p:cNvSpPr txBox="1"/>
          <p:nvPr/>
        </p:nvSpPr>
        <p:spPr>
          <a:xfrm>
            <a:off x="7298871" y="1101512"/>
            <a:ext cx="4620982" cy="2954655"/>
          </a:xfrm>
          <a:prstGeom prst="rect">
            <a:avLst/>
          </a:prstGeom>
          <a:noFill/>
        </p:spPr>
        <p:txBody>
          <a:bodyPr wrap="square">
            <a:spAutoFit/>
          </a:bodyPr>
          <a:lstStyle/>
          <a:p>
            <a:r>
              <a:rPr lang="en-US" dirty="0">
                <a:latin typeface="Balboa Light" panose="020B0304040203020204" pitchFamily="34" charset="0"/>
              </a:rPr>
              <a:t>USO INELIGLE DE LOS FONDOS</a:t>
            </a:r>
          </a:p>
          <a:p>
            <a:pPr marL="342900" indent="-342900">
              <a:buFont typeface="Arial" panose="020B0604020202020204" pitchFamily="34" charset="0"/>
              <a:buChar char="•"/>
            </a:pPr>
            <a:r>
              <a:rPr lang="es-ES_tradnl" sz="1400" dirty="0"/>
              <a:t>Gastos de Recursos Humanos para la porción de </a:t>
            </a:r>
            <a:r>
              <a:rPr lang="es-ES_tradnl" sz="1400" dirty="0" err="1"/>
              <a:t>Medicaid</a:t>
            </a:r>
            <a:r>
              <a:rPr lang="es-ES_tradnl" sz="1400" dirty="0"/>
              <a:t> compartido del Estado (</a:t>
            </a:r>
            <a:r>
              <a:rPr lang="es-ES_tradnl" sz="1400" dirty="0" err="1"/>
              <a:t>the</a:t>
            </a:r>
            <a:r>
              <a:rPr lang="es-ES_tradnl" sz="1400" dirty="0"/>
              <a:t> </a:t>
            </a:r>
            <a:r>
              <a:rPr lang="es-ES_tradnl" sz="1400" dirty="0" err="1"/>
              <a:t>State</a:t>
            </a:r>
            <a:r>
              <a:rPr lang="es-ES_tradnl" sz="1400" dirty="0"/>
              <a:t> share of </a:t>
            </a:r>
            <a:r>
              <a:rPr lang="es-ES_tradnl" sz="1400" dirty="0" err="1"/>
              <a:t>Medicaid</a:t>
            </a:r>
            <a:r>
              <a:rPr lang="es-ES_tradnl" sz="1400" dirty="0"/>
              <a:t>);​</a:t>
            </a:r>
          </a:p>
          <a:p>
            <a:pPr marL="342900" indent="-342900">
              <a:buFont typeface="Arial" panose="020B0604020202020204" pitchFamily="34" charset="0"/>
              <a:buChar char="•"/>
            </a:pPr>
            <a:r>
              <a:rPr lang="es-ES_tradnl" sz="1400" dirty="0"/>
              <a:t>Bonos de empleados o la indemnización por despido; ​</a:t>
            </a:r>
          </a:p>
          <a:p>
            <a:pPr marL="342900" indent="-342900">
              <a:buFont typeface="Arial" panose="020B0604020202020204" pitchFamily="34" charset="0"/>
              <a:buChar char="•"/>
            </a:pPr>
            <a:r>
              <a:rPr lang="es-ES_tradnl" sz="1400" dirty="0"/>
              <a:t>Impuestos; ​</a:t>
            </a:r>
          </a:p>
          <a:p>
            <a:pPr marL="342900" indent="-342900">
              <a:buFont typeface="Arial" panose="020B0604020202020204" pitchFamily="34" charset="0"/>
              <a:buChar char="•"/>
            </a:pPr>
            <a:r>
              <a:rPr lang="es-ES_tradnl" sz="1400" dirty="0"/>
              <a:t>Acuerdos legales; ​</a:t>
            </a:r>
          </a:p>
          <a:p>
            <a:pPr marL="342900" indent="-342900">
              <a:buFont typeface="Arial" panose="020B0604020202020204" pitchFamily="34" charset="0"/>
              <a:buChar char="•"/>
            </a:pPr>
            <a:r>
              <a:rPr lang="es-ES_tradnl" sz="1400" dirty="0"/>
              <a:t>Gastos personales u otros gastos no relacionados a el impacto de COVID-19;​</a:t>
            </a:r>
          </a:p>
          <a:p>
            <a:pPr marL="342900" indent="-342900">
              <a:buFont typeface="Arial" panose="020B0604020202020204" pitchFamily="34" charset="0"/>
              <a:buChar char="•"/>
            </a:pPr>
            <a:r>
              <a:rPr lang="es-ES_tradnl" sz="1400" dirty="0"/>
              <a:t>Gastos de reparación de daños ya cubiertos por el seguro ​</a:t>
            </a:r>
          </a:p>
          <a:p>
            <a:pPr marL="342900" indent="-342900">
              <a:buFont typeface="Arial" panose="020B0604020202020204" pitchFamily="34" charset="0"/>
              <a:buChar char="•"/>
            </a:pPr>
            <a:r>
              <a:rPr lang="es-ES_tradnl" sz="1400" dirty="0"/>
              <a:t>Rembolso de donadores que donaron su servicio o artículos.</a:t>
            </a:r>
          </a:p>
        </p:txBody>
      </p:sp>
      <p:cxnSp>
        <p:nvCxnSpPr>
          <p:cNvPr id="9" name="Straight Connector 8">
            <a:extLst>
              <a:ext uri="{FF2B5EF4-FFF2-40B4-BE49-F238E27FC236}">
                <a16:creationId xmlns:a16="http://schemas.microsoft.com/office/drawing/2014/main" id="{CC887923-09E9-4921-BD40-761253E50E8D}"/>
              </a:ext>
            </a:extLst>
          </p:cNvPr>
          <p:cNvCxnSpPr/>
          <p:nvPr/>
        </p:nvCxnSpPr>
        <p:spPr>
          <a:xfrm>
            <a:off x="7043057" y="1101512"/>
            <a:ext cx="0" cy="5114057"/>
          </a:xfrm>
          <a:prstGeom prst="line">
            <a:avLst/>
          </a:prstGeom>
          <a:ln>
            <a:solidFill>
              <a:srgbClr val="0D3C8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AF49DE-DE3E-4ED8-91B1-2231348904DF}"/>
              </a:ext>
            </a:extLst>
          </p:cNvPr>
          <p:cNvSpPr/>
          <p:nvPr/>
        </p:nvSpPr>
        <p:spPr>
          <a:xfrm>
            <a:off x="0" y="6289288"/>
            <a:ext cx="12192000" cy="568712"/>
          </a:xfrm>
          <a:prstGeom prst="rect">
            <a:avLst/>
          </a:prstGeom>
          <a:solidFill>
            <a:srgbClr val="0D3C82"/>
          </a:solidFill>
          <a:ln>
            <a:solidFill>
              <a:srgbClr val="0D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DE767D3E-0D82-405F-B0B7-FE0F1A049A44}"/>
              </a:ext>
            </a:extLst>
          </p:cNvPr>
          <p:cNvCxnSpPr>
            <a:cxnSpLocks/>
          </p:cNvCxnSpPr>
          <p:nvPr/>
        </p:nvCxnSpPr>
        <p:spPr>
          <a:xfrm>
            <a:off x="5731731" y="769013"/>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81F3FAE3-3F77-47A5-A4E4-166DE16640A6}"/>
              </a:ext>
            </a:extLst>
          </p:cNvPr>
          <p:cNvGrpSpPr/>
          <p:nvPr/>
        </p:nvGrpSpPr>
        <p:grpSpPr>
          <a:xfrm>
            <a:off x="4949367" y="6394491"/>
            <a:ext cx="2672930" cy="400110"/>
            <a:chOff x="4949367" y="6445291"/>
            <a:chExt cx="2672930" cy="400110"/>
          </a:xfrm>
        </p:grpSpPr>
        <p:pic>
          <p:nvPicPr>
            <p:cNvPr id="14" name="Picture 13">
              <a:extLst>
                <a:ext uri="{FF2B5EF4-FFF2-40B4-BE49-F238E27FC236}">
                  <a16:creationId xmlns:a16="http://schemas.microsoft.com/office/drawing/2014/main" id="{A1801AC8-4477-4126-8923-8E6437C3384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49367" y="6517023"/>
              <a:ext cx="1029599" cy="280233"/>
            </a:xfrm>
            <a:prstGeom prst="rect">
              <a:avLst/>
            </a:prstGeom>
          </p:spPr>
        </p:pic>
        <p:sp>
          <p:nvSpPr>
            <p:cNvPr id="18" name="TextBox 17">
              <a:extLst>
                <a:ext uri="{FF2B5EF4-FFF2-40B4-BE49-F238E27FC236}">
                  <a16:creationId xmlns:a16="http://schemas.microsoft.com/office/drawing/2014/main" id="{6FD371F9-8B10-43E9-96D6-078801FE618D}"/>
                </a:ext>
              </a:extLst>
            </p:cNvPr>
            <p:cNvSpPr txBox="1"/>
            <p:nvPr/>
          </p:nvSpPr>
          <p:spPr>
            <a:xfrm>
              <a:off x="6104013" y="6445291"/>
              <a:ext cx="1518284" cy="400110"/>
            </a:xfrm>
            <a:prstGeom prst="rect">
              <a:avLst/>
            </a:prstGeom>
            <a:noFill/>
          </p:spPr>
          <p:txBody>
            <a:bodyPr wrap="square">
              <a:spAutoFit/>
            </a:bodyPr>
            <a:lstStyle/>
            <a:p>
              <a:pPr algn="ctr"/>
              <a:r>
                <a:rPr lang="en-US" sz="1000" dirty="0">
                  <a:solidFill>
                    <a:schemeClr val="bg1"/>
                  </a:solidFill>
                </a:rPr>
                <a:t>This Program is funded by </a:t>
              </a:r>
            </a:p>
            <a:p>
              <a:pPr algn="ctr"/>
              <a:r>
                <a:rPr lang="en-US" sz="1000" dirty="0">
                  <a:solidFill>
                    <a:schemeClr val="bg1"/>
                  </a:solidFill>
                </a:rPr>
                <a:t>the State of California</a:t>
              </a:r>
            </a:p>
          </p:txBody>
        </p:sp>
        <p:cxnSp>
          <p:nvCxnSpPr>
            <p:cNvPr id="19" name="Straight Connector 18">
              <a:extLst>
                <a:ext uri="{FF2B5EF4-FFF2-40B4-BE49-F238E27FC236}">
                  <a16:creationId xmlns:a16="http://schemas.microsoft.com/office/drawing/2014/main" id="{6846F38D-E079-4C07-BE7C-849E26A9CF3A}"/>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22535CF0-7CE4-42BD-BA67-CDDCFDA71FA7}"/>
              </a:ext>
            </a:extLst>
          </p:cNvPr>
          <p:cNvSpPr>
            <a:spLocks noGrp="1"/>
          </p:cNvSpPr>
          <p:nvPr>
            <p:ph type="sldNum" sz="quarter" idx="12"/>
          </p:nvPr>
        </p:nvSpPr>
        <p:spPr/>
        <p:txBody>
          <a:bodyPr/>
          <a:lstStyle/>
          <a:p>
            <a:fld id="{8AAEA597-3525-4545-A2CF-C14FA043E16B}" type="slidenum">
              <a:rPr lang="en-US" smtClean="0"/>
              <a:t>8</a:t>
            </a:fld>
            <a:endParaRPr lang="en-US"/>
          </a:p>
        </p:txBody>
      </p:sp>
    </p:spTree>
    <p:extLst>
      <p:ext uri="{BB962C8B-B14F-4D97-AF65-F5344CB8AC3E}">
        <p14:creationId xmlns:p14="http://schemas.microsoft.com/office/powerpoint/2010/main" val="20126530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F9ABB2-20AC-4519-86E8-BB62B5DB951E}"/>
              </a:ext>
            </a:extLst>
          </p:cNvPr>
          <p:cNvSpPr txBox="1"/>
          <p:nvPr/>
        </p:nvSpPr>
        <p:spPr>
          <a:xfrm>
            <a:off x="0" y="109255"/>
            <a:ext cx="12192000" cy="707886"/>
          </a:xfrm>
          <a:prstGeom prst="rect">
            <a:avLst/>
          </a:prstGeom>
          <a:noFill/>
        </p:spPr>
        <p:txBody>
          <a:bodyPr wrap="square">
            <a:spAutoFit/>
          </a:bodyPr>
          <a:lstStyle/>
          <a:p>
            <a:pPr algn="ctr" fontAlgn="base"/>
            <a:r>
              <a:rPr lang="en-US" sz="4000" b="1" dirty="0">
                <a:solidFill>
                  <a:srgbClr val="0A0000"/>
                </a:solidFill>
                <a:latin typeface="Balboa Medium" panose="020B0604040203020204" pitchFamily="34" charset="0"/>
              </a:rPr>
              <a:t>SECCIÓN 3: GUÍA DE SOLICITUD</a:t>
            </a:r>
            <a:endParaRPr lang="en-US" sz="4000" b="1" i="0" dirty="0">
              <a:solidFill>
                <a:srgbClr val="0A0000"/>
              </a:solidFill>
              <a:effectLst/>
              <a:latin typeface="Balboa Medium" panose="020B0604040203020204" pitchFamily="34" charset="0"/>
            </a:endParaRPr>
          </a:p>
        </p:txBody>
      </p:sp>
      <p:sp>
        <p:nvSpPr>
          <p:cNvPr id="6" name="TextBox 5">
            <a:extLst>
              <a:ext uri="{FF2B5EF4-FFF2-40B4-BE49-F238E27FC236}">
                <a16:creationId xmlns:a16="http://schemas.microsoft.com/office/drawing/2014/main" id="{DF71E93C-1F9D-4AB2-A3E6-4D3CA0E8C6E1}"/>
              </a:ext>
            </a:extLst>
          </p:cNvPr>
          <p:cNvSpPr txBox="1"/>
          <p:nvPr/>
        </p:nvSpPr>
        <p:spPr>
          <a:xfrm>
            <a:off x="1" y="1133409"/>
            <a:ext cx="5964864" cy="5155257"/>
          </a:xfrm>
          <a:prstGeom prst="rect">
            <a:avLst/>
          </a:prstGeom>
          <a:noFill/>
        </p:spPr>
        <p:txBody>
          <a:bodyPr wrap="square">
            <a:spAutoFit/>
          </a:bodyPr>
          <a:lstStyle/>
          <a:p>
            <a:r>
              <a:rPr lang="es-ES_tradnl" sz="1400" b="1" dirty="0">
                <a:solidFill>
                  <a:srgbClr val="0D3C82"/>
                </a:solidFill>
              </a:rPr>
              <a:t>La aplicación solicita información personal de las personas involucradas en el negocio.  Me preocupa como se esta utilizando esta información.</a:t>
            </a:r>
          </a:p>
          <a:p>
            <a:r>
              <a:rPr lang="es-ES_tradnl" sz="1400" dirty="0"/>
              <a:t> </a:t>
            </a:r>
          </a:p>
          <a:p>
            <a:r>
              <a:rPr lang="es-ES_tradnl" sz="1300" dirty="0"/>
              <a:t>La seguridad de su información personal es de máxima prioridad para nosotros. Muchas de las categorías de información personal que recopilamos se solicitan para ayudarnos a determinar y verificar su elegibilidad para una subvención. También solicitamos cierta información personal con el fin de cumplir con los requisitos de la Oficina de Control de Activos Extranjeros y otros requisitos relacionados con la aplicación de sanciones económicas y comerciales. Como este es un programa de subvenciones financiado por el estado de California y administrado por sus agencias designadas, parte de su información personal y materiales de solicitud también pueden ser compartidos con el estado de California y / o sus representantes autorizados designados, incluidos, entre otros, los Oficina del Defensor de la Pequeña Empresa de California y la Oficina de Desarrollo Económico y Empresarial del Gobernador de California. Cualquier información y registros que estén en posesión o bajo el control de una agencia o departamento del gobierno de California están sujetos a divulgación de conformidad con la Ley de registros públicos de California. </a:t>
            </a:r>
          </a:p>
          <a:p>
            <a:endParaRPr lang="es-ES_tradnl" sz="1300" dirty="0"/>
          </a:p>
          <a:p>
            <a:r>
              <a:rPr lang="es-ES_tradnl" sz="1300" dirty="0"/>
              <a:t>No vendemos su información personal a anunciantes u otros terceros para obtener ganancias financieras. Cualquier intercambio de información personal con terceros se realiza de acuerdo con la política de privacidad de Lendistry (disponible aquí) y es principalmente con el propósito de poner a disposición y / o proporcionarle los productos y servicios de Lendistry, incluida esta subvención.</a:t>
            </a:r>
          </a:p>
          <a:p>
            <a:endParaRPr lang="en-US" sz="1300" dirty="0"/>
          </a:p>
          <a:p>
            <a:endParaRPr lang="en-US" sz="1400" dirty="0"/>
          </a:p>
        </p:txBody>
      </p:sp>
      <p:cxnSp>
        <p:nvCxnSpPr>
          <p:cNvPr id="9" name="Straight Connector 8">
            <a:extLst>
              <a:ext uri="{FF2B5EF4-FFF2-40B4-BE49-F238E27FC236}">
                <a16:creationId xmlns:a16="http://schemas.microsoft.com/office/drawing/2014/main" id="{CC887923-09E9-4921-BD40-761253E50E8D}"/>
              </a:ext>
            </a:extLst>
          </p:cNvPr>
          <p:cNvCxnSpPr/>
          <p:nvPr/>
        </p:nvCxnSpPr>
        <p:spPr>
          <a:xfrm>
            <a:off x="6096000" y="1077448"/>
            <a:ext cx="0" cy="5114057"/>
          </a:xfrm>
          <a:prstGeom prst="line">
            <a:avLst/>
          </a:prstGeom>
          <a:ln>
            <a:solidFill>
              <a:srgbClr val="0D3C8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AF49DE-DE3E-4ED8-91B1-2231348904DF}"/>
              </a:ext>
            </a:extLst>
          </p:cNvPr>
          <p:cNvSpPr/>
          <p:nvPr/>
        </p:nvSpPr>
        <p:spPr>
          <a:xfrm>
            <a:off x="0" y="6289288"/>
            <a:ext cx="12192000" cy="568712"/>
          </a:xfrm>
          <a:prstGeom prst="rect">
            <a:avLst/>
          </a:prstGeom>
          <a:solidFill>
            <a:srgbClr val="0D3C82"/>
          </a:solidFill>
          <a:ln>
            <a:solidFill>
              <a:srgbClr val="0D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999FD90E-365E-444D-B761-AEA3958E1F92}"/>
              </a:ext>
            </a:extLst>
          </p:cNvPr>
          <p:cNvCxnSpPr>
            <a:cxnSpLocks/>
          </p:cNvCxnSpPr>
          <p:nvPr/>
        </p:nvCxnSpPr>
        <p:spPr>
          <a:xfrm>
            <a:off x="5731731" y="769013"/>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6D893F6-FF34-4F08-A063-7F0386325B4E}"/>
              </a:ext>
            </a:extLst>
          </p:cNvPr>
          <p:cNvSpPr txBox="1"/>
          <p:nvPr/>
        </p:nvSpPr>
        <p:spPr>
          <a:xfrm>
            <a:off x="6215707" y="1101512"/>
            <a:ext cx="5964861" cy="307777"/>
          </a:xfrm>
          <a:prstGeom prst="rect">
            <a:avLst/>
          </a:prstGeom>
          <a:noFill/>
        </p:spPr>
        <p:txBody>
          <a:bodyPr wrap="square">
            <a:spAutoFit/>
          </a:bodyPr>
          <a:lstStyle/>
          <a:p>
            <a:endParaRPr lang="en-US" sz="1400" dirty="0"/>
          </a:p>
        </p:txBody>
      </p:sp>
      <p:grpSp>
        <p:nvGrpSpPr>
          <p:cNvPr id="14" name="Group 13">
            <a:extLst>
              <a:ext uri="{FF2B5EF4-FFF2-40B4-BE49-F238E27FC236}">
                <a16:creationId xmlns:a16="http://schemas.microsoft.com/office/drawing/2014/main" id="{2220774E-4158-4B5F-A75D-4B7958CF8755}"/>
              </a:ext>
            </a:extLst>
          </p:cNvPr>
          <p:cNvGrpSpPr/>
          <p:nvPr/>
        </p:nvGrpSpPr>
        <p:grpSpPr>
          <a:xfrm>
            <a:off x="4949367" y="6394491"/>
            <a:ext cx="2672930" cy="400110"/>
            <a:chOff x="4949367" y="6445291"/>
            <a:chExt cx="2672930" cy="400110"/>
          </a:xfrm>
        </p:grpSpPr>
        <p:pic>
          <p:nvPicPr>
            <p:cNvPr id="18" name="Picture 17">
              <a:extLst>
                <a:ext uri="{FF2B5EF4-FFF2-40B4-BE49-F238E27FC236}">
                  <a16:creationId xmlns:a16="http://schemas.microsoft.com/office/drawing/2014/main" id="{6921AD85-9EA5-4E02-A1B4-C6EFABD0E20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49367" y="6517023"/>
              <a:ext cx="1029599" cy="280233"/>
            </a:xfrm>
            <a:prstGeom prst="rect">
              <a:avLst/>
            </a:prstGeom>
          </p:spPr>
        </p:pic>
        <p:sp>
          <p:nvSpPr>
            <p:cNvPr id="19" name="TextBox 18">
              <a:extLst>
                <a:ext uri="{FF2B5EF4-FFF2-40B4-BE49-F238E27FC236}">
                  <a16:creationId xmlns:a16="http://schemas.microsoft.com/office/drawing/2014/main" id="{F603D35A-1DFA-4B03-9C1D-999C85A30BF2}"/>
                </a:ext>
              </a:extLst>
            </p:cNvPr>
            <p:cNvSpPr txBox="1"/>
            <p:nvPr/>
          </p:nvSpPr>
          <p:spPr>
            <a:xfrm>
              <a:off x="6104013" y="6445291"/>
              <a:ext cx="1518284" cy="400110"/>
            </a:xfrm>
            <a:prstGeom prst="rect">
              <a:avLst/>
            </a:prstGeom>
            <a:noFill/>
          </p:spPr>
          <p:txBody>
            <a:bodyPr wrap="square">
              <a:spAutoFit/>
            </a:bodyPr>
            <a:lstStyle/>
            <a:p>
              <a:pPr algn="ctr"/>
              <a:r>
                <a:rPr lang="en-US" sz="1000" dirty="0">
                  <a:solidFill>
                    <a:schemeClr val="bg1"/>
                  </a:solidFill>
                </a:rPr>
                <a:t>This Program is funded by </a:t>
              </a:r>
            </a:p>
            <a:p>
              <a:pPr algn="ctr"/>
              <a:r>
                <a:rPr lang="en-US" sz="1000" dirty="0">
                  <a:solidFill>
                    <a:schemeClr val="bg1"/>
                  </a:solidFill>
                </a:rPr>
                <a:t>the State of California</a:t>
              </a:r>
            </a:p>
          </p:txBody>
        </p:sp>
        <p:cxnSp>
          <p:nvCxnSpPr>
            <p:cNvPr id="20" name="Straight Connector 19">
              <a:extLst>
                <a:ext uri="{FF2B5EF4-FFF2-40B4-BE49-F238E27FC236}">
                  <a16:creationId xmlns:a16="http://schemas.microsoft.com/office/drawing/2014/main" id="{70828B92-6765-4D2C-BE33-096AB6712456}"/>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F9139F44-FBE1-4AB6-919F-D68B404998D6}"/>
              </a:ext>
            </a:extLst>
          </p:cNvPr>
          <p:cNvSpPr>
            <a:spLocks noGrp="1"/>
          </p:cNvSpPr>
          <p:nvPr>
            <p:ph type="sldNum" sz="quarter" idx="12"/>
          </p:nvPr>
        </p:nvSpPr>
        <p:spPr/>
        <p:txBody>
          <a:bodyPr/>
          <a:lstStyle/>
          <a:p>
            <a:fld id="{8AAEA597-3525-4545-A2CF-C14FA043E16B}" type="slidenum">
              <a:rPr lang="en-US" smtClean="0"/>
              <a:t>80</a:t>
            </a:fld>
            <a:endParaRPr lang="en-US"/>
          </a:p>
        </p:txBody>
      </p:sp>
      <p:sp>
        <p:nvSpPr>
          <p:cNvPr id="15" name="TextBox 14">
            <a:extLst>
              <a:ext uri="{FF2B5EF4-FFF2-40B4-BE49-F238E27FC236}">
                <a16:creationId xmlns:a16="http://schemas.microsoft.com/office/drawing/2014/main" id="{0AFB2E87-6CA9-40A2-9348-0AE32568C666}"/>
              </a:ext>
            </a:extLst>
          </p:cNvPr>
          <p:cNvSpPr txBox="1"/>
          <p:nvPr/>
        </p:nvSpPr>
        <p:spPr>
          <a:xfrm>
            <a:off x="6215707" y="1101512"/>
            <a:ext cx="5964861" cy="1169551"/>
          </a:xfrm>
          <a:prstGeom prst="rect">
            <a:avLst/>
          </a:prstGeom>
          <a:noFill/>
        </p:spPr>
        <p:txBody>
          <a:bodyPr wrap="square">
            <a:spAutoFit/>
          </a:bodyPr>
          <a:lstStyle/>
          <a:p>
            <a:endParaRPr lang="en-US" sz="1400" dirty="0"/>
          </a:p>
          <a:p>
            <a:endParaRPr lang="en-US" sz="1400" dirty="0"/>
          </a:p>
          <a:p>
            <a:endParaRPr lang="en-US" sz="1400" dirty="0"/>
          </a:p>
          <a:p>
            <a:endParaRPr lang="en-US" sz="1400" dirty="0"/>
          </a:p>
          <a:p>
            <a:endParaRPr lang="en-US" sz="1400" dirty="0"/>
          </a:p>
        </p:txBody>
      </p:sp>
    </p:spTree>
    <p:extLst>
      <p:ext uri="{BB962C8B-B14F-4D97-AF65-F5344CB8AC3E}">
        <p14:creationId xmlns:p14="http://schemas.microsoft.com/office/powerpoint/2010/main" val="4012505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F9ABB2-20AC-4519-86E8-BB62B5DB951E}"/>
              </a:ext>
            </a:extLst>
          </p:cNvPr>
          <p:cNvSpPr txBox="1"/>
          <p:nvPr/>
        </p:nvSpPr>
        <p:spPr>
          <a:xfrm>
            <a:off x="0" y="109255"/>
            <a:ext cx="12192000" cy="646331"/>
          </a:xfrm>
          <a:prstGeom prst="rect">
            <a:avLst/>
          </a:prstGeom>
          <a:noFill/>
        </p:spPr>
        <p:txBody>
          <a:bodyPr wrap="square">
            <a:spAutoFit/>
          </a:bodyPr>
          <a:lstStyle/>
          <a:p>
            <a:pPr algn="ctr" fontAlgn="base"/>
            <a:r>
              <a:rPr lang="en-US" sz="3600" b="1" i="0" dirty="0">
                <a:solidFill>
                  <a:srgbClr val="0A0000"/>
                </a:solidFill>
                <a:effectLst/>
                <a:latin typeface="Balboa Medium" panose="020B0604040203020204" pitchFamily="34" charset="0"/>
              </a:rPr>
              <a:t>SECCIÓN 6: CÓMO SE DETERMINARÁN LOS DESTINATARIOS</a:t>
            </a:r>
          </a:p>
        </p:txBody>
      </p:sp>
      <p:sp>
        <p:nvSpPr>
          <p:cNvPr id="6" name="TextBox 5">
            <a:extLst>
              <a:ext uri="{FF2B5EF4-FFF2-40B4-BE49-F238E27FC236}">
                <a16:creationId xmlns:a16="http://schemas.microsoft.com/office/drawing/2014/main" id="{DF71E93C-1F9D-4AB2-A3E6-4D3CA0E8C6E1}"/>
              </a:ext>
            </a:extLst>
          </p:cNvPr>
          <p:cNvSpPr txBox="1"/>
          <p:nvPr/>
        </p:nvSpPr>
        <p:spPr>
          <a:xfrm>
            <a:off x="1" y="1133409"/>
            <a:ext cx="5964864" cy="3016210"/>
          </a:xfrm>
          <a:prstGeom prst="rect">
            <a:avLst/>
          </a:prstGeom>
          <a:noFill/>
        </p:spPr>
        <p:txBody>
          <a:bodyPr wrap="square">
            <a:spAutoFit/>
          </a:bodyPr>
          <a:lstStyle/>
          <a:p>
            <a:r>
              <a:rPr lang="es-ES_tradnl" dirty="0"/>
              <a:t>LOS DESTINATARIOS DE LA SUBVENCIÓN SE DETERMINARÁN EN BASE A:</a:t>
            </a:r>
          </a:p>
          <a:p>
            <a:pPr marL="342900" indent="-342900">
              <a:buFont typeface="+mj-lt"/>
              <a:buAutoNum type="arabicPeriod"/>
            </a:pPr>
            <a:r>
              <a:rPr lang="es-ES_tradnl" sz="1400" dirty="0"/>
              <a:t>Las empresas ubicadas en las áreas más afectadas por los efectos de COVID-19, según las restricciones de salud y seguridad de COVID siguiendo el Plan de California para una economía más segura, el estado del condado local y los pedidos regionales de estadía en el hogar disponibles en: </a:t>
            </a:r>
            <a:r>
              <a:rPr lang="es-ES_tradnl" sz="1400" dirty="0">
                <a:hlinkClick r:id="rId2"/>
              </a:rPr>
              <a:t>https://covid19.ca.gov/safer-economy/</a:t>
            </a:r>
            <a:r>
              <a:rPr lang="es-ES_tradnl" sz="1400" dirty="0"/>
              <a:t>.</a:t>
            </a:r>
          </a:p>
          <a:p>
            <a:pPr marL="342900" indent="-342900">
              <a:buFont typeface="+mj-lt"/>
              <a:buAutoNum type="arabicPeriod"/>
            </a:pPr>
            <a:r>
              <a:rPr lang="es-ES_tradnl" sz="1400" dirty="0"/>
              <a:t>Las empresas fueron las más afectadas financieramente en función de la pérdida de ingresos brutos.</a:t>
            </a:r>
          </a:p>
          <a:p>
            <a:pPr marL="342900" indent="-342900">
              <a:buFont typeface="+mj-lt"/>
              <a:buAutoNum type="arabicPeriod"/>
            </a:pPr>
            <a:r>
              <a:rPr lang="es-ES_tradnl" sz="1400" dirty="0"/>
              <a:t>Ciertas industrias afectadas, incluidas la venta minorista, la alimentación y la hostelería, la salud y el bienestar y el cuidado personal (salones de belleza / uñas, spas y barberías). </a:t>
            </a:r>
          </a:p>
          <a:p>
            <a:endParaRPr lang="en-US" sz="1400" dirty="0"/>
          </a:p>
        </p:txBody>
      </p:sp>
      <p:sp>
        <p:nvSpPr>
          <p:cNvPr id="7" name="TextBox 6">
            <a:extLst>
              <a:ext uri="{FF2B5EF4-FFF2-40B4-BE49-F238E27FC236}">
                <a16:creationId xmlns:a16="http://schemas.microsoft.com/office/drawing/2014/main" id="{7A1B6CB9-412C-4936-BC2F-E2469D7F885E}"/>
              </a:ext>
            </a:extLst>
          </p:cNvPr>
          <p:cNvSpPr txBox="1"/>
          <p:nvPr/>
        </p:nvSpPr>
        <p:spPr>
          <a:xfrm>
            <a:off x="6227137" y="1101512"/>
            <a:ext cx="5964861" cy="5986254"/>
          </a:xfrm>
          <a:prstGeom prst="rect">
            <a:avLst/>
          </a:prstGeom>
          <a:noFill/>
        </p:spPr>
        <p:txBody>
          <a:bodyPr wrap="square">
            <a:spAutoFit/>
          </a:bodyPr>
          <a:lstStyle/>
          <a:p>
            <a:pPr marL="342900" indent="-342900">
              <a:buFont typeface="+mj-lt"/>
              <a:buAutoNum type="arabicPeriod" startAt="4"/>
            </a:pPr>
            <a:r>
              <a:rPr lang="es-ES_tradnl" sz="1400" dirty="0"/>
              <a:t>“Grupos de pequeñas empresas desatendidas”, es decir, (I) empresas propiedad de mujeres, propiedad de minorías / personas de color o empresas propiedad de veteranos en las que al menos el 51% de la empresa es propiedad y está administrada diariamente por dicho grupo (s), y (II) negocios ubicados en comunidades rurales y de ingresos bajos a moderados (LMI).</a:t>
            </a:r>
          </a:p>
          <a:p>
            <a:pPr marL="800100" lvl="1" indent="-342900">
              <a:buFont typeface="Arial" panose="020B0604020202020204" pitchFamily="34" charset="0"/>
              <a:buChar char="•"/>
            </a:pPr>
            <a:r>
              <a:rPr lang="es-ES_tradnl" sz="1300" dirty="0"/>
              <a:t>"Minoría / Persona de una pequeña empresa de color" hace referencia a los siguientes grupos raciales o étnicos (según lo identifique el solicitante): Afroamericano / Negro, Asiático, Nativo Americano o Nativo de Alaska, Nativo de Hawái o de las islas del Pacífico, o </a:t>
            </a:r>
            <a:r>
              <a:rPr lang="es-ES_tradnl" sz="1300" dirty="0" err="1"/>
              <a:t>LatinoX</a:t>
            </a:r>
            <a:r>
              <a:rPr lang="es-ES_tradnl" sz="1300" dirty="0"/>
              <a:t> / Hispano </a:t>
            </a:r>
          </a:p>
          <a:p>
            <a:pPr marL="800100" lvl="1" indent="-342900">
              <a:buFont typeface="Arial" panose="020B0604020202020204" pitchFamily="34" charset="0"/>
              <a:buChar char="•"/>
            </a:pPr>
            <a:r>
              <a:rPr lang="es-ES_tradnl" sz="1300" dirty="0"/>
              <a:t>“Ingresos bajos a moderados (LMI)” significa cualquier tramo censal (o área geográfica equivalente definida por la Oficina del Censo) en la que al menos el 50% de los hogares tienen un ingreso menor al 60 por ciento del Ingreso Bruto Medio del Área ( AMGI), o que tenga una tasa de pobreza de al menos el 25%.</a:t>
            </a:r>
          </a:p>
          <a:p>
            <a:pPr marL="800100" lvl="1" indent="-342900">
              <a:buFont typeface="Arial" panose="020B0604020202020204" pitchFamily="34" charset="0"/>
              <a:buChar char="•"/>
            </a:pPr>
            <a:r>
              <a:rPr lang="es-ES_tradnl" sz="1400" dirty="0"/>
              <a:t>“Áreas rurales” significa todo el territorio, la población y las unidades de vivienda que se encuentran fuera de las áreas urbanas (50.000 o más personas) y los conglomerados urbanos (al menos 2.500 y menos de 50.000 personas). Las áreas urbanas y los conglomerados se determinan por la densidad de población y el tamaño disponible según los datos actualizados más recientemente disponibles de la Encuesta de la Comunidad Estadounidense de la Oficina del Censo de los EE. UU. Estimaciones de 5 años treinta días antes del primer día del período de solicitud aplicable.</a:t>
            </a:r>
          </a:p>
          <a:p>
            <a:pPr marL="342900" indent="-342900">
              <a:buFont typeface="+mj-lt"/>
              <a:buAutoNum type="arabicPeriod" startAt="2"/>
            </a:pPr>
            <a:endParaRPr lang="en-US" sz="1400" dirty="0"/>
          </a:p>
          <a:p>
            <a:pPr marL="342900" indent="-342900">
              <a:buFont typeface="+mj-lt"/>
              <a:buAutoNum type="arabicPeriod" startAt="2"/>
            </a:pPr>
            <a:endParaRPr lang="en-US" sz="1400" dirty="0"/>
          </a:p>
          <a:p>
            <a:endParaRPr lang="en-US" sz="1400" dirty="0"/>
          </a:p>
          <a:p>
            <a:r>
              <a:rPr lang="en-US" sz="1400" dirty="0"/>
              <a:t>	</a:t>
            </a:r>
          </a:p>
        </p:txBody>
      </p:sp>
      <p:cxnSp>
        <p:nvCxnSpPr>
          <p:cNvPr id="9" name="Straight Connector 8">
            <a:extLst>
              <a:ext uri="{FF2B5EF4-FFF2-40B4-BE49-F238E27FC236}">
                <a16:creationId xmlns:a16="http://schemas.microsoft.com/office/drawing/2014/main" id="{CC887923-09E9-4921-BD40-761253E50E8D}"/>
              </a:ext>
            </a:extLst>
          </p:cNvPr>
          <p:cNvCxnSpPr/>
          <p:nvPr/>
        </p:nvCxnSpPr>
        <p:spPr>
          <a:xfrm>
            <a:off x="6096000" y="1077448"/>
            <a:ext cx="0" cy="5114057"/>
          </a:xfrm>
          <a:prstGeom prst="line">
            <a:avLst/>
          </a:prstGeom>
          <a:ln>
            <a:solidFill>
              <a:srgbClr val="0D3C8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AF49DE-DE3E-4ED8-91B1-2231348904DF}"/>
              </a:ext>
            </a:extLst>
          </p:cNvPr>
          <p:cNvSpPr/>
          <p:nvPr/>
        </p:nvSpPr>
        <p:spPr>
          <a:xfrm>
            <a:off x="0" y="6289288"/>
            <a:ext cx="12192000" cy="568712"/>
          </a:xfrm>
          <a:prstGeom prst="rect">
            <a:avLst/>
          </a:prstGeom>
          <a:solidFill>
            <a:srgbClr val="0D3C82"/>
          </a:solidFill>
          <a:ln>
            <a:solidFill>
              <a:srgbClr val="0D3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7EDBF307-26C6-4F98-8017-2D3DFE47B7D6}"/>
              </a:ext>
            </a:extLst>
          </p:cNvPr>
          <p:cNvCxnSpPr>
            <a:cxnSpLocks/>
          </p:cNvCxnSpPr>
          <p:nvPr/>
        </p:nvCxnSpPr>
        <p:spPr>
          <a:xfrm>
            <a:off x="5731731" y="769013"/>
            <a:ext cx="728539" cy="0"/>
          </a:xfrm>
          <a:prstGeom prst="line">
            <a:avLst/>
          </a:prstGeom>
          <a:ln w="57150">
            <a:solidFill>
              <a:srgbClr val="FDB81D"/>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001D6B43-EF88-403E-B820-862B10AEE0C6}"/>
              </a:ext>
            </a:extLst>
          </p:cNvPr>
          <p:cNvGrpSpPr/>
          <p:nvPr/>
        </p:nvGrpSpPr>
        <p:grpSpPr>
          <a:xfrm>
            <a:off x="4949367" y="6394491"/>
            <a:ext cx="2672930" cy="400110"/>
            <a:chOff x="4949367" y="6445291"/>
            <a:chExt cx="2672930" cy="400110"/>
          </a:xfrm>
        </p:grpSpPr>
        <p:pic>
          <p:nvPicPr>
            <p:cNvPr id="17" name="Picture 16">
              <a:extLst>
                <a:ext uri="{FF2B5EF4-FFF2-40B4-BE49-F238E27FC236}">
                  <a16:creationId xmlns:a16="http://schemas.microsoft.com/office/drawing/2014/main" id="{4C1427B5-8EA4-4EC9-9A00-0E1F54946A6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49367" y="6517023"/>
              <a:ext cx="1029599" cy="280233"/>
            </a:xfrm>
            <a:prstGeom prst="rect">
              <a:avLst/>
            </a:prstGeom>
          </p:spPr>
        </p:pic>
        <p:sp>
          <p:nvSpPr>
            <p:cNvPr id="18" name="TextBox 17">
              <a:extLst>
                <a:ext uri="{FF2B5EF4-FFF2-40B4-BE49-F238E27FC236}">
                  <a16:creationId xmlns:a16="http://schemas.microsoft.com/office/drawing/2014/main" id="{D8E00F8C-9739-4803-B564-CC4535666E47}"/>
                </a:ext>
              </a:extLst>
            </p:cNvPr>
            <p:cNvSpPr txBox="1"/>
            <p:nvPr/>
          </p:nvSpPr>
          <p:spPr>
            <a:xfrm>
              <a:off x="6104013" y="6445291"/>
              <a:ext cx="1518284" cy="400110"/>
            </a:xfrm>
            <a:prstGeom prst="rect">
              <a:avLst/>
            </a:prstGeom>
            <a:noFill/>
          </p:spPr>
          <p:txBody>
            <a:bodyPr wrap="square">
              <a:spAutoFit/>
            </a:bodyPr>
            <a:lstStyle/>
            <a:p>
              <a:pPr algn="ctr"/>
              <a:r>
                <a:rPr lang="en-US" sz="1000" dirty="0">
                  <a:solidFill>
                    <a:schemeClr val="bg1"/>
                  </a:solidFill>
                </a:rPr>
                <a:t>This Program is funded by </a:t>
              </a:r>
            </a:p>
            <a:p>
              <a:pPr algn="ctr"/>
              <a:r>
                <a:rPr lang="en-US" sz="1000" dirty="0">
                  <a:solidFill>
                    <a:schemeClr val="bg1"/>
                  </a:solidFill>
                </a:rPr>
                <a:t>the State of California</a:t>
              </a:r>
            </a:p>
          </p:txBody>
        </p:sp>
        <p:cxnSp>
          <p:nvCxnSpPr>
            <p:cNvPr id="19" name="Straight Connector 18">
              <a:extLst>
                <a:ext uri="{FF2B5EF4-FFF2-40B4-BE49-F238E27FC236}">
                  <a16:creationId xmlns:a16="http://schemas.microsoft.com/office/drawing/2014/main" id="{B1A27630-1861-45F4-A32E-115AD1DC461A}"/>
                </a:ext>
              </a:extLst>
            </p:cNvPr>
            <p:cNvCxnSpPr>
              <a:cxnSpLocks/>
            </p:cNvCxnSpPr>
            <p:nvPr/>
          </p:nvCxnSpPr>
          <p:spPr>
            <a:xfrm>
              <a:off x="6096000" y="6477375"/>
              <a:ext cx="0" cy="327737"/>
            </a:xfrm>
            <a:prstGeom prst="line">
              <a:avLst/>
            </a:prstGeom>
            <a:ln>
              <a:solidFill>
                <a:srgbClr val="FDB81D"/>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5DCAB7D7-0CA4-444E-B612-8682DE11FFC2}"/>
              </a:ext>
            </a:extLst>
          </p:cNvPr>
          <p:cNvSpPr>
            <a:spLocks noGrp="1"/>
          </p:cNvSpPr>
          <p:nvPr>
            <p:ph type="sldNum" sz="quarter" idx="12"/>
          </p:nvPr>
        </p:nvSpPr>
        <p:spPr/>
        <p:txBody>
          <a:bodyPr/>
          <a:lstStyle/>
          <a:p>
            <a:fld id="{8AAEA597-3525-4545-A2CF-C14FA043E16B}" type="slidenum">
              <a:rPr lang="en-US" smtClean="0"/>
              <a:t>9</a:t>
            </a:fld>
            <a:endParaRPr lang="en-US"/>
          </a:p>
        </p:txBody>
      </p:sp>
    </p:spTree>
    <p:extLst>
      <p:ext uri="{BB962C8B-B14F-4D97-AF65-F5344CB8AC3E}">
        <p14:creationId xmlns:p14="http://schemas.microsoft.com/office/powerpoint/2010/main" val="27761810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10883</TotalTime>
  <Words>13821</Words>
  <Application>Microsoft Macintosh PowerPoint</Application>
  <PresentationFormat>Widescreen</PresentationFormat>
  <Paragraphs>1254</Paragraphs>
  <Slides>80</Slides>
  <Notes>76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80</vt:i4>
      </vt:variant>
    </vt:vector>
  </HeadingPairs>
  <TitlesOfParts>
    <vt:vector size="90" baseType="lpstr">
      <vt:lpstr>Arial</vt:lpstr>
      <vt:lpstr>Balboa Bold</vt:lpstr>
      <vt:lpstr>Balboa Light</vt:lpstr>
      <vt:lpstr>Balboa Medium</vt:lpstr>
      <vt:lpstr>Balboa UltraLight</vt:lpstr>
      <vt:lpstr>Calibri</vt:lpstr>
      <vt:lpstr>Calibri Light</vt:lpstr>
      <vt:lpstr>Courier New</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Alyssa Luu</dc:creator>
  <cp:lastModifiedBy>oscar</cp:lastModifiedBy>
  <cp:revision>568</cp:revision>
  <dcterms:created xsi:type="dcterms:W3CDTF">2020-10-29T17:58:36Z</dcterms:created>
  <dcterms:modified xsi:type="dcterms:W3CDTF">2021-02-03T19:20:28Z</dcterms:modified>
</cp:coreProperties>
</file>